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7" r:id="rId1"/>
  </p:sldMasterIdLst>
  <p:notesMasterIdLst>
    <p:notesMasterId r:id="rId87"/>
  </p:notesMasterIdLst>
  <p:handoutMasterIdLst>
    <p:handoutMasterId r:id="rId88"/>
  </p:handoutMasterIdLst>
  <p:sldIdLst>
    <p:sldId id="539" r:id="rId2"/>
    <p:sldId id="378" r:id="rId3"/>
    <p:sldId id="451" r:id="rId4"/>
    <p:sldId id="527" r:id="rId5"/>
    <p:sldId id="540" r:id="rId6"/>
    <p:sldId id="450" r:id="rId7"/>
    <p:sldId id="452" r:id="rId8"/>
    <p:sldId id="454" r:id="rId9"/>
    <p:sldId id="455" r:id="rId10"/>
    <p:sldId id="541" r:id="rId11"/>
    <p:sldId id="528" r:id="rId12"/>
    <p:sldId id="462" r:id="rId13"/>
    <p:sldId id="463" r:id="rId14"/>
    <p:sldId id="464" r:id="rId15"/>
    <p:sldId id="465" r:id="rId16"/>
    <p:sldId id="467" r:id="rId17"/>
    <p:sldId id="529" r:id="rId18"/>
    <p:sldId id="469" r:id="rId19"/>
    <p:sldId id="471" r:id="rId20"/>
    <p:sldId id="472" r:id="rId21"/>
    <p:sldId id="473" r:id="rId22"/>
    <p:sldId id="531" r:id="rId23"/>
    <p:sldId id="474" r:id="rId24"/>
    <p:sldId id="475" r:id="rId25"/>
    <p:sldId id="303" r:id="rId26"/>
    <p:sldId id="476" r:id="rId27"/>
    <p:sldId id="305" r:id="rId28"/>
    <p:sldId id="306" r:id="rId29"/>
    <p:sldId id="477" r:id="rId30"/>
    <p:sldId id="478" r:id="rId31"/>
    <p:sldId id="479" r:id="rId32"/>
    <p:sldId id="480" r:id="rId33"/>
    <p:sldId id="532" r:id="rId34"/>
    <p:sldId id="482" r:id="rId35"/>
    <p:sldId id="483" r:id="rId36"/>
    <p:sldId id="485" r:id="rId37"/>
    <p:sldId id="486" r:id="rId38"/>
    <p:sldId id="487" r:id="rId39"/>
    <p:sldId id="489" r:id="rId40"/>
    <p:sldId id="491" r:id="rId41"/>
    <p:sldId id="492" r:id="rId42"/>
    <p:sldId id="493" r:id="rId43"/>
    <p:sldId id="494" r:id="rId44"/>
    <p:sldId id="495" r:id="rId45"/>
    <p:sldId id="534" r:id="rId46"/>
    <p:sldId id="533" r:id="rId47"/>
    <p:sldId id="498" r:id="rId48"/>
    <p:sldId id="496" r:id="rId49"/>
    <p:sldId id="499" r:id="rId50"/>
    <p:sldId id="500" r:id="rId51"/>
    <p:sldId id="502" r:id="rId52"/>
    <p:sldId id="505" r:id="rId53"/>
    <p:sldId id="503" r:id="rId54"/>
    <p:sldId id="504" r:id="rId55"/>
    <p:sldId id="506" r:id="rId56"/>
    <p:sldId id="535" r:id="rId57"/>
    <p:sldId id="507" r:id="rId58"/>
    <p:sldId id="509" r:id="rId59"/>
    <p:sldId id="510" r:id="rId60"/>
    <p:sldId id="508" r:id="rId61"/>
    <p:sldId id="512" r:id="rId62"/>
    <p:sldId id="513" r:id="rId63"/>
    <p:sldId id="536" r:id="rId64"/>
    <p:sldId id="537" r:id="rId65"/>
    <p:sldId id="281" r:id="rId66"/>
    <p:sldId id="287" r:id="rId67"/>
    <p:sldId id="575" r:id="rId68"/>
    <p:sldId id="551" r:id="rId69"/>
    <p:sldId id="573" r:id="rId70"/>
    <p:sldId id="574" r:id="rId71"/>
    <p:sldId id="290" r:id="rId72"/>
    <p:sldId id="317" r:id="rId73"/>
    <p:sldId id="318" r:id="rId74"/>
    <p:sldId id="319" r:id="rId75"/>
    <p:sldId id="320" r:id="rId76"/>
    <p:sldId id="315" r:id="rId77"/>
    <p:sldId id="316" r:id="rId78"/>
    <p:sldId id="321" r:id="rId79"/>
    <p:sldId id="323" r:id="rId80"/>
    <p:sldId id="501" r:id="rId81"/>
    <p:sldId id="552" r:id="rId82"/>
    <p:sldId id="445" r:id="rId83"/>
    <p:sldId id="447" r:id="rId84"/>
    <p:sldId id="553" r:id="rId85"/>
    <p:sldId id="572" r:id="rId8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D, Mohanapriya" initials="DM" lastIdx="1" clrIdx="0">
    <p:extLst>
      <p:ext uri="{19B8F6BF-5375-455C-9EA6-DF929625EA0E}">
        <p15:presenceInfo xmlns:p15="http://schemas.microsoft.com/office/powerpoint/2012/main" userId="S-1-5-21-617317731-1927854996-104450171-119495" providerId="AD"/>
      </p:ext>
    </p:extLst>
  </p:cmAuthor>
  <p:cmAuthor id="2" name="Rakshit, Nikhil" initials="RN" lastIdx="9" clrIdx="1">
    <p:extLst>
      <p:ext uri="{19B8F6BF-5375-455C-9EA6-DF929625EA0E}">
        <p15:presenceInfo xmlns:p15="http://schemas.microsoft.com/office/powerpoint/2012/main" userId="S-1-5-21-1085031214-2000478354-839522115-35921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581"/>
    <a:srgbClr val="007FA3"/>
    <a:srgbClr val="99008C"/>
    <a:srgbClr val="96008F"/>
    <a:srgbClr val="FFFFFF"/>
    <a:srgbClr val="82007C"/>
    <a:srgbClr val="595375"/>
    <a:srgbClr val="6B638B"/>
    <a:srgbClr val="000000"/>
    <a:srgbClr val="FDB94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B4B98B0-60AC-42C2-AFA5-B58CD77FA1E5}">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9" autoAdjust="0"/>
    <p:restoredTop sz="93760" autoAdjust="0"/>
  </p:normalViewPr>
  <p:slideViewPr>
    <p:cSldViewPr>
      <p:cViewPr>
        <p:scale>
          <a:sx n="131" d="100"/>
          <a:sy n="131" d="100"/>
        </p:scale>
        <p:origin x="944" y="-408"/>
      </p:cViewPr>
      <p:guideLst>
        <p:guide orient="horz" pos="2160"/>
        <p:guide pos="2880"/>
      </p:guideLst>
    </p:cSldViewPr>
  </p:slideViewPr>
  <p:outlineViewPr>
    <p:cViewPr>
      <p:scale>
        <a:sx n="33" d="100"/>
        <a:sy n="33" d="100"/>
      </p:scale>
      <p:origin x="0" y="-3456"/>
    </p:cViewPr>
    <p:sldLst>
      <p:sld r:id="rId1" collapse="1"/>
      <p:sld r:id="rId2" collapse="1"/>
      <p:sld r:id="rId3" collapse="1"/>
      <p:sld r:id="rId4" collapse="1"/>
      <p:sld r:id="rId5" collapse="1"/>
    </p:sldLst>
  </p:outlineViewPr>
  <p:notesTextViewPr>
    <p:cViewPr>
      <p:scale>
        <a:sx n="1" d="1"/>
        <a:sy n="1" d="1"/>
      </p:scale>
      <p:origin x="0" y="0"/>
    </p:cViewPr>
  </p:notesTextViewPr>
  <p:sorterViewPr>
    <p:cViewPr>
      <p:scale>
        <a:sx n="100" d="100"/>
        <a:sy n="100" d="100"/>
      </p:scale>
      <p:origin x="0" y="0"/>
    </p:cViewPr>
  </p:sorterViewPr>
  <p:notesViewPr>
    <p:cSldViewPr>
      <p:cViewPr varScale="1">
        <p:scale>
          <a:sx n="54" d="100"/>
          <a:sy n="54" d="100"/>
        </p:scale>
        <p:origin x="1794"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commentAuthors" Target="commentAuthors.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90" Type="http://schemas.openxmlformats.org/officeDocument/2006/relationships/presProps" Target="presProp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handoutMaster" Target="handoutMasters/handoutMaster1.xml"/><Relationship Id="rId9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theme" Target="theme/theme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s>
</file>

<file path=ppt/_rels/viewProps.xml.rels><?xml version="1.0" encoding="UTF-8" standalone="yes"?>
<Relationships xmlns="http://schemas.openxmlformats.org/package/2006/relationships"><Relationship Id="rId3" Type="http://schemas.openxmlformats.org/officeDocument/2006/relationships/slide" Target="slides/slide74.xml"/><Relationship Id="rId2" Type="http://schemas.openxmlformats.org/officeDocument/2006/relationships/slide" Target="slides/slide73.xml"/><Relationship Id="rId1" Type="http://schemas.openxmlformats.org/officeDocument/2006/relationships/slide" Target="slides/slide72.xml"/><Relationship Id="rId5" Type="http://schemas.openxmlformats.org/officeDocument/2006/relationships/slide" Target="slides/slide76.xml"/><Relationship Id="rId4" Type="http://schemas.openxmlformats.org/officeDocument/2006/relationships/slide" Target="slides/slide75.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png"/></Relationships>
</file>

<file path=ppt/drawings/_rels/vmlDrawing2.vml.rels><?xml version="1.0" encoding="UTF-8" standalone="yes"?>
<Relationships xmlns="http://schemas.openxmlformats.org/package/2006/relationships"><Relationship Id="rId3" Type="http://schemas.openxmlformats.org/officeDocument/2006/relationships/image" Target="../media/image12.wmf"/><Relationship Id="rId2" Type="http://schemas.openxmlformats.org/officeDocument/2006/relationships/image" Target="../media/image11.wmf"/><Relationship Id="rId1" Type="http://schemas.openxmlformats.org/officeDocument/2006/relationships/image" Target="../media/image10.wmf"/><Relationship Id="rId4" Type="http://schemas.openxmlformats.org/officeDocument/2006/relationships/image" Target="../media/image13.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3.wmf"/><Relationship Id="rId1" Type="http://schemas.openxmlformats.org/officeDocument/2006/relationships/image" Target="../media/image12.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22.wmf"/></Relationships>
</file>

<file path=ppt/drawings/_rels/vmlDrawing7.vml.rels><?xml version="1.0" encoding="UTF-8" standalone="yes"?>
<Relationships xmlns="http://schemas.openxmlformats.org/package/2006/relationships"><Relationship Id="rId2" Type="http://schemas.openxmlformats.org/officeDocument/2006/relationships/image" Target="../media/image27.wmf"/><Relationship Id="rId1" Type="http://schemas.openxmlformats.org/officeDocument/2006/relationships/image" Target="../media/image26.w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30.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8D8D874E-E9D5-433B-A149-BDF6BFDD40A8}" type="datetimeFigureOut">
              <a:rPr lang="en-US" smtClean="0"/>
              <a:pPr/>
              <a:t>3/15/24</a:t>
            </a:fld>
            <a:endParaRPr lang="en-US" dirty="0"/>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20DCAA22-461C-45B4-A301-BFCA580174EF}" type="slidenum">
              <a:rPr lang="en-US" smtClean="0"/>
              <a:pPr/>
              <a:t>‹#›</a:t>
            </a:fld>
            <a:endParaRPr lang="en-US" dirty="0"/>
          </a:p>
        </p:txBody>
      </p:sp>
    </p:spTree>
    <p:extLst>
      <p:ext uri="{BB962C8B-B14F-4D97-AF65-F5344CB8AC3E}">
        <p14:creationId xmlns:p14="http://schemas.microsoft.com/office/powerpoint/2010/main" val="49019226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EA051F04-9E25-42C3-8BC5-EC2E8469D95E}" type="datetimeFigureOut">
              <a:rPr lang="en-US" smtClean="0"/>
              <a:pPr/>
              <a:t>3/15/24</a:t>
            </a:fld>
            <a:endParaRPr lang="en-US" dirty="0"/>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A73D6722-9B4D-4E29-B226-C325925A8118}" type="slidenum">
              <a:rPr lang="en-US" smtClean="0"/>
              <a:pPr/>
              <a:t>‹#›</a:t>
            </a:fld>
            <a:endParaRPr lang="en-US" dirty="0"/>
          </a:p>
        </p:txBody>
      </p:sp>
    </p:spTree>
    <p:extLst>
      <p:ext uri="{BB962C8B-B14F-4D97-AF65-F5344CB8AC3E}">
        <p14:creationId xmlns:p14="http://schemas.microsoft.com/office/powerpoint/2010/main" val="3529598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t>1</a:t>
            </a:fld>
            <a:endParaRPr lang="en-US" dirty="0"/>
          </a:p>
        </p:txBody>
      </p:sp>
    </p:spTree>
    <p:extLst>
      <p:ext uri="{BB962C8B-B14F-4D97-AF65-F5344CB8AC3E}">
        <p14:creationId xmlns:p14="http://schemas.microsoft.com/office/powerpoint/2010/main" val="31323656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From point 1:Production possibility point only keep to capital constraint</a:t>
            </a:r>
            <a:r>
              <a:rPr lang="en-US" altLang="en-US" sz="1200" dirty="0">
                <a:ea typeface="ＭＳ Ｐゴシック" pitchFamily="34" charset="-128"/>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From point 2:Production possibility point only keep to labor constraint</a:t>
            </a:r>
            <a:r>
              <a:rPr lang="en-US" altLang="en-US" sz="1200" dirty="0">
                <a:ea typeface="ＭＳ Ｐゴシック" pitchFamily="34" charset="-128"/>
              </a:rPr>
              <a:t>.</a:t>
            </a:r>
            <a:endParaRPr lang="en-US" altLang="en-US" sz="1200" dirty="0">
              <a:ea typeface="ヒラギノ角ゴ Pro W3" pitchFamily="-8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10</a:t>
            </a:fld>
            <a:endParaRPr lang="en-US" dirty="0"/>
          </a:p>
        </p:txBody>
      </p:sp>
    </p:spTree>
    <p:extLst>
      <p:ext uri="{BB962C8B-B14F-4D97-AF65-F5344CB8AC3E}">
        <p14:creationId xmlns:p14="http://schemas.microsoft.com/office/powerpoint/2010/main" val="18780734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From point 1:Production possibility point only keep to capital constraint</a:t>
            </a:r>
            <a:r>
              <a:rPr lang="en-US" altLang="en-US" sz="1200" dirty="0">
                <a:ea typeface="ＭＳ Ｐゴシック" pitchFamily="34" charset="-128"/>
              </a:rPr>
              <a: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From point 2:Production possibility point only keep to labor constraint</a:t>
            </a:r>
            <a:r>
              <a:rPr lang="en-US" altLang="en-US" sz="1200" dirty="0">
                <a:ea typeface="ＭＳ Ｐゴシック" pitchFamily="34" charset="-128"/>
              </a:rPr>
              <a:t>.</a:t>
            </a:r>
            <a:endParaRPr lang="en-US" altLang="en-US" sz="1200" dirty="0">
              <a:ea typeface="ヒラギノ角ゴ Pro W3" pitchFamily="-8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11</a:t>
            </a:fld>
            <a:endParaRPr lang="en-US" dirty="0"/>
          </a:p>
        </p:txBody>
      </p:sp>
    </p:spTree>
    <p:extLst>
      <p:ext uri="{BB962C8B-B14F-4D97-AF65-F5344CB8AC3E}">
        <p14:creationId xmlns:p14="http://schemas.microsoft.com/office/powerpoint/2010/main" val="18780734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12</a:t>
            </a:fld>
            <a:endParaRPr lang="en-US" dirty="0"/>
          </a:p>
        </p:txBody>
      </p:sp>
    </p:spTree>
    <p:extLst>
      <p:ext uri="{BB962C8B-B14F-4D97-AF65-F5344CB8AC3E}">
        <p14:creationId xmlns:p14="http://schemas.microsoft.com/office/powerpoint/2010/main" val="167769785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13</a:t>
            </a:fld>
            <a:endParaRPr lang="en-US" dirty="0"/>
          </a:p>
        </p:txBody>
      </p:sp>
    </p:spTree>
    <p:extLst>
      <p:ext uri="{BB962C8B-B14F-4D97-AF65-F5344CB8AC3E}">
        <p14:creationId xmlns:p14="http://schemas.microsoft.com/office/powerpoint/2010/main" val="38593021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14</a:t>
            </a:fld>
            <a:endParaRPr lang="en-US" dirty="0"/>
          </a:p>
        </p:txBody>
      </p:sp>
    </p:spTree>
    <p:extLst>
      <p:ext uri="{BB962C8B-B14F-4D97-AF65-F5344CB8AC3E}">
        <p14:creationId xmlns:p14="http://schemas.microsoft.com/office/powerpoint/2010/main" val="100265017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altLang="en-US" sz="2400" dirty="0">
                <a:ea typeface="ヒラギノ角ゴ Pro W3" pitchFamily="-84" charset="-128"/>
              </a:rPr>
              <a:t>The trade-off in production equals the trade-off according to market prices.</a:t>
            </a:r>
            <a:endParaRPr lang="en-US" altLang="en-US" sz="2400" b="1" dirty="0">
              <a:ea typeface="ヒラギノ角ゴ Pro W3" pitchFamily="-8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15</a:t>
            </a:fld>
            <a:endParaRPr lang="en-US" dirty="0"/>
          </a:p>
        </p:txBody>
      </p:sp>
    </p:spTree>
    <p:extLst>
      <p:ext uri="{BB962C8B-B14F-4D97-AF65-F5344CB8AC3E}">
        <p14:creationId xmlns:p14="http://schemas.microsoft.com/office/powerpoint/2010/main" val="907008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16</a:t>
            </a:fld>
            <a:endParaRPr lang="en-US" dirty="0"/>
          </a:p>
        </p:txBody>
      </p:sp>
    </p:spTree>
    <p:extLst>
      <p:ext uri="{BB962C8B-B14F-4D97-AF65-F5344CB8AC3E}">
        <p14:creationId xmlns:p14="http://schemas.microsoft.com/office/powerpoint/2010/main" val="23560813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17</a:t>
            </a:fld>
            <a:endParaRPr lang="en-US" dirty="0"/>
          </a:p>
        </p:txBody>
      </p:sp>
    </p:spTree>
    <p:extLst>
      <p:ext uri="{BB962C8B-B14F-4D97-AF65-F5344CB8AC3E}">
        <p14:creationId xmlns:p14="http://schemas.microsoft.com/office/powerpoint/2010/main" val="4485313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18</a:t>
            </a:fld>
            <a:endParaRPr lang="en-US" dirty="0"/>
          </a:p>
        </p:txBody>
      </p:sp>
    </p:spTree>
    <p:extLst>
      <p:ext uri="{BB962C8B-B14F-4D97-AF65-F5344CB8AC3E}">
        <p14:creationId xmlns:p14="http://schemas.microsoft.com/office/powerpoint/2010/main" val="4485313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19</a:t>
            </a:fld>
            <a:endParaRPr lang="en-US" dirty="0"/>
          </a:p>
        </p:txBody>
      </p:sp>
    </p:spTree>
    <p:extLst>
      <p:ext uri="{BB962C8B-B14F-4D97-AF65-F5344CB8AC3E}">
        <p14:creationId xmlns:p14="http://schemas.microsoft.com/office/powerpoint/2010/main" val="22182697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a:t>
            </a:fld>
            <a:endParaRPr lang="en-US" dirty="0"/>
          </a:p>
        </p:txBody>
      </p:sp>
    </p:spTree>
    <p:extLst>
      <p:ext uri="{BB962C8B-B14F-4D97-AF65-F5344CB8AC3E}">
        <p14:creationId xmlns:p14="http://schemas.microsoft.com/office/powerpoint/2010/main" val="349127822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20</a:t>
            </a:fld>
            <a:endParaRPr lang="en-US" dirty="0"/>
          </a:p>
        </p:txBody>
      </p:sp>
    </p:spTree>
    <p:extLst>
      <p:ext uri="{BB962C8B-B14F-4D97-AF65-F5344CB8AC3E}">
        <p14:creationId xmlns:p14="http://schemas.microsoft.com/office/powerpoint/2010/main" val="314543319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21</a:t>
            </a:fld>
            <a:endParaRPr lang="en-US" dirty="0"/>
          </a:p>
        </p:txBody>
      </p:sp>
    </p:spTree>
    <p:extLst>
      <p:ext uri="{BB962C8B-B14F-4D97-AF65-F5344CB8AC3E}">
        <p14:creationId xmlns:p14="http://schemas.microsoft.com/office/powerpoint/2010/main" val="2662248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22</a:t>
            </a:fld>
            <a:endParaRPr lang="en-US" dirty="0"/>
          </a:p>
        </p:txBody>
      </p:sp>
    </p:spTree>
    <p:extLst>
      <p:ext uri="{BB962C8B-B14F-4D97-AF65-F5344CB8AC3E}">
        <p14:creationId xmlns:p14="http://schemas.microsoft.com/office/powerpoint/2010/main" val="285428656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a:ea typeface="ＭＳ Ｐゴシック" pitchFamily="34" charset="-128"/>
              </a:rPr>
              <a:t>此页</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23</a:t>
            </a:fld>
            <a:endParaRPr lang="en-US" dirty="0"/>
          </a:p>
        </p:txBody>
      </p:sp>
    </p:spTree>
    <p:extLst>
      <p:ext uri="{BB962C8B-B14F-4D97-AF65-F5344CB8AC3E}">
        <p14:creationId xmlns:p14="http://schemas.microsoft.com/office/powerpoint/2010/main" val="285428656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第四章特定要素模型没有讲，所以这里简单说明一下</a:t>
            </a:r>
            <a:r>
              <a:rPr lang="en-US" altLang="zh-CN" dirty="0">
                <a:ea typeface="ＭＳ Ｐゴシック" pitchFamily="34" charset="-128"/>
              </a:rPr>
              <a:t>MPL</a:t>
            </a:r>
            <a:r>
              <a:rPr lang="zh-CN" altLang="en-US" dirty="0">
                <a:ea typeface="ＭＳ Ｐゴシック" pitchFamily="34" charset="-128"/>
              </a:rPr>
              <a:t>即可，商品价格与要素价格之间的关系也只用</a:t>
            </a:r>
            <a:r>
              <a:rPr lang="en-US" altLang="zh-CN" dirty="0">
                <a:ea typeface="ＭＳ Ｐゴシック" pitchFamily="34" charset="-128"/>
              </a:rPr>
              <a:t>SS</a:t>
            </a:r>
            <a:r>
              <a:rPr lang="zh-CN" altLang="en-US" dirty="0">
                <a:ea typeface="ＭＳ Ｐゴシック" pitchFamily="34" charset="-128"/>
              </a:rPr>
              <a:t>定理来解释即可。</a:t>
            </a:r>
            <a:endParaRPr lang="en-US" altLang="zh-CN" dirty="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对三对相对价格之比之间关系的推导在附录里。</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24</a:t>
            </a:fld>
            <a:endParaRPr lang="en-US" dirty="0"/>
          </a:p>
        </p:txBody>
      </p:sp>
    </p:spTree>
    <p:extLst>
      <p:ext uri="{BB962C8B-B14F-4D97-AF65-F5344CB8AC3E}">
        <p14:creationId xmlns:p14="http://schemas.microsoft.com/office/powerpoint/2010/main" val="22455259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7">
            <a:extLst>
              <a:ext uri="{FF2B5EF4-FFF2-40B4-BE49-F238E27FC236}">
                <a16:creationId xmlns:a16="http://schemas.microsoft.com/office/drawing/2014/main" id="{C024E089-2156-42CC-0B03-6EF786D34121}"/>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003869AE-AD5A-4905-B4B4-ED8622DB9C07}" type="slidenum">
              <a:rPr lang="en-US" altLang="zh-CN" smtClean="0"/>
              <a:pPr>
                <a:spcBef>
                  <a:spcPct val="0"/>
                </a:spcBef>
              </a:pPr>
              <a:t>25</a:t>
            </a:fld>
            <a:endParaRPr lang="en-US" altLang="zh-CN"/>
          </a:p>
        </p:txBody>
      </p:sp>
      <p:sp>
        <p:nvSpPr>
          <p:cNvPr id="40963" name="Rectangle 2">
            <a:extLst>
              <a:ext uri="{FF2B5EF4-FFF2-40B4-BE49-F238E27FC236}">
                <a16:creationId xmlns:a16="http://schemas.microsoft.com/office/drawing/2014/main" id="{98D1132C-E923-E269-1E7A-949E94D30BE0}"/>
              </a:ext>
            </a:extLst>
          </p:cNvPr>
          <p:cNvSpPr>
            <a:spLocks noGrp="1" noRot="1" noChangeAspect="1" noChangeArrowheads="1" noTextEdit="1"/>
          </p:cNvSpPr>
          <p:nvPr>
            <p:ph type="sldImg"/>
          </p:nvPr>
        </p:nvSpPr>
        <p:spPr>
          <a:ln/>
        </p:spPr>
      </p:sp>
      <p:sp>
        <p:nvSpPr>
          <p:cNvPr id="40964" name="Rectangle 3">
            <a:extLst>
              <a:ext uri="{FF2B5EF4-FFF2-40B4-BE49-F238E27FC236}">
                <a16:creationId xmlns:a16="http://schemas.microsoft.com/office/drawing/2014/main" id="{21CBC887-1777-C0AF-4B91-4849766CF074}"/>
              </a:ext>
            </a:extLst>
          </p:cNvPr>
          <p:cNvSpPr>
            <a:spLocks noGrp="1" noChangeArrowheads="1"/>
          </p:cNvSpPr>
          <p:nvPr>
            <p:ph type="body" idx="1"/>
          </p:nvPr>
        </p:nvSpPr>
        <p:spPr>
          <a:xfrm>
            <a:off x="906463" y="4716463"/>
            <a:ext cx="4984750"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26</a:t>
            </a:fld>
            <a:endParaRPr lang="en-US" dirty="0"/>
          </a:p>
        </p:txBody>
      </p:sp>
    </p:spTree>
    <p:extLst>
      <p:ext uri="{BB962C8B-B14F-4D97-AF65-F5344CB8AC3E}">
        <p14:creationId xmlns:p14="http://schemas.microsoft.com/office/powerpoint/2010/main" val="22063710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Rectangle 7">
            <a:extLst>
              <a:ext uri="{FF2B5EF4-FFF2-40B4-BE49-F238E27FC236}">
                <a16:creationId xmlns:a16="http://schemas.microsoft.com/office/drawing/2014/main" id="{C6C35DAD-F2DE-7338-28FE-A2F7A746C28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DD48EBA-BC21-41E0-928B-70B46173ED30}" type="slidenum">
              <a:rPr lang="en-US" altLang="zh-CN" smtClean="0"/>
              <a:pPr>
                <a:spcBef>
                  <a:spcPct val="0"/>
                </a:spcBef>
              </a:pPr>
              <a:t>27</a:t>
            </a:fld>
            <a:endParaRPr lang="en-US" altLang="zh-CN"/>
          </a:p>
        </p:txBody>
      </p:sp>
      <p:sp>
        <p:nvSpPr>
          <p:cNvPr id="45059" name="Rectangle 2">
            <a:extLst>
              <a:ext uri="{FF2B5EF4-FFF2-40B4-BE49-F238E27FC236}">
                <a16:creationId xmlns:a16="http://schemas.microsoft.com/office/drawing/2014/main" id="{7394CF61-7840-BCC5-57B6-4CEBB0A822D8}"/>
              </a:ext>
            </a:extLst>
          </p:cNvPr>
          <p:cNvSpPr>
            <a:spLocks noGrp="1" noRot="1" noChangeAspect="1" noChangeArrowheads="1" noTextEdit="1"/>
          </p:cNvSpPr>
          <p:nvPr>
            <p:ph type="sldImg"/>
          </p:nvPr>
        </p:nvSpPr>
        <p:spPr>
          <a:ln/>
        </p:spPr>
      </p:sp>
      <p:sp>
        <p:nvSpPr>
          <p:cNvPr id="45060" name="Rectangle 3">
            <a:extLst>
              <a:ext uri="{FF2B5EF4-FFF2-40B4-BE49-F238E27FC236}">
                <a16:creationId xmlns:a16="http://schemas.microsoft.com/office/drawing/2014/main" id="{3AF693D1-644B-F909-1903-BEBBDCCEC292}"/>
              </a:ext>
            </a:extLst>
          </p:cNvPr>
          <p:cNvSpPr>
            <a:spLocks noGrp="1" noChangeArrowheads="1"/>
          </p:cNvSpPr>
          <p:nvPr>
            <p:ph type="body" idx="1"/>
          </p:nvPr>
        </p:nvSpPr>
        <p:spPr>
          <a:xfrm>
            <a:off x="906463" y="4716463"/>
            <a:ext cx="4984750"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7">
            <a:extLst>
              <a:ext uri="{FF2B5EF4-FFF2-40B4-BE49-F238E27FC236}">
                <a16:creationId xmlns:a16="http://schemas.microsoft.com/office/drawing/2014/main" id="{FA61D801-B142-EAD1-5345-AE7AD1EDE3B8}"/>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30000"/>
              </a:spcBef>
              <a:defRPr sz="1200">
                <a:solidFill>
                  <a:schemeClr val="tx1"/>
                </a:solidFill>
                <a:latin typeface="Arial" panose="020B0604020202020204" pitchFamily="34" charset="0"/>
                <a:ea typeface="宋体" panose="02010600030101010101" pitchFamily="2" charset="-122"/>
              </a:defRPr>
            </a:lvl1pPr>
            <a:lvl2pPr marL="742950" indent="-285750">
              <a:spcBef>
                <a:spcPct val="30000"/>
              </a:spcBef>
              <a:defRPr sz="1200">
                <a:solidFill>
                  <a:schemeClr val="tx1"/>
                </a:solidFill>
                <a:latin typeface="Arial" panose="020B0604020202020204" pitchFamily="34" charset="0"/>
                <a:ea typeface="宋体" panose="02010600030101010101" pitchFamily="2" charset="-122"/>
              </a:defRPr>
            </a:lvl2pPr>
            <a:lvl3pPr marL="1143000" indent="-228600">
              <a:spcBef>
                <a:spcPct val="30000"/>
              </a:spcBef>
              <a:defRPr sz="1200">
                <a:solidFill>
                  <a:schemeClr val="tx1"/>
                </a:solidFill>
                <a:latin typeface="Arial" panose="020B0604020202020204" pitchFamily="34" charset="0"/>
                <a:ea typeface="宋体" panose="02010600030101010101" pitchFamily="2" charset="-122"/>
              </a:defRPr>
            </a:lvl3pPr>
            <a:lvl4pPr marL="1600200" indent="-228600">
              <a:spcBef>
                <a:spcPct val="30000"/>
              </a:spcBef>
              <a:defRPr sz="1200">
                <a:solidFill>
                  <a:schemeClr val="tx1"/>
                </a:solidFill>
                <a:latin typeface="Arial" panose="020B0604020202020204" pitchFamily="34" charset="0"/>
                <a:ea typeface="宋体" panose="02010600030101010101" pitchFamily="2" charset="-122"/>
              </a:defRPr>
            </a:lvl4pPr>
            <a:lvl5pPr marL="2057400" indent="-228600">
              <a:spcBef>
                <a:spcPct val="30000"/>
              </a:spcBef>
              <a:defRPr sz="12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30000"/>
              </a:spcBef>
              <a:spcAft>
                <a:spcPct val="0"/>
              </a:spcAft>
              <a:defRPr sz="1200">
                <a:solidFill>
                  <a:schemeClr val="tx1"/>
                </a:solidFill>
                <a:latin typeface="Arial" panose="020B0604020202020204" pitchFamily="34" charset="0"/>
                <a:ea typeface="宋体" panose="02010600030101010101" pitchFamily="2" charset="-122"/>
              </a:defRPr>
            </a:lvl9pPr>
          </a:lstStyle>
          <a:p>
            <a:pPr>
              <a:spcBef>
                <a:spcPct val="0"/>
              </a:spcBef>
            </a:pPr>
            <a:fld id="{104171F6-C34D-4AF7-9BED-C5441FE27ADB}" type="slidenum">
              <a:rPr lang="en-US" altLang="zh-CN" smtClean="0"/>
              <a:pPr>
                <a:spcBef>
                  <a:spcPct val="0"/>
                </a:spcBef>
              </a:pPr>
              <a:t>28</a:t>
            </a:fld>
            <a:endParaRPr lang="en-US" altLang="zh-CN"/>
          </a:p>
        </p:txBody>
      </p:sp>
      <p:sp>
        <p:nvSpPr>
          <p:cNvPr id="47107" name="Rectangle 2">
            <a:extLst>
              <a:ext uri="{FF2B5EF4-FFF2-40B4-BE49-F238E27FC236}">
                <a16:creationId xmlns:a16="http://schemas.microsoft.com/office/drawing/2014/main" id="{0ADADC65-5C04-A0B4-0185-95AE863B1BE0}"/>
              </a:ext>
            </a:extLst>
          </p:cNvPr>
          <p:cNvSpPr>
            <a:spLocks noGrp="1" noRot="1" noChangeAspect="1" noChangeArrowheads="1" noTextEdit="1"/>
          </p:cNvSpPr>
          <p:nvPr>
            <p:ph type="sldImg"/>
          </p:nvPr>
        </p:nvSpPr>
        <p:spPr>
          <a:ln/>
        </p:spPr>
      </p:sp>
      <p:sp>
        <p:nvSpPr>
          <p:cNvPr id="47108" name="Rectangle 3">
            <a:extLst>
              <a:ext uri="{FF2B5EF4-FFF2-40B4-BE49-F238E27FC236}">
                <a16:creationId xmlns:a16="http://schemas.microsoft.com/office/drawing/2014/main" id="{80D221FD-B1BE-DE36-25F2-36FCA5D83486}"/>
              </a:ext>
            </a:extLst>
          </p:cNvPr>
          <p:cNvSpPr>
            <a:spLocks noGrp="1" noChangeArrowheads="1"/>
          </p:cNvSpPr>
          <p:nvPr>
            <p:ph type="body" idx="1"/>
          </p:nvPr>
        </p:nvSpPr>
        <p:spPr>
          <a:xfrm>
            <a:off x="906463" y="4716463"/>
            <a:ext cx="4984750" cy="4467225"/>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a:latin typeface="Arial" panose="020B0604020202020204" pitchFamily="34" charset="0"/>
              <a:ea typeface="宋体" panose="02010600030101010101" pitchFamily="2" charset="-122"/>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29</a:t>
            </a:fld>
            <a:endParaRPr lang="en-US" dirty="0"/>
          </a:p>
        </p:txBody>
      </p:sp>
    </p:spTree>
    <p:extLst>
      <p:ext uri="{BB962C8B-B14F-4D97-AF65-F5344CB8AC3E}">
        <p14:creationId xmlns:p14="http://schemas.microsoft.com/office/powerpoint/2010/main" val="6036002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F73131"/>
                </a:solidFill>
                <a:effectLst/>
                <a:latin typeface="Arial" panose="020B0604020202020204" pitchFamily="34" charset="0"/>
              </a:rPr>
              <a:t>加拿大</a:t>
            </a:r>
            <a:r>
              <a:rPr lang="en-US" altLang="zh-CN" b="0" i="0" dirty="0">
                <a:solidFill>
                  <a:srgbClr val="333333"/>
                </a:solidFill>
                <a:effectLst/>
                <a:latin typeface="Arial" panose="020B0604020202020204" pitchFamily="34" charset="0"/>
              </a:rPr>
              <a:t>(CANADA)</a:t>
            </a:r>
            <a:r>
              <a:rPr lang="zh-CN" altLang="en-US" b="0" i="0" dirty="0">
                <a:solidFill>
                  <a:srgbClr val="F73131"/>
                </a:solidFill>
                <a:effectLst/>
                <a:latin typeface="Arial" panose="020B0604020202020204" pitchFamily="34" charset="0"/>
              </a:rPr>
              <a:t>面积</a:t>
            </a:r>
            <a:r>
              <a:rPr lang="zh-CN" altLang="en-US" b="0" i="0" dirty="0">
                <a:solidFill>
                  <a:srgbClr val="333333"/>
                </a:solidFill>
                <a:effectLst/>
                <a:latin typeface="Arial" panose="020B0604020202020204" pitchFamily="34" charset="0"/>
              </a:rPr>
              <a:t>为</a:t>
            </a:r>
            <a:r>
              <a:rPr lang="en-US" altLang="zh-CN" b="0" i="0" dirty="0">
                <a:solidFill>
                  <a:srgbClr val="333333"/>
                </a:solidFill>
                <a:effectLst/>
                <a:latin typeface="Arial" panose="020B0604020202020204" pitchFamily="34" charset="0"/>
              </a:rPr>
              <a:t>998</a:t>
            </a:r>
            <a:r>
              <a:rPr lang="zh-CN" altLang="en-US" b="0" i="0" dirty="0">
                <a:solidFill>
                  <a:srgbClr val="333333"/>
                </a:solidFill>
                <a:effectLst/>
                <a:latin typeface="Arial" panose="020B0604020202020204" pitchFamily="34" charset="0"/>
              </a:rPr>
              <a:t>万平方公里</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仅次于俄罗斯</a:t>
            </a:r>
            <a:r>
              <a:rPr lang="en-US" altLang="zh-CN" b="0" i="0" dirty="0">
                <a:solidFill>
                  <a:srgbClr val="333333"/>
                </a:solidFill>
                <a:effectLst/>
                <a:latin typeface="Arial" panose="020B0604020202020204" pitchFamily="34" charset="0"/>
              </a:rPr>
              <a:t>,</a:t>
            </a:r>
            <a:r>
              <a:rPr lang="zh-CN" altLang="en-US" b="0" i="0" dirty="0">
                <a:solidFill>
                  <a:srgbClr val="333333"/>
                </a:solidFill>
                <a:effectLst/>
                <a:latin typeface="Arial" panose="020B0604020202020204" pitchFamily="34" charset="0"/>
              </a:rPr>
              <a:t>是世界第二大国</a:t>
            </a:r>
            <a:r>
              <a:rPr lang="en-US" altLang="zh-CN" b="0" i="0" dirty="0">
                <a:solidFill>
                  <a:srgbClr val="333333"/>
                </a:solidFill>
                <a:effectLst/>
                <a:latin typeface="Arial" panose="020B0604020202020204" pitchFamily="34" charset="0"/>
              </a:rPr>
              <a:t>; </a:t>
            </a:r>
            <a:r>
              <a:rPr lang="zh-CN" altLang="en-US" b="0" i="0" dirty="0">
                <a:solidFill>
                  <a:srgbClr val="333333"/>
                </a:solidFill>
                <a:effectLst/>
                <a:latin typeface="Arial" panose="020B0604020202020204" pitchFamily="34" charset="0"/>
              </a:rPr>
              <a:t>加拿大人口</a:t>
            </a:r>
            <a:r>
              <a:rPr lang="en-US" altLang="zh-CN" b="0" i="0" dirty="0">
                <a:solidFill>
                  <a:srgbClr val="333333"/>
                </a:solidFill>
                <a:effectLst/>
                <a:latin typeface="Arial" panose="020B0604020202020204" pitchFamily="34" charset="0"/>
              </a:rPr>
              <a:t>3800</a:t>
            </a:r>
            <a:r>
              <a:rPr lang="zh-CN" altLang="en-US" b="0" i="0" dirty="0">
                <a:solidFill>
                  <a:srgbClr val="333333"/>
                </a:solidFill>
                <a:effectLst/>
                <a:latin typeface="Arial" panose="020B0604020202020204" pitchFamily="34" charset="0"/>
              </a:rPr>
              <a:t>万</a:t>
            </a:r>
            <a:r>
              <a:rPr lang="en-US" altLang="zh-CN" b="0" i="0" dirty="0">
                <a:solidFill>
                  <a:srgbClr val="333333"/>
                </a:solidFill>
                <a:effectLst/>
                <a:latin typeface="Arial" panose="020B0604020202020204" pitchFamily="34" charset="0"/>
              </a:rPr>
              <a:t>,</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a:t>
            </a:fld>
            <a:endParaRPr lang="en-US" dirty="0"/>
          </a:p>
        </p:txBody>
      </p:sp>
    </p:spTree>
    <p:extLst>
      <p:ext uri="{BB962C8B-B14F-4D97-AF65-F5344CB8AC3E}">
        <p14:creationId xmlns:p14="http://schemas.microsoft.com/office/powerpoint/2010/main" val="229174895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ea typeface="ＭＳ Ｐゴシック" pitchFamily="34" charset="-128"/>
              </a:rPr>
              <a:t>Best m</a:t>
            </a:r>
            <a:r>
              <a:rPr lang="en-US" dirty="0">
                <a:ea typeface="ＭＳ Ｐゴシック" pitchFamily="34" charset="-128"/>
              </a:rPr>
              <a:t>atch ratio</a:t>
            </a:r>
          </a:p>
        </p:txBody>
      </p:sp>
      <p:sp>
        <p:nvSpPr>
          <p:cNvPr id="4" name="Slide Number Placeholder 3"/>
          <p:cNvSpPr>
            <a:spLocks noGrp="1"/>
          </p:cNvSpPr>
          <p:nvPr>
            <p:ph type="sldNum" sz="quarter" idx="10"/>
          </p:nvPr>
        </p:nvSpPr>
        <p:spPr/>
        <p:txBody>
          <a:bodyPr/>
          <a:lstStyle/>
          <a:p>
            <a:fld id="{A73D6722-9B4D-4E29-B226-C325925A8118}" type="slidenum">
              <a:rPr lang="en-US" smtClean="0"/>
              <a:pPr/>
              <a:t>30</a:t>
            </a:fld>
            <a:endParaRPr lang="en-US" dirty="0"/>
          </a:p>
        </p:txBody>
      </p:sp>
    </p:spTree>
    <p:extLst>
      <p:ext uri="{BB962C8B-B14F-4D97-AF65-F5344CB8AC3E}">
        <p14:creationId xmlns:p14="http://schemas.microsoft.com/office/powerpoint/2010/main" val="681651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31</a:t>
            </a:fld>
            <a:endParaRPr lang="en-US" dirty="0"/>
          </a:p>
        </p:txBody>
      </p:sp>
    </p:spTree>
    <p:extLst>
      <p:ext uri="{BB962C8B-B14F-4D97-AF65-F5344CB8AC3E}">
        <p14:creationId xmlns:p14="http://schemas.microsoft.com/office/powerpoint/2010/main" val="177864743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32</a:t>
            </a:fld>
            <a:endParaRPr lang="en-US" dirty="0"/>
          </a:p>
        </p:txBody>
      </p:sp>
    </p:spTree>
    <p:extLst>
      <p:ext uri="{BB962C8B-B14F-4D97-AF65-F5344CB8AC3E}">
        <p14:creationId xmlns:p14="http://schemas.microsoft.com/office/powerpoint/2010/main" val="3943556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33</a:t>
            </a:fld>
            <a:endParaRPr lang="en-US" dirty="0"/>
          </a:p>
        </p:txBody>
      </p:sp>
    </p:spTree>
    <p:extLst>
      <p:ext uri="{BB962C8B-B14F-4D97-AF65-F5344CB8AC3E}">
        <p14:creationId xmlns:p14="http://schemas.microsoft.com/office/powerpoint/2010/main" val="288429933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34</a:t>
            </a:fld>
            <a:endParaRPr lang="en-US" dirty="0"/>
          </a:p>
        </p:txBody>
      </p:sp>
    </p:spTree>
    <p:extLst>
      <p:ext uri="{BB962C8B-B14F-4D97-AF65-F5344CB8AC3E}">
        <p14:creationId xmlns:p14="http://schemas.microsoft.com/office/powerpoint/2010/main" val="254881404"/>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35</a:t>
            </a:fld>
            <a:endParaRPr lang="en-US" dirty="0"/>
          </a:p>
        </p:txBody>
      </p:sp>
    </p:spTree>
    <p:extLst>
      <p:ext uri="{BB962C8B-B14F-4D97-AF65-F5344CB8AC3E}">
        <p14:creationId xmlns:p14="http://schemas.microsoft.com/office/powerpoint/2010/main" val="198208050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36</a:t>
            </a:fld>
            <a:endParaRPr lang="en-US" dirty="0"/>
          </a:p>
        </p:txBody>
      </p:sp>
    </p:spTree>
    <p:extLst>
      <p:ext uri="{BB962C8B-B14F-4D97-AF65-F5344CB8AC3E}">
        <p14:creationId xmlns:p14="http://schemas.microsoft.com/office/powerpoint/2010/main" val="32308381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37</a:t>
            </a:fld>
            <a:endParaRPr lang="en-US" dirty="0"/>
          </a:p>
        </p:txBody>
      </p:sp>
    </p:spTree>
    <p:extLst>
      <p:ext uri="{BB962C8B-B14F-4D97-AF65-F5344CB8AC3E}">
        <p14:creationId xmlns:p14="http://schemas.microsoft.com/office/powerpoint/2010/main" val="411553143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38</a:t>
            </a:fld>
            <a:endParaRPr lang="en-US" dirty="0"/>
          </a:p>
        </p:txBody>
      </p:sp>
    </p:spTree>
    <p:extLst>
      <p:ext uri="{BB962C8B-B14F-4D97-AF65-F5344CB8AC3E}">
        <p14:creationId xmlns:p14="http://schemas.microsoft.com/office/powerpoint/2010/main" val="389540868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Premium: </a:t>
            </a:r>
            <a:r>
              <a:rPr lang="zh-CN" altLang="en-US" sz="1200" dirty="0">
                <a:ea typeface="ヒラギノ角ゴ Pro W3" pitchFamily="-84" charset="-128"/>
              </a:rPr>
              <a:t>额外费用</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39</a:t>
            </a:fld>
            <a:endParaRPr lang="en-US" dirty="0"/>
          </a:p>
        </p:txBody>
      </p:sp>
    </p:spTree>
    <p:extLst>
      <p:ext uri="{BB962C8B-B14F-4D97-AF65-F5344CB8AC3E}">
        <p14:creationId xmlns:p14="http://schemas.microsoft.com/office/powerpoint/2010/main" val="40297771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体现在：</a:t>
            </a:r>
            <a:r>
              <a:rPr lang="en-US" altLang="zh-CN" dirty="0">
                <a:ea typeface="ＭＳ Ｐゴシック" pitchFamily="34" charset="-128"/>
              </a:rPr>
              <a:t>Advanced technology</a:t>
            </a:r>
            <a:r>
              <a:rPr lang="en-US" altLang="zh-CN" baseline="0" dirty="0">
                <a:ea typeface="ＭＳ Ｐゴシック" pitchFamily="34" charset="-128"/>
              </a:rPr>
              <a:t> mainly r</a:t>
            </a:r>
            <a:r>
              <a:rPr lang="en-US" altLang="zh-CN" dirty="0">
                <a:ea typeface="ＭＳ Ｐゴシック" pitchFamily="34" charset="-128"/>
              </a:rPr>
              <a:t>eflected in machines.</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a:t>
            </a:fld>
            <a:endParaRPr lang="en-US" dirty="0"/>
          </a:p>
        </p:txBody>
      </p:sp>
    </p:spTree>
    <p:extLst>
      <p:ext uri="{BB962C8B-B14F-4D97-AF65-F5344CB8AC3E}">
        <p14:creationId xmlns:p14="http://schemas.microsoft.com/office/powerpoint/2010/main" val="262149490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a:t>temperate zone :</a:t>
            </a:r>
            <a:r>
              <a:rPr lang="zh-CN" altLang="en-US" sz="1200" dirty="0"/>
              <a:t>温带地区</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40</a:t>
            </a:fld>
            <a:endParaRPr lang="en-US" dirty="0"/>
          </a:p>
        </p:txBody>
      </p:sp>
    </p:spTree>
    <p:extLst>
      <p:ext uri="{BB962C8B-B14F-4D97-AF65-F5344CB8AC3E}">
        <p14:creationId xmlns:p14="http://schemas.microsoft.com/office/powerpoint/2010/main" val="26605695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前提条件</a:t>
            </a:r>
            <a:r>
              <a:rPr lang="en-US" altLang="zh-CN" dirty="0">
                <a:ea typeface="ＭＳ Ｐゴシック" pitchFamily="34" charset="-128"/>
              </a:rPr>
              <a:t>:  Precondition</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41</a:t>
            </a:fld>
            <a:endParaRPr lang="en-US" dirty="0"/>
          </a:p>
        </p:txBody>
      </p:sp>
    </p:spTree>
    <p:extLst>
      <p:ext uri="{BB962C8B-B14F-4D97-AF65-F5344CB8AC3E}">
        <p14:creationId xmlns:p14="http://schemas.microsoft.com/office/powerpoint/2010/main" val="171811512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42</a:t>
            </a:fld>
            <a:endParaRPr lang="en-US" dirty="0"/>
          </a:p>
        </p:txBody>
      </p:sp>
    </p:spTree>
    <p:extLst>
      <p:ext uri="{BB962C8B-B14F-4D97-AF65-F5344CB8AC3E}">
        <p14:creationId xmlns:p14="http://schemas.microsoft.com/office/powerpoint/2010/main" val="105409195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en-US" sz="1200" dirty="0">
                <a:ea typeface="ヒラギノ角ゴ Pro W3" pitchFamily="-84" charset="-128"/>
              </a:rPr>
              <a:t>Villain: </a:t>
            </a:r>
            <a:r>
              <a:rPr lang="zh-CN" altLang="en-US" sz="1200" dirty="0">
                <a:ea typeface="ヒラギノ角ゴ Pro W3" pitchFamily="-84" charset="-128"/>
              </a:rPr>
              <a:t>恶棍，坏人</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43</a:t>
            </a:fld>
            <a:endParaRPr lang="en-US" dirty="0"/>
          </a:p>
        </p:txBody>
      </p:sp>
    </p:spTree>
    <p:extLst>
      <p:ext uri="{BB962C8B-B14F-4D97-AF65-F5344CB8AC3E}">
        <p14:creationId xmlns:p14="http://schemas.microsoft.com/office/powerpoint/2010/main" val="305530826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44</a:t>
            </a:fld>
            <a:endParaRPr lang="en-US" dirty="0"/>
          </a:p>
        </p:txBody>
      </p:sp>
    </p:spTree>
    <p:extLst>
      <p:ext uri="{BB962C8B-B14F-4D97-AF65-F5344CB8AC3E}">
        <p14:creationId xmlns:p14="http://schemas.microsoft.com/office/powerpoint/2010/main" val="3711492503"/>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45</a:t>
            </a:fld>
            <a:endParaRPr lang="en-US" dirty="0"/>
          </a:p>
        </p:txBody>
      </p:sp>
    </p:spTree>
    <p:extLst>
      <p:ext uri="{BB962C8B-B14F-4D97-AF65-F5344CB8AC3E}">
        <p14:creationId xmlns:p14="http://schemas.microsoft.com/office/powerpoint/2010/main" val="295715060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46</a:t>
            </a:fld>
            <a:endParaRPr lang="en-US" dirty="0"/>
          </a:p>
        </p:txBody>
      </p:sp>
    </p:spTree>
    <p:extLst>
      <p:ext uri="{BB962C8B-B14F-4D97-AF65-F5344CB8AC3E}">
        <p14:creationId xmlns:p14="http://schemas.microsoft.com/office/powerpoint/2010/main" val="238224856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47</a:t>
            </a:fld>
            <a:endParaRPr lang="en-US" dirty="0"/>
          </a:p>
        </p:txBody>
      </p:sp>
    </p:spTree>
    <p:extLst>
      <p:ext uri="{BB962C8B-B14F-4D97-AF65-F5344CB8AC3E}">
        <p14:creationId xmlns:p14="http://schemas.microsoft.com/office/powerpoint/2010/main" val="247120218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48</a:t>
            </a:fld>
            <a:endParaRPr lang="en-US" dirty="0"/>
          </a:p>
        </p:txBody>
      </p:sp>
    </p:spTree>
    <p:extLst>
      <p:ext uri="{BB962C8B-B14F-4D97-AF65-F5344CB8AC3E}">
        <p14:creationId xmlns:p14="http://schemas.microsoft.com/office/powerpoint/2010/main" val="22942762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49</a:t>
            </a:fld>
            <a:endParaRPr lang="en-US" dirty="0"/>
          </a:p>
        </p:txBody>
      </p:sp>
    </p:spTree>
    <p:extLst>
      <p:ext uri="{BB962C8B-B14F-4D97-AF65-F5344CB8AC3E}">
        <p14:creationId xmlns:p14="http://schemas.microsoft.com/office/powerpoint/2010/main" val="26942574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体现在：</a:t>
            </a:r>
            <a:r>
              <a:rPr lang="en-US" altLang="zh-CN" dirty="0">
                <a:ea typeface="ＭＳ Ｐゴシック" pitchFamily="34" charset="-128"/>
              </a:rPr>
              <a:t>Advanced technology</a:t>
            </a:r>
            <a:r>
              <a:rPr lang="en-US" altLang="zh-CN" baseline="0" dirty="0">
                <a:ea typeface="ＭＳ Ｐゴシック" pitchFamily="34" charset="-128"/>
              </a:rPr>
              <a:t> mainly r</a:t>
            </a:r>
            <a:r>
              <a:rPr lang="en-US" altLang="zh-CN" dirty="0">
                <a:ea typeface="ＭＳ Ｐゴシック" pitchFamily="34" charset="-128"/>
              </a:rPr>
              <a:t>eflected in machines.</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a:t>
            </a:fld>
            <a:endParaRPr lang="en-US" dirty="0"/>
          </a:p>
        </p:txBody>
      </p:sp>
    </p:spTree>
    <p:extLst>
      <p:ext uri="{BB962C8B-B14F-4D97-AF65-F5344CB8AC3E}">
        <p14:creationId xmlns:p14="http://schemas.microsoft.com/office/powerpoint/2010/main" val="3597295537"/>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50</a:t>
            </a:fld>
            <a:endParaRPr lang="en-US" dirty="0"/>
          </a:p>
        </p:txBody>
      </p:sp>
    </p:spTree>
    <p:extLst>
      <p:ext uri="{BB962C8B-B14F-4D97-AF65-F5344CB8AC3E}">
        <p14:creationId xmlns:p14="http://schemas.microsoft.com/office/powerpoint/2010/main" val="233667774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51</a:t>
            </a:fld>
            <a:endParaRPr lang="en-US" dirty="0"/>
          </a:p>
        </p:txBody>
      </p:sp>
    </p:spTree>
    <p:extLst>
      <p:ext uri="{BB962C8B-B14F-4D97-AF65-F5344CB8AC3E}">
        <p14:creationId xmlns:p14="http://schemas.microsoft.com/office/powerpoint/2010/main" val="368460246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52</a:t>
            </a:fld>
            <a:endParaRPr lang="en-US" dirty="0"/>
          </a:p>
        </p:txBody>
      </p:sp>
    </p:spTree>
    <p:extLst>
      <p:ext uri="{BB962C8B-B14F-4D97-AF65-F5344CB8AC3E}">
        <p14:creationId xmlns:p14="http://schemas.microsoft.com/office/powerpoint/2010/main" val="1739550761"/>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53</a:t>
            </a:fld>
            <a:endParaRPr lang="en-US" dirty="0"/>
          </a:p>
        </p:txBody>
      </p:sp>
    </p:spTree>
    <p:extLst>
      <p:ext uri="{BB962C8B-B14F-4D97-AF65-F5344CB8AC3E}">
        <p14:creationId xmlns:p14="http://schemas.microsoft.com/office/powerpoint/2010/main" val="337394682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54</a:t>
            </a:fld>
            <a:endParaRPr lang="en-US" dirty="0"/>
          </a:p>
        </p:txBody>
      </p:sp>
    </p:spTree>
    <p:extLst>
      <p:ext uri="{BB962C8B-B14F-4D97-AF65-F5344CB8AC3E}">
        <p14:creationId xmlns:p14="http://schemas.microsoft.com/office/powerpoint/2010/main" val="1879074197"/>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55</a:t>
            </a:fld>
            <a:endParaRPr lang="en-US" dirty="0"/>
          </a:p>
        </p:txBody>
      </p:sp>
    </p:spTree>
    <p:extLst>
      <p:ext uri="{BB962C8B-B14F-4D97-AF65-F5344CB8AC3E}">
        <p14:creationId xmlns:p14="http://schemas.microsoft.com/office/powerpoint/2010/main" val="251074703"/>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Independent th</a:t>
            </a:r>
            <a:r>
              <a:rPr lang="en-US" altLang="zh-CN" dirty="0">
                <a:ea typeface="ＭＳ Ｐゴシック" pitchFamily="34" charset="-128"/>
              </a:rPr>
              <a:t>e</a:t>
            </a:r>
            <a:r>
              <a:rPr lang="en-US" dirty="0">
                <a:ea typeface="ＭＳ Ｐゴシック" pitchFamily="34" charset="-128"/>
              </a:rPr>
              <a:t>ory</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Is not an isolated case.</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56</a:t>
            </a:fld>
            <a:endParaRPr lang="en-US" dirty="0"/>
          </a:p>
        </p:txBody>
      </p:sp>
    </p:spTree>
    <p:extLst>
      <p:ext uri="{BB962C8B-B14F-4D97-AF65-F5344CB8AC3E}">
        <p14:creationId xmlns:p14="http://schemas.microsoft.com/office/powerpoint/2010/main" val="1577313309"/>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If </a:t>
            </a:r>
            <a:r>
              <a:rPr lang="en-US" altLang="zh-CN" dirty="0">
                <a:ea typeface="ＭＳ Ｐゴシック" pitchFamily="34" charset="-128"/>
              </a:rPr>
              <a:t>we</a:t>
            </a:r>
            <a:r>
              <a:rPr lang="en-US" dirty="0">
                <a:ea typeface="ＭＳ Ｐゴシック" pitchFamily="34" charset="-128"/>
              </a:rPr>
              <a:t> want to get more realistic results, we must relax the assumptions of common technology.</a:t>
            </a:r>
          </a:p>
        </p:txBody>
      </p:sp>
      <p:sp>
        <p:nvSpPr>
          <p:cNvPr id="4" name="Slide Number Placeholder 3"/>
          <p:cNvSpPr>
            <a:spLocks noGrp="1"/>
          </p:cNvSpPr>
          <p:nvPr>
            <p:ph type="sldNum" sz="quarter" idx="10"/>
          </p:nvPr>
        </p:nvSpPr>
        <p:spPr/>
        <p:txBody>
          <a:bodyPr/>
          <a:lstStyle/>
          <a:p>
            <a:fld id="{A73D6722-9B4D-4E29-B226-C325925A8118}" type="slidenum">
              <a:rPr lang="en-US" smtClean="0"/>
              <a:pPr/>
              <a:t>57</a:t>
            </a:fld>
            <a:endParaRPr lang="en-US" dirty="0"/>
          </a:p>
        </p:txBody>
      </p:sp>
    </p:spTree>
    <p:extLst>
      <p:ext uri="{BB962C8B-B14F-4D97-AF65-F5344CB8AC3E}">
        <p14:creationId xmlns:p14="http://schemas.microsoft.com/office/powerpoint/2010/main" val="375824280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58</a:t>
            </a:fld>
            <a:endParaRPr lang="en-US" dirty="0"/>
          </a:p>
        </p:txBody>
      </p:sp>
    </p:spTree>
    <p:extLst>
      <p:ext uri="{BB962C8B-B14F-4D97-AF65-F5344CB8AC3E}">
        <p14:creationId xmlns:p14="http://schemas.microsoft.com/office/powerpoint/2010/main" val="144328737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59</a:t>
            </a:fld>
            <a:endParaRPr lang="en-US" dirty="0"/>
          </a:p>
        </p:txBody>
      </p:sp>
    </p:spTree>
    <p:extLst>
      <p:ext uri="{BB962C8B-B14F-4D97-AF65-F5344CB8AC3E}">
        <p14:creationId xmlns:p14="http://schemas.microsoft.com/office/powerpoint/2010/main" val="18602892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a:t>
            </a:fld>
            <a:endParaRPr lang="en-US" dirty="0"/>
          </a:p>
        </p:txBody>
      </p:sp>
    </p:spTree>
    <p:extLst>
      <p:ext uri="{BB962C8B-B14F-4D97-AF65-F5344CB8AC3E}">
        <p14:creationId xmlns:p14="http://schemas.microsoft.com/office/powerpoint/2010/main" val="42101697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60</a:t>
            </a:fld>
            <a:endParaRPr lang="en-US" dirty="0"/>
          </a:p>
        </p:txBody>
      </p:sp>
    </p:spTree>
    <p:extLst>
      <p:ext uri="{BB962C8B-B14F-4D97-AF65-F5344CB8AC3E}">
        <p14:creationId xmlns:p14="http://schemas.microsoft.com/office/powerpoint/2010/main" val="283182196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b="0" i="0" u="none" strike="noStrike" kern="1200" baseline="0" dirty="0">
                <a:solidFill>
                  <a:schemeClr val="tx1"/>
                </a:solidFill>
                <a:latin typeface="+mn-lt"/>
                <a:ea typeface="+mn-ea"/>
                <a:cs typeface="+mn-cs"/>
              </a:rPr>
              <a:t>first column</a:t>
            </a:r>
            <a:r>
              <a:rPr lang="zh-CN" altLang="en-US" sz="1200" b="0" i="0" u="none" strike="noStrike" kern="1200" baseline="0" dirty="0">
                <a:solidFill>
                  <a:schemeClr val="tx1"/>
                </a:solidFill>
                <a:latin typeface="+mn-lt"/>
                <a:ea typeface="+mn-ea"/>
                <a:cs typeface="+mn-cs"/>
              </a:rPr>
              <a:t>： </a:t>
            </a:r>
            <a:r>
              <a:rPr lang="en-US" altLang="zh-CN" sz="1200" b="0" i="0" u="none" strike="noStrike" kern="1200" baseline="0" dirty="0">
                <a:solidFill>
                  <a:schemeClr val="tx1"/>
                </a:solidFill>
                <a:latin typeface="+mn-lt"/>
                <a:ea typeface="+mn-ea"/>
                <a:cs typeface="+mn-cs"/>
              </a:rPr>
              <a:t>test performs very poorly.</a:t>
            </a:r>
          </a:p>
          <a:p>
            <a:pPr marL="0" marR="0" indent="0" algn="l" defTabSz="914400" rtl="0" eaLnBrk="1" fontAlgn="auto" latinLnBrk="0" hangingPunct="1">
              <a:lnSpc>
                <a:spcPct val="100000"/>
              </a:lnSpc>
              <a:spcBef>
                <a:spcPts val="0"/>
              </a:spcBef>
              <a:spcAft>
                <a:spcPts val="0"/>
              </a:spcAft>
              <a:buClrTx/>
              <a:buSzTx/>
              <a:buFontTx/>
              <a:buNone/>
              <a:tabLst/>
              <a:defRPr/>
            </a:pPr>
            <a:r>
              <a:rPr lang="en-US" sz="1200" b="0" i="0" u="none" strike="noStrike" kern="1200" baseline="0" dirty="0">
                <a:solidFill>
                  <a:schemeClr val="tx1"/>
                </a:solidFill>
                <a:latin typeface="+mn-lt"/>
                <a:ea typeface="+mn-ea"/>
                <a:cs typeface="+mn-cs"/>
              </a:rPr>
              <a:t>Second column: a </a:t>
            </a:r>
            <a:r>
              <a:rPr lang="en-US" altLang="zh-CN" sz="1200" b="0" i="0" u="none" strike="noStrike" kern="1200" baseline="0" dirty="0">
                <a:solidFill>
                  <a:schemeClr val="tx1"/>
                </a:solidFill>
                <a:latin typeface="+mn-lt"/>
                <a:ea typeface="+mn-ea"/>
                <a:cs typeface="+mn-cs"/>
              </a:rPr>
              <a:t>substantial improvement</a:t>
            </a: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a:ea typeface="ＭＳ Ｐゴシック" pitchFamily="34" charset="-128"/>
              </a:rPr>
              <a:t>Third column: a massive improvement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Last</a:t>
            </a:r>
            <a:r>
              <a:rPr lang="en-US" baseline="0" dirty="0">
                <a:ea typeface="ＭＳ Ｐゴシック" pitchFamily="34" charset="-128"/>
              </a:rPr>
              <a:t> column: increase further for sign text, and huge improvement in the extent of missing trade</a:t>
            </a: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61</a:t>
            </a:fld>
            <a:endParaRPr lang="en-US" dirty="0"/>
          </a:p>
        </p:txBody>
      </p:sp>
    </p:spTree>
    <p:extLst>
      <p:ext uri="{BB962C8B-B14F-4D97-AF65-F5344CB8AC3E}">
        <p14:creationId xmlns:p14="http://schemas.microsoft.com/office/powerpoint/2010/main" val="336001996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62</a:t>
            </a:fld>
            <a:endParaRPr lang="en-US" dirty="0"/>
          </a:p>
        </p:txBody>
      </p:sp>
    </p:spTree>
    <p:extLst>
      <p:ext uri="{BB962C8B-B14F-4D97-AF65-F5344CB8AC3E}">
        <p14:creationId xmlns:p14="http://schemas.microsoft.com/office/powerpoint/2010/main" val="72110917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63</a:t>
            </a:fld>
            <a:endParaRPr lang="en-US" dirty="0"/>
          </a:p>
        </p:txBody>
      </p:sp>
    </p:spTree>
    <p:extLst>
      <p:ext uri="{BB962C8B-B14F-4D97-AF65-F5344CB8AC3E}">
        <p14:creationId xmlns:p14="http://schemas.microsoft.com/office/powerpoint/2010/main" val="18192454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64</a:t>
            </a:fld>
            <a:endParaRPr lang="en-US" dirty="0"/>
          </a:p>
        </p:txBody>
      </p:sp>
    </p:spTree>
    <p:extLst>
      <p:ext uri="{BB962C8B-B14F-4D97-AF65-F5344CB8AC3E}">
        <p14:creationId xmlns:p14="http://schemas.microsoft.com/office/powerpoint/2010/main" val="176561279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80</a:t>
            </a:fld>
            <a:endParaRPr lang="en-US" dirty="0"/>
          </a:p>
        </p:txBody>
      </p:sp>
    </p:spTree>
    <p:extLst>
      <p:ext uri="{BB962C8B-B14F-4D97-AF65-F5344CB8AC3E}">
        <p14:creationId xmlns:p14="http://schemas.microsoft.com/office/powerpoint/2010/main" val="3329030709"/>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幻灯片图像占位符 1">
            <a:extLst>
              <a:ext uri="{FF2B5EF4-FFF2-40B4-BE49-F238E27FC236}">
                <a16:creationId xmlns:a16="http://schemas.microsoft.com/office/drawing/2014/main" id="{41FE1FB4-08DB-1BE2-112F-60E5D691D3AC}"/>
              </a:ext>
            </a:extLst>
          </p:cNvPr>
          <p:cNvSpPr>
            <a:spLocks noGrp="1" noRot="1" noChangeAspect="1" noChangeArrowheads="1" noTextEdit="1"/>
          </p:cNvSpPr>
          <p:nvPr>
            <p:ph type="sldImg"/>
          </p:nvPr>
        </p:nvSpPr>
        <p:spPr/>
      </p:sp>
      <p:sp>
        <p:nvSpPr>
          <p:cNvPr id="102403" name="备注占位符 2">
            <a:extLst>
              <a:ext uri="{FF2B5EF4-FFF2-40B4-BE49-F238E27FC236}">
                <a16:creationId xmlns:a16="http://schemas.microsoft.com/office/drawing/2014/main" id="{AD3216C7-07D6-3474-2CE0-D8E65ED75685}"/>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prstTxWarp prst="textNoShape">
              <a:avLst/>
            </a:prstTxWarp>
          </a:bodyPr>
          <a:lstStyle/>
          <a:p>
            <a:r>
              <a:rPr lang="en-US" altLang="zh-CN"/>
              <a:t>&gt;1/4</a:t>
            </a:r>
            <a:endParaRPr lang="zh-CN" altLang="en-US"/>
          </a:p>
        </p:txBody>
      </p:sp>
      <p:sp>
        <p:nvSpPr>
          <p:cNvPr id="102404" name="灯片编号占位符 3">
            <a:extLst>
              <a:ext uri="{FF2B5EF4-FFF2-40B4-BE49-F238E27FC236}">
                <a16:creationId xmlns:a16="http://schemas.microsoft.com/office/drawing/2014/main" id="{CB61213F-7B89-1005-D23E-9B6B6400549C}"/>
              </a:ext>
            </a:extLst>
          </p:cNvPr>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649EC3-F71B-4FD0-9FBF-536C14088248}" type="slidenum">
              <a:rPr lang="zh-CN" altLang="en-US" smtClean="0"/>
              <a:pPr/>
              <a:t>85</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zh-CN" altLang="en-US" dirty="0">
                <a:ea typeface="ＭＳ Ｐゴシック" pitchFamily="34" charset="-128"/>
              </a:rPr>
              <a:t>要素充裕度</a:t>
            </a:r>
            <a:endParaRPr lang="en-US" dirty="0">
              <a:ea typeface="ＭＳ Ｐゴシック" pitchFamily="34" charset="-128"/>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Unit </a:t>
            </a:r>
            <a:r>
              <a:rPr lang="en-US" dirty="0" err="1">
                <a:ea typeface="ＭＳ Ｐゴシック" pitchFamily="34" charset="-128"/>
              </a:rPr>
              <a:t>lable</a:t>
            </a:r>
            <a:r>
              <a:rPr lang="en-US" dirty="0">
                <a:ea typeface="ＭＳ Ｐゴシック" pitchFamily="34" charset="-128"/>
              </a:rPr>
              <a:t> requirement </a:t>
            </a:r>
            <a:r>
              <a:rPr lang="en-US" dirty="0">
                <a:ea typeface="ＭＳ Ｐゴシック" pitchFamily="34" charset="-128"/>
                <a:sym typeface="Wingdings" pitchFamily="2" charset="2"/>
              </a:rPr>
              <a:t> unit factors requirement</a:t>
            </a:r>
          </a:p>
          <a:p>
            <a:pPr marL="0" marR="0" indent="0" algn="l" defTabSz="914400" rtl="0" eaLnBrk="1" fontAlgn="auto" latinLnBrk="0" hangingPunct="1">
              <a:lnSpc>
                <a:spcPct val="100000"/>
              </a:lnSpc>
              <a:spcBef>
                <a:spcPts val="0"/>
              </a:spcBef>
              <a:spcAft>
                <a:spcPts val="0"/>
              </a:spcAft>
              <a:buClrTx/>
              <a:buSzTx/>
              <a:buFontTx/>
              <a:buNone/>
              <a:tabLst/>
              <a:defRPr/>
            </a:pPr>
            <a:r>
              <a:rPr lang="en-US" dirty="0">
                <a:ea typeface="ＭＳ Ｐゴシック" pitchFamily="34" charset="-128"/>
              </a:rPr>
              <a:t>per capital</a:t>
            </a:r>
          </a:p>
        </p:txBody>
      </p:sp>
      <p:sp>
        <p:nvSpPr>
          <p:cNvPr id="4" name="Slide Number Placeholder 3"/>
          <p:cNvSpPr>
            <a:spLocks noGrp="1"/>
          </p:cNvSpPr>
          <p:nvPr>
            <p:ph type="sldNum" sz="quarter" idx="10"/>
          </p:nvPr>
        </p:nvSpPr>
        <p:spPr/>
        <p:txBody>
          <a:bodyPr/>
          <a:lstStyle/>
          <a:p>
            <a:fld id="{A73D6722-9B4D-4E29-B226-C325925A8118}" type="slidenum">
              <a:rPr lang="en-US" smtClean="0"/>
              <a:pPr/>
              <a:t>7</a:t>
            </a:fld>
            <a:endParaRPr lang="en-US" dirty="0"/>
          </a:p>
        </p:txBody>
      </p:sp>
    </p:spTree>
    <p:extLst>
      <p:ext uri="{BB962C8B-B14F-4D97-AF65-F5344CB8AC3E}">
        <p14:creationId xmlns:p14="http://schemas.microsoft.com/office/powerpoint/2010/main" val="3299983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8</a:t>
            </a:fld>
            <a:endParaRPr lang="en-US" dirty="0"/>
          </a:p>
        </p:txBody>
      </p:sp>
    </p:spTree>
    <p:extLst>
      <p:ext uri="{BB962C8B-B14F-4D97-AF65-F5344CB8AC3E}">
        <p14:creationId xmlns:p14="http://schemas.microsoft.com/office/powerpoint/2010/main" val="27535513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ea typeface="ＭＳ Ｐゴシック" pitchFamily="34" charset="-128"/>
            </a:endParaRPr>
          </a:p>
        </p:txBody>
      </p:sp>
      <p:sp>
        <p:nvSpPr>
          <p:cNvPr id="4" name="Slide Number Placeholder 3"/>
          <p:cNvSpPr>
            <a:spLocks noGrp="1"/>
          </p:cNvSpPr>
          <p:nvPr>
            <p:ph type="sldNum" sz="quarter" idx="10"/>
          </p:nvPr>
        </p:nvSpPr>
        <p:spPr/>
        <p:txBody>
          <a:bodyPr/>
          <a:lstStyle/>
          <a:p>
            <a:fld id="{A73D6722-9B4D-4E29-B226-C325925A8118}" type="slidenum">
              <a:rPr lang="en-US" smtClean="0"/>
              <a:pPr/>
              <a:t>9</a:t>
            </a:fld>
            <a:endParaRPr lang="en-US" dirty="0"/>
          </a:p>
        </p:txBody>
      </p:sp>
    </p:spTree>
    <p:extLst>
      <p:ext uri="{BB962C8B-B14F-4D97-AF65-F5344CB8AC3E}">
        <p14:creationId xmlns:p14="http://schemas.microsoft.com/office/powerpoint/2010/main" val="167934474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audio" Target="../media/audio1.wav"/></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10" name="Rectangle 9"/>
          <p:cNvSpPr/>
          <p:nvPr/>
        </p:nvSpPr>
        <p:spPr bwMode="white">
          <a:xfrm>
            <a:off x="0" y="0"/>
            <a:ext cx="9144000" cy="3886200"/>
          </a:xfrm>
          <a:prstGeom prst="rect">
            <a:avLst/>
          </a:prstGeom>
          <a:solidFill>
            <a:srgbClr val="007FA3"/>
          </a:solidFill>
          <a:ln>
            <a:solidFill>
              <a:srgbClr val="007FA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ctrTitle"/>
          </p:nvPr>
        </p:nvSpPr>
        <p:spPr>
          <a:xfrm>
            <a:off x="685800" y="762000"/>
            <a:ext cx="7772400" cy="2838451"/>
          </a:xfrm>
        </p:spPr>
        <p:txBody>
          <a:bodyPr anchor="b">
            <a:noAutofit/>
          </a:bodyPr>
          <a:lstStyle>
            <a:lvl1pPr algn="l">
              <a:defRPr sz="3600">
                <a:solidFill>
                  <a:schemeClr val="bg1"/>
                </a:solidFill>
              </a:defRPr>
            </a:lvl1pPr>
          </a:lstStyle>
          <a:p>
            <a:r>
              <a:rPr lang="zh-CN" altLang="en-US"/>
              <a:t>单击此处编辑母版标题样式</a:t>
            </a:r>
            <a:endParaRPr lang="en-US" dirty="0"/>
          </a:p>
        </p:txBody>
      </p:sp>
      <p:sp>
        <p:nvSpPr>
          <p:cNvPr id="3" name="Subtitle 2"/>
          <p:cNvSpPr>
            <a:spLocks noGrp="1"/>
          </p:cNvSpPr>
          <p:nvPr>
            <p:ph type="subTitle" idx="1"/>
          </p:nvPr>
        </p:nvSpPr>
        <p:spPr>
          <a:xfrm>
            <a:off x="674687" y="3962400"/>
            <a:ext cx="7794626" cy="1752600"/>
          </a:xfrm>
        </p:spPr>
        <p:txBody>
          <a:bodyPr>
            <a:noAutofit/>
          </a:bodyPr>
          <a:lstStyle>
            <a:lvl1pPr marL="0" indent="0" algn="l">
              <a:spcBef>
                <a:spcPts val="0"/>
              </a:spcBef>
              <a:buNone/>
              <a:defRPr sz="1800">
                <a:solidFill>
                  <a:schemeClr val="tx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12"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a:xfrm>
            <a:off x="6304280" y="6478010"/>
            <a:ext cx="2133600" cy="182880"/>
          </a:xfrm>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a:xfrm>
            <a:off x="8469313" y="6473824"/>
            <a:ext cx="551783" cy="182880"/>
          </a:xfrm>
        </p:spPr>
        <p:txBody>
          <a:bodyPr/>
          <a:lstStyle/>
          <a:p>
            <a:fld id="{200B2350-5261-4F5C-9DF5-EF0D264FC8D2}" type="slidenum">
              <a:rPr lang="en-US" smtClean="0"/>
              <a:pPr/>
              <a:t>‹#›</a:t>
            </a:fld>
            <a:endParaRPr lang="en-US" dirty="0"/>
          </a:p>
        </p:txBody>
      </p:sp>
      <p:pic>
        <p:nvPicPr>
          <p:cNvPr id="15" name="Picture 14"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15537364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a:t>单击此处编辑母版标题样式</a:t>
            </a:r>
            <a:endParaRPr lang="en-US" dirty="0"/>
          </a:p>
        </p:txBody>
      </p:sp>
      <p:sp>
        <p:nvSpPr>
          <p:cNvPr id="9" name="Footer Placeholder 3"/>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75800883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94792915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Rectangle 11">
            <a:extLst>
              <a:ext uri="{FF2B5EF4-FFF2-40B4-BE49-F238E27FC236}">
                <a16:creationId xmlns:a16="http://schemas.microsoft.com/office/drawing/2014/main" id="{D40BC864-FD30-6FA6-9CD7-C57E5166E7BD}"/>
              </a:ext>
            </a:extLst>
          </p:cNvPr>
          <p:cNvSpPr>
            <a:spLocks noGrp="1" noChangeArrowheads="1"/>
          </p:cNvSpPr>
          <p:nvPr>
            <p:ph type="dt" sz="half" idx="10"/>
          </p:nvPr>
        </p:nvSpPr>
        <p:spPr>
          <a:ln/>
        </p:spPr>
        <p:txBody>
          <a:bodyPr/>
          <a:lstStyle>
            <a:lvl1pPr>
              <a:defRPr/>
            </a:lvl1pPr>
          </a:lstStyle>
          <a:p>
            <a:fld id="{A9DF6EFB-3F44-496C-A842-1E0B3D3B975A}" type="datetimeFigureOut">
              <a:rPr lang="en-US" smtClean="0"/>
              <a:pPr/>
              <a:t>3/15/24</a:t>
            </a:fld>
            <a:endParaRPr lang="en-US" dirty="0"/>
          </a:p>
        </p:txBody>
      </p:sp>
      <p:sp>
        <p:nvSpPr>
          <p:cNvPr id="5" name="Rectangle 12">
            <a:extLst>
              <a:ext uri="{FF2B5EF4-FFF2-40B4-BE49-F238E27FC236}">
                <a16:creationId xmlns:a16="http://schemas.microsoft.com/office/drawing/2014/main" id="{6FE40CA7-BAE4-1694-F43B-54161AC40AB3}"/>
              </a:ext>
            </a:extLst>
          </p:cNvPr>
          <p:cNvSpPr>
            <a:spLocks noGrp="1" noChangeArrowheads="1"/>
          </p:cNvSpPr>
          <p:nvPr>
            <p:ph type="ftr" sz="quarter" idx="11"/>
          </p:nvPr>
        </p:nvSpPr>
        <p:spPr>
          <a:xfrm>
            <a:off x="3952751" y="6096874"/>
            <a:ext cx="3829297" cy="279915"/>
          </a:xfrm>
          <a:prstGeom prst="rect">
            <a:avLst/>
          </a:prstGeom>
          <a:ln/>
        </p:spPr>
        <p:txBody>
          <a:bodyPr/>
          <a:lstStyle>
            <a:lvl1pPr>
              <a:defRPr/>
            </a:lvl1pPr>
          </a:lstStyle>
          <a:p>
            <a:endParaRPr lang="en-US" dirty="0"/>
          </a:p>
        </p:txBody>
      </p:sp>
      <p:sp>
        <p:nvSpPr>
          <p:cNvPr id="6" name="Rectangle 13">
            <a:extLst>
              <a:ext uri="{FF2B5EF4-FFF2-40B4-BE49-F238E27FC236}">
                <a16:creationId xmlns:a16="http://schemas.microsoft.com/office/drawing/2014/main" id="{A0B2F904-717E-EA24-2B1C-2D79CE57BEF5}"/>
              </a:ext>
            </a:extLst>
          </p:cNvPr>
          <p:cNvSpPr>
            <a:spLocks noGrp="1" noChangeArrowheads="1"/>
          </p:cNvSpPr>
          <p:nvPr>
            <p:ph type="sldNum" sz="quarter" idx="12"/>
          </p:nvPr>
        </p:nvSpPr>
        <p:spPr>
          <a:ln/>
        </p:spPr>
        <p:txBody>
          <a:bodyPr/>
          <a:lstStyle>
            <a:lvl1pPr>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63160238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cSld name="1_空白">
    <p:spTree>
      <p:nvGrpSpPr>
        <p:cNvPr id="1" name=""/>
        <p:cNvGrpSpPr/>
        <p:nvPr/>
      </p:nvGrpSpPr>
      <p:grpSpPr>
        <a:xfrm>
          <a:off x="0" y="0"/>
          <a:ext cx="0" cy="0"/>
          <a:chOff x="0" y="0"/>
          <a:chExt cx="0" cy="0"/>
        </a:xfrm>
      </p:grpSpPr>
      <p:sp>
        <p:nvSpPr>
          <p:cNvPr id="2" name="Rectangle 11">
            <a:extLst>
              <a:ext uri="{FF2B5EF4-FFF2-40B4-BE49-F238E27FC236}">
                <a16:creationId xmlns:a16="http://schemas.microsoft.com/office/drawing/2014/main" id="{3BA6B6D4-85E9-AE3A-382D-9CA020D821E5}"/>
              </a:ext>
            </a:extLst>
          </p:cNvPr>
          <p:cNvSpPr>
            <a:spLocks noGrp="1" noChangeArrowheads="1"/>
          </p:cNvSpPr>
          <p:nvPr>
            <p:ph type="dt" sz="half" idx="10"/>
          </p:nvPr>
        </p:nvSpPr>
        <p:spPr>
          <a:ln/>
        </p:spPr>
        <p:txBody>
          <a:bodyPr/>
          <a:lstStyle>
            <a:lvl1pPr>
              <a:defRPr/>
            </a:lvl1pPr>
          </a:lstStyle>
          <a:p>
            <a:fld id="{A9DF6EFB-3F44-496C-A842-1E0B3D3B975A}" type="datetimeFigureOut">
              <a:rPr lang="en-US" smtClean="0"/>
              <a:pPr/>
              <a:t>3/15/24</a:t>
            </a:fld>
            <a:endParaRPr lang="en-US" dirty="0"/>
          </a:p>
        </p:txBody>
      </p:sp>
      <p:sp>
        <p:nvSpPr>
          <p:cNvPr id="3" name="Rectangle 12">
            <a:extLst>
              <a:ext uri="{FF2B5EF4-FFF2-40B4-BE49-F238E27FC236}">
                <a16:creationId xmlns:a16="http://schemas.microsoft.com/office/drawing/2014/main" id="{5C58400D-B6B0-5C96-249F-4B9D1ED3648A}"/>
              </a:ext>
            </a:extLst>
          </p:cNvPr>
          <p:cNvSpPr>
            <a:spLocks noGrp="1" noChangeArrowheads="1"/>
          </p:cNvSpPr>
          <p:nvPr>
            <p:ph type="ftr" sz="quarter" idx="11"/>
          </p:nvPr>
        </p:nvSpPr>
        <p:spPr>
          <a:xfrm>
            <a:off x="3952751" y="6096874"/>
            <a:ext cx="3829297" cy="279915"/>
          </a:xfrm>
          <a:prstGeom prst="rect">
            <a:avLst/>
          </a:prstGeom>
          <a:ln/>
        </p:spPr>
        <p:txBody>
          <a:bodyPr/>
          <a:lstStyle>
            <a:lvl1pPr>
              <a:defRPr/>
            </a:lvl1pPr>
          </a:lstStyle>
          <a:p>
            <a:endParaRPr lang="en-US" dirty="0"/>
          </a:p>
        </p:txBody>
      </p:sp>
      <p:sp>
        <p:nvSpPr>
          <p:cNvPr id="4" name="Rectangle 13">
            <a:extLst>
              <a:ext uri="{FF2B5EF4-FFF2-40B4-BE49-F238E27FC236}">
                <a16:creationId xmlns:a16="http://schemas.microsoft.com/office/drawing/2014/main" id="{698FAB4E-C969-248D-D50A-B2272A67DB64}"/>
              </a:ext>
            </a:extLst>
          </p:cNvPr>
          <p:cNvSpPr>
            <a:spLocks noGrp="1" noChangeArrowheads="1"/>
          </p:cNvSpPr>
          <p:nvPr>
            <p:ph type="sldNum" sz="quarter" idx="12"/>
          </p:nvPr>
        </p:nvSpPr>
        <p:spPr>
          <a:ln/>
        </p:spPr>
        <p:txBody>
          <a:bodyPr/>
          <a:lstStyle>
            <a:lvl1pPr>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094234518"/>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2_标题和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3/15/24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528637660"/>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2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457200" y="1600201"/>
            <a:ext cx="8229600" cy="3047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2"/>
          <p:cNvSpPr>
            <a:spLocks noGrp="1"/>
          </p:cNvSpPr>
          <p:nvPr>
            <p:ph idx="13"/>
          </p:nvPr>
        </p:nvSpPr>
        <p:spPr>
          <a:xfrm>
            <a:off x="457200" y="2133601"/>
            <a:ext cx="8229600" cy="322052"/>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200" y="2666999"/>
            <a:ext cx="8229600" cy="38100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Content Placeholder 2"/>
          <p:cNvSpPr>
            <a:spLocks noGrp="1"/>
          </p:cNvSpPr>
          <p:nvPr>
            <p:ph idx="15"/>
          </p:nvPr>
        </p:nvSpPr>
        <p:spPr>
          <a:xfrm>
            <a:off x="457200" y="3259346"/>
            <a:ext cx="8229600" cy="322054"/>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Content Placeholder 2"/>
          <p:cNvSpPr>
            <a:spLocks noGrp="1"/>
          </p:cNvSpPr>
          <p:nvPr>
            <p:ph idx="16"/>
          </p:nvPr>
        </p:nvSpPr>
        <p:spPr>
          <a:xfrm>
            <a:off x="457200" y="3792746"/>
            <a:ext cx="8229600" cy="322054"/>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Content Placeholder 4"/>
          <p:cNvSpPr>
            <a:spLocks noGrp="1"/>
          </p:cNvSpPr>
          <p:nvPr>
            <p:ph sz="quarter" idx="17"/>
          </p:nvPr>
        </p:nvSpPr>
        <p:spPr>
          <a:xfrm>
            <a:off x="457200" y="4267200"/>
            <a:ext cx="8229600" cy="3810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4" name="Content Placeholder 13"/>
          <p:cNvSpPr>
            <a:spLocks noGrp="1"/>
          </p:cNvSpPr>
          <p:nvPr>
            <p:ph sz="quarter" idx="18"/>
          </p:nvPr>
        </p:nvSpPr>
        <p:spPr>
          <a:xfrm>
            <a:off x="457200" y="4800600"/>
            <a:ext cx="8229600" cy="45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
        <p:nvSpPr>
          <p:cNvPr id="16" name="Content Placeholder 15"/>
          <p:cNvSpPr>
            <a:spLocks noGrp="1"/>
          </p:cNvSpPr>
          <p:nvPr>
            <p:ph sz="quarter" idx="19"/>
          </p:nvPr>
        </p:nvSpPr>
        <p:spPr>
          <a:xfrm>
            <a:off x="457200" y="5410200"/>
            <a:ext cx="8229600" cy="4572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a:p>
        </p:txBody>
      </p:sp>
    </p:spTree>
    <p:extLst>
      <p:ext uri="{BB962C8B-B14F-4D97-AF65-F5344CB8AC3E}">
        <p14:creationId xmlns:p14="http://schemas.microsoft.com/office/powerpoint/2010/main" val="127334484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1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zh-CN" altLang="en-US"/>
              <a:t>单击此处编辑母版标题样式</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a:prstGeom prst="rect">
            <a:avLst/>
          </a:prstGeo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6267844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1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zh-CN" altLang="en-US"/>
              <a:t>单击此处编辑母版标题样式</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Footer Placeholder 2"/>
          <p:cNvSpPr>
            <a:spLocks noGrp="1"/>
          </p:cNvSpPr>
          <p:nvPr>
            <p:ph type="ftr" sz="quarter" idx="10"/>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045495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46575731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preserve="1">
  <p:cSld name="1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9867379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p:cSld name="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zh-CN" altLang="en-US"/>
              <a:t>单击此处编辑母版标题样式</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a:prstGeom prst="rect">
            <a:avLst/>
          </a:prstGeom>
        </p:spPr>
        <p:txBody>
          <a:bodyPr/>
          <a:lstStyle/>
          <a:p>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045926320"/>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3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148419253"/>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1_仅标题">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zh-CN" altLang="en-US"/>
              <a:t>单击此处编辑母版标题样式</a:t>
            </a:r>
            <a:endParaRPr lang="en-US" dirty="0"/>
          </a:p>
        </p:txBody>
      </p:sp>
      <p:sp>
        <p:nvSpPr>
          <p:cNvPr id="9" name="Footer Placeholder 3"/>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45136389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p:cSld name="2_空白">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837943156"/>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cSld name="2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zh-CN" altLang="en-US"/>
              <a:t>单击此处编辑母版标题样式</a:t>
            </a:r>
            <a:endParaRPr lang="en-US" dirty="0"/>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a:prstGeom prst="rect">
            <a:avLst/>
          </a:prstGeom>
        </p:spPr>
        <p:txBody>
          <a:bodyPr/>
          <a:lstStyle/>
          <a:p>
            <a:endParaRPr lang="en-US" dirty="0"/>
          </a:p>
        </p:txBody>
      </p:sp>
      <p:pic>
        <p:nvPicPr>
          <p:cNvPr id="12" name="Picture 11"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168243297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txAndClipArt">
  <p:cSld name="标题，文本与剪贴画">
    <p:spTree>
      <p:nvGrpSpPr>
        <p:cNvPr id="1" name=""/>
        <p:cNvGrpSpPr/>
        <p:nvPr/>
      </p:nvGrpSpPr>
      <p:grpSpPr>
        <a:xfrm>
          <a:off x="0" y="0"/>
          <a:ext cx="0" cy="0"/>
          <a:chOff x="0" y="0"/>
          <a:chExt cx="0" cy="0"/>
        </a:xfrm>
      </p:grpSpPr>
      <p:sp>
        <p:nvSpPr>
          <p:cNvPr id="2" name="标题 1"/>
          <p:cNvSpPr>
            <a:spLocks noGrp="1"/>
          </p:cNvSpPr>
          <p:nvPr>
            <p:ph type="title"/>
          </p:nvPr>
        </p:nvSpPr>
        <p:spPr>
          <a:xfrm>
            <a:off x="685800" y="609600"/>
            <a:ext cx="77724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685800" y="1981200"/>
            <a:ext cx="3810000" cy="4114800"/>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剪贴画占位符 3"/>
          <p:cNvSpPr>
            <a:spLocks noGrp="1"/>
          </p:cNvSpPr>
          <p:nvPr>
            <p:ph type="clipArt" sz="half" idx="2"/>
          </p:nvPr>
        </p:nvSpPr>
        <p:spPr>
          <a:xfrm>
            <a:off x="4648200" y="1981200"/>
            <a:ext cx="3810000" cy="4114800"/>
          </a:xfrm>
        </p:spPr>
        <p:txBody>
          <a:bodyPr/>
          <a:lstStyle/>
          <a:p>
            <a:pPr lvl="0"/>
            <a:r>
              <a:rPr lang="zh-CN" altLang="en-US" noProof="0"/>
              <a:t>单击图标添加联机映像</a:t>
            </a:r>
          </a:p>
        </p:txBody>
      </p:sp>
      <p:sp>
        <p:nvSpPr>
          <p:cNvPr id="5" name="日期占位符 4">
            <a:extLst>
              <a:ext uri="{FF2B5EF4-FFF2-40B4-BE49-F238E27FC236}">
                <a16:creationId xmlns:a16="http://schemas.microsoft.com/office/drawing/2014/main" id="{782E1F33-96F7-9302-BCB2-F9A9442A0E79}"/>
              </a:ext>
            </a:extLst>
          </p:cNvPr>
          <p:cNvSpPr>
            <a:spLocks noGrp="1"/>
          </p:cNvSpPr>
          <p:nvPr>
            <p:ph type="dt" sz="half" idx="10"/>
          </p:nvPr>
        </p:nvSpPr>
        <p:spPr>
          <a:xfrm>
            <a:off x="685800" y="6248400"/>
            <a:ext cx="1905000" cy="457200"/>
          </a:xfrm>
        </p:spPr>
        <p:txBody>
          <a:bodyPr/>
          <a:lstStyle>
            <a:lvl1pPr>
              <a:defRPr/>
            </a:lvl1pPr>
          </a:lstStyle>
          <a:p>
            <a:fld id="{A9DF6EFB-3F44-496C-A842-1E0B3D3B975A}" type="datetimeFigureOut">
              <a:rPr lang="en-US" smtClean="0"/>
              <a:pPr/>
              <a:t>3/15/24</a:t>
            </a:fld>
            <a:endParaRPr lang="en-US" dirty="0"/>
          </a:p>
        </p:txBody>
      </p:sp>
      <p:sp>
        <p:nvSpPr>
          <p:cNvPr id="6" name="页脚占位符 5">
            <a:extLst>
              <a:ext uri="{FF2B5EF4-FFF2-40B4-BE49-F238E27FC236}">
                <a16:creationId xmlns:a16="http://schemas.microsoft.com/office/drawing/2014/main" id="{EBCA84B9-8FFB-B2B7-2564-272A8FCA9485}"/>
              </a:ext>
            </a:extLst>
          </p:cNvPr>
          <p:cNvSpPr>
            <a:spLocks noGrp="1"/>
          </p:cNvSpPr>
          <p:nvPr>
            <p:ph type="ftr" sz="quarter" idx="11"/>
          </p:nvPr>
        </p:nvSpPr>
        <p:spPr>
          <a:xfrm>
            <a:off x="3124200" y="6248400"/>
            <a:ext cx="2895600" cy="457200"/>
          </a:xfrm>
        </p:spPr>
        <p:txBody>
          <a:bodyPr/>
          <a:lstStyle>
            <a:lvl1pPr>
              <a:defRPr/>
            </a:lvl1pPr>
          </a:lstStyle>
          <a:p>
            <a:endParaRPr lang="en-US" dirty="0"/>
          </a:p>
        </p:txBody>
      </p:sp>
      <p:sp>
        <p:nvSpPr>
          <p:cNvPr id="7" name="灯片编号占位符 6">
            <a:extLst>
              <a:ext uri="{FF2B5EF4-FFF2-40B4-BE49-F238E27FC236}">
                <a16:creationId xmlns:a16="http://schemas.microsoft.com/office/drawing/2014/main" id="{72823471-717C-A6BC-DBCC-B83A14191B8D}"/>
              </a:ext>
            </a:extLst>
          </p:cNvPr>
          <p:cNvSpPr>
            <a:spLocks noGrp="1"/>
          </p:cNvSpPr>
          <p:nvPr>
            <p:ph type="sldNum" sz="quarter" idx="12"/>
          </p:nvPr>
        </p:nvSpPr>
        <p:spPr>
          <a:xfrm>
            <a:off x="6553200" y="6248400"/>
            <a:ext cx="1905000" cy="457200"/>
          </a:xfrm>
        </p:spPr>
        <p:txBody>
          <a:bodyPr/>
          <a:lstStyle>
            <a:lvl1pPr>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76198602"/>
      </p:ext>
    </p:extLst>
  </p:cSld>
  <p:clrMapOvr>
    <a:masterClrMapping/>
  </p:clrMapOvr>
  <p:transition spd="slow">
    <p:random/>
    <p:sndAc>
      <p:stSnd>
        <p:snd r:embed="rId1" name="camera.wav"/>
      </p:stSnd>
    </p:sndAc>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xAndObj">
  <p:cSld name="标题，文本与内容">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p>
            <a:r>
              <a:rPr lang="zh-CN" altLang="en-US"/>
              <a:t>单击此处编辑母版标题样式</a:t>
            </a:r>
          </a:p>
        </p:txBody>
      </p:sp>
      <p:sp>
        <p:nvSpPr>
          <p:cNvPr id="3" name="文本占位符 2"/>
          <p:cNvSpPr>
            <a:spLocks noGrp="1"/>
          </p:cNvSpPr>
          <p:nvPr>
            <p:ph type="body" sz="half" idx="1"/>
          </p:nvPr>
        </p:nvSpPr>
        <p:spPr>
          <a:xfrm>
            <a:off x="457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p:cNvSpPr>
            <a:spLocks noGrp="1"/>
          </p:cNvSpPr>
          <p:nvPr>
            <p:ph sz="half" idx="2"/>
          </p:nvPr>
        </p:nvSpPr>
        <p:spPr>
          <a:xfrm>
            <a:off x="4648200" y="1600200"/>
            <a:ext cx="4038600" cy="4525963"/>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Rectangle 4">
            <a:extLst>
              <a:ext uri="{FF2B5EF4-FFF2-40B4-BE49-F238E27FC236}">
                <a16:creationId xmlns:a16="http://schemas.microsoft.com/office/drawing/2014/main" id="{59EDCEE3-4D1C-5180-D7A1-691C9EB16027}"/>
              </a:ext>
            </a:extLst>
          </p:cNvPr>
          <p:cNvSpPr>
            <a:spLocks noGrp="1" noChangeArrowheads="1"/>
          </p:cNvSpPr>
          <p:nvPr>
            <p:ph type="dt" sz="half" idx="10"/>
          </p:nvPr>
        </p:nvSpPr>
        <p:spPr>
          <a:ln/>
        </p:spPr>
        <p:txBody>
          <a:bodyPr/>
          <a:lstStyle>
            <a:lvl1pPr>
              <a:defRPr/>
            </a:lvl1pPr>
          </a:lstStyle>
          <a:p>
            <a:fld id="{A9DF6EFB-3F44-496C-A842-1E0B3D3B975A}" type="datetimeFigureOut">
              <a:rPr lang="en-US" smtClean="0"/>
              <a:pPr/>
              <a:t>3/15/24</a:t>
            </a:fld>
            <a:endParaRPr lang="en-US" dirty="0"/>
          </a:p>
        </p:txBody>
      </p:sp>
      <p:sp>
        <p:nvSpPr>
          <p:cNvPr id="6" name="Rectangle 5">
            <a:extLst>
              <a:ext uri="{FF2B5EF4-FFF2-40B4-BE49-F238E27FC236}">
                <a16:creationId xmlns:a16="http://schemas.microsoft.com/office/drawing/2014/main" id="{613ED081-363B-250C-2A9D-53A05042ABEB}"/>
              </a:ext>
            </a:extLst>
          </p:cNvPr>
          <p:cNvSpPr>
            <a:spLocks noGrp="1" noChangeArrowheads="1"/>
          </p:cNvSpPr>
          <p:nvPr>
            <p:ph type="ftr" sz="quarter" idx="11"/>
          </p:nvPr>
        </p:nvSpPr>
        <p:spPr>
          <a:ln/>
        </p:spPr>
        <p:txBody>
          <a:bodyPr/>
          <a:lstStyle>
            <a:lvl1pPr>
              <a:defRPr/>
            </a:lvl1pPr>
          </a:lstStyle>
          <a:p>
            <a:endParaRPr lang="en-US" dirty="0"/>
          </a:p>
        </p:txBody>
      </p:sp>
      <p:sp>
        <p:nvSpPr>
          <p:cNvPr id="7" name="Rectangle 6">
            <a:extLst>
              <a:ext uri="{FF2B5EF4-FFF2-40B4-BE49-F238E27FC236}">
                <a16:creationId xmlns:a16="http://schemas.microsoft.com/office/drawing/2014/main" id="{62EEEC72-7706-1FF5-5035-B6C054AD7DFD}"/>
              </a:ext>
            </a:extLst>
          </p:cNvPr>
          <p:cNvSpPr>
            <a:spLocks noGrp="1" noChangeArrowheads="1"/>
          </p:cNvSpPr>
          <p:nvPr>
            <p:ph type="sldNum" sz="quarter" idx="12"/>
          </p:nvPr>
        </p:nvSpPr>
        <p:spPr>
          <a:ln/>
        </p:spPr>
        <p:txBody>
          <a:bodyPr/>
          <a:lstStyle>
            <a:lvl1pPr>
              <a:defRPr/>
            </a:lvl1p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575607691"/>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and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6" name="Footer Placeholder 4"/>
          <p:cNvSpPr>
            <a:spLocks noGrp="1"/>
          </p:cNvSpPr>
          <p:nvPr>
            <p:ph type="ftr" sz="quarter" idx="11"/>
          </p:nvPr>
        </p:nvSpPr>
        <p:spPr>
          <a:xfrm>
            <a:off x="93969" y="6172200"/>
            <a:ext cx="8595360" cy="235463"/>
          </a:xfrm>
        </p:spPr>
        <p:txBody>
          <a:bodyPr/>
          <a:lstStyle/>
          <a:p>
            <a:endParaRPr lang="en-US" dirty="0"/>
          </a:p>
        </p:txBody>
      </p:sp>
      <p:sp>
        <p:nvSpPr>
          <p:cNvPr id="9" name="Date Placeholder 3"/>
          <p:cNvSpPr>
            <a:spLocks noGrp="1"/>
          </p:cNvSpPr>
          <p:nvPr>
            <p:ph type="dt" sz="half" idx="10"/>
          </p:nvPr>
        </p:nvSpPr>
        <p:spPr>
          <a:xfrm>
            <a:off x="6335713" y="113072"/>
            <a:ext cx="2133600" cy="182880"/>
          </a:xfrm>
        </p:spPr>
        <p:txBody>
          <a:bodyPr/>
          <a:lstStyle/>
          <a:p>
            <a:fld id="{A9DF6EFB-3F44-496C-A842-1E0B3D3B975A}" type="datetimeFigureOut">
              <a:rPr lang="en-US" smtClean="0"/>
              <a:pPr/>
              <a:t>3/15/24</a:t>
            </a:fld>
            <a:endParaRPr lang="en-US" dirty="0"/>
          </a:p>
        </p:txBody>
      </p:sp>
      <p:sp>
        <p:nvSpPr>
          <p:cNvPr id="10" name="Slide Number Placeholder 5"/>
          <p:cNvSpPr>
            <a:spLocks noGrp="1"/>
          </p:cNvSpPr>
          <p:nvPr>
            <p:ph type="sldNum" sz="quarter" idx="12"/>
          </p:nvPr>
        </p:nvSpPr>
        <p:spPr>
          <a:xfrm>
            <a:off x="8469312" y="113072"/>
            <a:ext cx="551783" cy="182880"/>
          </a:xfrm>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355114065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3_Chapter Opener">
    <p:spTree>
      <p:nvGrpSpPr>
        <p:cNvPr id="1" name=""/>
        <p:cNvGrpSpPr/>
        <p:nvPr/>
      </p:nvGrpSpPr>
      <p:grpSpPr>
        <a:xfrm>
          <a:off x="0" y="0"/>
          <a:ext cx="0" cy="0"/>
          <a:chOff x="0" y="0"/>
          <a:chExt cx="0" cy="0"/>
        </a:xfrm>
      </p:grpSpPr>
      <p:sp>
        <p:nvSpPr>
          <p:cNvPr id="11" name="Title 10"/>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Text Placeholder 6"/>
          <p:cNvSpPr>
            <a:spLocks noGrp="1"/>
          </p:cNvSpPr>
          <p:nvPr>
            <p:ph type="body" sz="quarter" idx="13" hasCustomPrompt="1"/>
          </p:nvPr>
        </p:nvSpPr>
        <p:spPr>
          <a:xfrm>
            <a:off x="457200" y="816430"/>
            <a:ext cx="8229600" cy="478970"/>
          </a:xfrm>
        </p:spPr>
        <p:txBody>
          <a:bodyPr>
            <a:noAutofit/>
          </a:bodyPr>
          <a:lstStyle>
            <a:lvl1pPr marL="0" indent="0">
              <a:spcBef>
                <a:spcPts val="0"/>
              </a:spcBef>
              <a:buNone/>
              <a:defRPr sz="20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Add edition here</a:t>
            </a:r>
          </a:p>
        </p:txBody>
      </p:sp>
      <p:sp>
        <p:nvSpPr>
          <p:cNvPr id="9" name="Text Placeholder 8"/>
          <p:cNvSpPr>
            <a:spLocks noGrp="1"/>
          </p:cNvSpPr>
          <p:nvPr>
            <p:ph type="body" sz="quarter" idx="14" hasCustomPrompt="1"/>
          </p:nvPr>
        </p:nvSpPr>
        <p:spPr>
          <a:xfrm>
            <a:off x="5029200" y="1600201"/>
            <a:ext cx="3657600" cy="1600199"/>
          </a:xfrm>
        </p:spPr>
        <p:txBody>
          <a:bodyPr anchor="b">
            <a:noAutofit/>
          </a:bodyPr>
          <a:lstStyle>
            <a:lvl1pPr marL="0" indent="0">
              <a:spcBef>
                <a:spcPts val="0"/>
              </a:spcBef>
              <a:buNone/>
              <a:defRPr sz="3000" baseline="0"/>
            </a:lvl1pPr>
            <a:lvl2pPr marL="0" indent="0">
              <a:spcBef>
                <a:spcPts val="0"/>
              </a:spcBef>
              <a:buNone/>
              <a:defRPr sz="4400"/>
            </a:lvl2pPr>
            <a:lvl3pPr marL="0" indent="0">
              <a:spcBef>
                <a:spcPts val="0"/>
              </a:spcBef>
              <a:buNone/>
              <a:defRPr sz="4400"/>
            </a:lvl3pPr>
            <a:lvl4pPr marL="0" indent="0">
              <a:spcBef>
                <a:spcPts val="0"/>
              </a:spcBef>
              <a:buNone/>
              <a:defRPr sz="4400"/>
            </a:lvl4pPr>
            <a:lvl5pPr marL="0" indent="0">
              <a:spcBef>
                <a:spcPts val="0"/>
              </a:spcBef>
              <a:buNone/>
              <a:defRPr sz="4400"/>
            </a:lvl5pPr>
            <a:lvl6pPr marL="0" indent="0">
              <a:spcBef>
                <a:spcPts val="0"/>
              </a:spcBef>
              <a:buNone/>
              <a:defRPr sz="4400"/>
            </a:lvl6pPr>
            <a:lvl7pPr marL="0" indent="0">
              <a:spcBef>
                <a:spcPts val="0"/>
              </a:spcBef>
              <a:buNone/>
              <a:defRPr sz="4400"/>
            </a:lvl7pPr>
            <a:lvl8pPr marL="0" indent="0">
              <a:spcBef>
                <a:spcPts val="0"/>
              </a:spcBef>
              <a:buNone/>
              <a:defRPr sz="4400"/>
            </a:lvl8pPr>
            <a:lvl9pPr marL="0" indent="0">
              <a:spcBef>
                <a:spcPts val="0"/>
              </a:spcBef>
              <a:buNone/>
              <a:defRPr sz="4400"/>
            </a:lvl9pPr>
          </a:lstStyle>
          <a:p>
            <a:pPr lvl="0"/>
            <a:r>
              <a:rPr lang="en-US" dirty="0"/>
              <a:t>Chapter ##</a:t>
            </a:r>
          </a:p>
        </p:txBody>
      </p:sp>
      <p:sp>
        <p:nvSpPr>
          <p:cNvPr id="10" name="Text Placeholder 8"/>
          <p:cNvSpPr>
            <a:spLocks noGrp="1"/>
          </p:cNvSpPr>
          <p:nvPr>
            <p:ph type="body" sz="quarter" idx="15" hasCustomPrompt="1"/>
          </p:nvPr>
        </p:nvSpPr>
        <p:spPr>
          <a:xfrm>
            <a:off x="5029200" y="3200400"/>
            <a:ext cx="3657600" cy="2925763"/>
          </a:xfrm>
        </p:spPr>
        <p:txBody>
          <a:bodyPr>
            <a:noAutofit/>
          </a:bodyPr>
          <a:lstStyle>
            <a:lvl1pPr marL="0" indent="0">
              <a:spcBef>
                <a:spcPts val="0"/>
              </a:spcBef>
              <a:buNone/>
              <a:defRPr sz="2200"/>
            </a:lvl1pPr>
            <a:lvl2pPr marL="0" indent="0">
              <a:spcBef>
                <a:spcPts val="0"/>
              </a:spcBef>
              <a:buNone/>
              <a:defRPr/>
            </a:lvl2pPr>
            <a:lvl3pPr marL="0" indent="0">
              <a:spcBef>
                <a:spcPts val="0"/>
              </a:spcBef>
              <a:buNone/>
              <a:defRPr/>
            </a:lvl3pPr>
            <a:lvl4pPr marL="0" indent="0">
              <a:spcBef>
                <a:spcPts val="0"/>
              </a:spcBef>
              <a:buNone/>
              <a:defRPr/>
            </a:lvl4pPr>
            <a:lvl5pPr marL="0" indent="0">
              <a:spcBef>
                <a:spcPts val="0"/>
              </a:spcBef>
              <a:buNone/>
              <a:defRPr/>
            </a:lvl5pPr>
            <a:lvl6pPr marL="0" indent="0">
              <a:spcBef>
                <a:spcPts val="0"/>
              </a:spcBef>
              <a:buNone/>
              <a:defRPr/>
            </a:lvl6pPr>
            <a:lvl7pPr marL="0" indent="0">
              <a:spcBef>
                <a:spcPts val="0"/>
              </a:spcBef>
              <a:buNone/>
              <a:defRPr/>
            </a:lvl7pPr>
            <a:lvl8pPr marL="0" indent="0">
              <a:spcBef>
                <a:spcPts val="0"/>
              </a:spcBef>
              <a:buNone/>
              <a:defRPr/>
            </a:lvl8pPr>
            <a:lvl9pPr marL="0" indent="0">
              <a:spcBef>
                <a:spcPts val="0"/>
              </a:spcBef>
              <a:buNone/>
              <a:defRPr/>
            </a:lvl9pPr>
          </a:lstStyle>
          <a:p>
            <a:pPr lvl="0"/>
            <a:r>
              <a:rPr lang="en-US" dirty="0"/>
              <a:t>Chapter title</a:t>
            </a:r>
          </a:p>
        </p:txBody>
      </p:sp>
      <p:sp>
        <p:nvSpPr>
          <p:cNvPr id="16" name="Footer Placeholder 2"/>
          <p:cNvSpPr>
            <a:spLocks noGrp="1"/>
          </p:cNvSpPr>
          <p:nvPr>
            <p:ph type="ftr" sz="quarter" idx="10"/>
          </p:nvPr>
        </p:nvSpPr>
        <p:spPr>
          <a:xfrm>
            <a:off x="93969" y="6165337"/>
            <a:ext cx="8595360" cy="235463"/>
          </a:xfrm>
          <a:prstGeom prst="rect">
            <a:avLst/>
          </a:prstGeo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
        <p:nvSpPr>
          <p:cNvPr id="20" name="Text Placeholder 17"/>
          <p:cNvSpPr>
            <a:spLocks noGrp="1"/>
          </p:cNvSpPr>
          <p:nvPr>
            <p:ph type="body" sz="quarter" idx="16" hasCustomPrompt="1"/>
          </p:nvPr>
        </p:nvSpPr>
        <p:spPr>
          <a:xfrm>
            <a:off x="3048000" y="6529254"/>
            <a:ext cx="5867400" cy="187537"/>
          </a:xfrm>
        </p:spPr>
        <p:txBody>
          <a:bodyPr/>
          <a:lstStyle>
            <a:lvl1pPr marL="0" indent="0" algn="r">
              <a:buNone/>
              <a:defRPr sz="800" baseline="0"/>
            </a:lvl1pPr>
          </a:lstStyle>
          <a:p>
            <a:pPr lvl="0"/>
            <a:r>
              <a:rPr lang="en-US" dirty="0"/>
              <a:t>Click to add copyright line</a:t>
            </a:r>
            <a:endParaRPr lang="en-IN" dirty="0"/>
          </a:p>
        </p:txBody>
      </p:sp>
      <p:pic>
        <p:nvPicPr>
          <p:cNvPr id="12" name="Picture 11"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98106283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2_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en-US" dirty="0"/>
              <a:t>Click to edit Master title style</a:t>
            </a:r>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2" name="Footer Placeholder 2"/>
          <p:cNvSpPr>
            <a:spLocks noGrp="1"/>
          </p:cNvSpPr>
          <p:nvPr>
            <p:ph type="ftr" sz="quarter" idx="10"/>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1"/>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152463018"/>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2_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a:t>
            </a:r>
          </a:p>
          <a:p>
            <a:pPr lvl="6"/>
            <a:r>
              <a:rPr lang="en-US" dirty="0"/>
              <a:t>Seventh</a:t>
            </a:r>
          </a:p>
          <a:p>
            <a:pPr lvl="7"/>
            <a:r>
              <a:rPr lang="en-US" dirty="0"/>
              <a:t>Eighth</a:t>
            </a:r>
          </a:p>
          <a:p>
            <a:pPr lvl="8"/>
            <a:r>
              <a:rPr lang="en-US" dirty="0"/>
              <a:t>Ninth</a:t>
            </a:r>
          </a:p>
        </p:txBody>
      </p:sp>
      <p:sp>
        <p:nvSpPr>
          <p:cNvPr id="10"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752008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Title + Learning Objectives and Content">
    <p:spTree>
      <p:nvGrpSpPr>
        <p:cNvPr id="1" name=""/>
        <p:cNvGrpSpPr/>
        <p:nvPr/>
      </p:nvGrpSpPr>
      <p:grpSpPr>
        <a:xfrm>
          <a:off x="0" y="0"/>
          <a:ext cx="0" cy="0"/>
          <a:chOff x="0" y="0"/>
          <a:chExt cx="0" cy="0"/>
        </a:xfrm>
      </p:grpSpPr>
      <p:sp>
        <p:nvSpPr>
          <p:cNvPr id="8" name="Title 7"/>
          <p:cNvSpPr>
            <a:spLocks noGrp="1"/>
          </p:cNvSpPr>
          <p:nvPr>
            <p:ph type="title"/>
          </p:nvPr>
        </p:nvSpPr>
        <p:spPr>
          <a:xfrm>
            <a:off x="457200" y="215372"/>
            <a:ext cx="8229600" cy="622828"/>
          </a:xfrm>
        </p:spPr>
        <p:txBody>
          <a:bodyPr anchor="t"/>
          <a:lstStyle/>
          <a:p>
            <a:r>
              <a:rPr lang="zh-CN" altLang="en-US"/>
              <a:t>单击此处编辑母版标题样式</a:t>
            </a:r>
            <a:endParaRPr lang="en-US" dirty="0"/>
          </a:p>
        </p:txBody>
      </p:sp>
      <p:sp>
        <p:nvSpPr>
          <p:cNvPr id="7" name="Learning Objectives Placeholder 6"/>
          <p:cNvSpPr>
            <a:spLocks noGrp="1"/>
          </p:cNvSpPr>
          <p:nvPr>
            <p:ph type="body" sz="quarter" idx="13" hasCustomPrompt="1"/>
          </p:nvPr>
        </p:nvSpPr>
        <p:spPr>
          <a:xfrm>
            <a:off x="457200" y="816430"/>
            <a:ext cx="8229600" cy="402770"/>
          </a:xfrm>
        </p:spPr>
        <p:txBody>
          <a:bodyPr>
            <a:noAutofit/>
          </a:bodyPr>
          <a:lstStyle>
            <a:lvl1pPr marL="0" indent="0">
              <a:spcBef>
                <a:spcPts val="0"/>
              </a:spcBef>
              <a:buNone/>
              <a:defRPr sz="1600">
                <a:solidFill>
                  <a:srgbClr val="007FA3"/>
                </a:solidFill>
              </a:defRPr>
            </a:lvl1pPr>
            <a:lvl2pPr marL="0" indent="0">
              <a:spcBef>
                <a:spcPts val="0"/>
              </a:spcBef>
              <a:buNone/>
              <a:defRPr sz="2400">
                <a:solidFill>
                  <a:schemeClr val="bg1"/>
                </a:solidFill>
              </a:defRPr>
            </a:lvl2pPr>
            <a:lvl3pPr marL="0" indent="0">
              <a:spcBef>
                <a:spcPts val="0"/>
              </a:spcBef>
              <a:buNone/>
              <a:defRPr sz="2400">
                <a:solidFill>
                  <a:schemeClr val="bg1"/>
                </a:solidFill>
              </a:defRPr>
            </a:lvl3pPr>
            <a:lvl4pPr marL="0" indent="0">
              <a:spcBef>
                <a:spcPts val="0"/>
              </a:spcBef>
              <a:buNone/>
              <a:defRPr sz="2400">
                <a:solidFill>
                  <a:schemeClr val="bg1"/>
                </a:solidFill>
              </a:defRPr>
            </a:lvl4pPr>
            <a:lvl5pPr marL="0" indent="0">
              <a:spcBef>
                <a:spcPts val="0"/>
              </a:spcBef>
              <a:buNone/>
              <a:defRPr sz="2400">
                <a:solidFill>
                  <a:schemeClr val="bg1"/>
                </a:solidFill>
              </a:defRPr>
            </a:lvl5pPr>
            <a:lvl6pPr marL="0" indent="0">
              <a:spcBef>
                <a:spcPts val="0"/>
              </a:spcBef>
              <a:buNone/>
              <a:defRPr sz="2400">
                <a:solidFill>
                  <a:schemeClr val="bg1"/>
                </a:solidFill>
              </a:defRPr>
            </a:lvl6pPr>
            <a:lvl7pPr marL="0" indent="0">
              <a:spcBef>
                <a:spcPts val="0"/>
              </a:spcBef>
              <a:buNone/>
              <a:defRPr sz="2400">
                <a:solidFill>
                  <a:schemeClr val="bg1"/>
                </a:solidFill>
              </a:defRPr>
            </a:lvl7pPr>
            <a:lvl8pPr marL="0" indent="0">
              <a:spcBef>
                <a:spcPts val="0"/>
              </a:spcBef>
              <a:buNone/>
              <a:defRPr sz="2400">
                <a:solidFill>
                  <a:schemeClr val="bg1"/>
                </a:solidFill>
              </a:defRPr>
            </a:lvl8pPr>
            <a:lvl9pPr marL="0" indent="0">
              <a:spcBef>
                <a:spcPts val="0"/>
              </a:spcBef>
              <a:buNone/>
              <a:defRPr sz="2400">
                <a:solidFill>
                  <a:schemeClr val="bg1"/>
                </a:solidFill>
              </a:defRPr>
            </a:lvl9pPr>
          </a:lstStyle>
          <a:p>
            <a:pPr lvl="0"/>
            <a:r>
              <a:rPr lang="en-US" dirty="0"/>
              <a:t>Click to add Learning Objective(s)</a:t>
            </a:r>
          </a:p>
        </p:txBody>
      </p:sp>
      <p:sp>
        <p:nvSpPr>
          <p:cNvPr id="9" name="Content Placeholder 8"/>
          <p:cNvSpPr>
            <a:spLocks noGrp="1"/>
          </p:cNvSpPr>
          <p:nvPr>
            <p:ph sz="quarter" idx="14"/>
          </p:nvPr>
        </p:nvSpPr>
        <p:spPr>
          <a:xfrm>
            <a:off x="457200" y="1600200"/>
            <a:ext cx="8229600" cy="4525963"/>
          </a:xfrm>
        </p:spPr>
        <p:txBody>
          <a:bodyPr/>
          <a:lstStyle>
            <a:lvl5pPr>
              <a:defRPr/>
            </a:lvl5pPr>
            <a:lvl6pPr>
              <a:defRPr/>
            </a:lvl6pPr>
            <a:lvl7pPr>
              <a:defRPr/>
            </a:lvl7pPr>
            <a:lvl8pPr>
              <a:defRPr/>
            </a:lvl8pPr>
            <a:lvl9pPr>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Footer Placeholder 2"/>
          <p:cNvSpPr>
            <a:spLocks noGrp="1"/>
          </p:cNvSpPr>
          <p:nvPr>
            <p:ph type="ftr" sz="quarter" idx="10"/>
          </p:nvPr>
        </p:nvSpPr>
        <p:spPr>
          <a:xfrm>
            <a:off x="93969" y="6172200"/>
            <a:ext cx="8595360" cy="235463"/>
          </a:xfrm>
          <a:prstGeom prst="rect">
            <a:avLst/>
          </a:prstGeom>
        </p:spPr>
        <p:txBody>
          <a:bodyPr/>
          <a:lstStyle/>
          <a:p>
            <a:endParaRPr lang="en-US" dirty="0"/>
          </a:p>
        </p:txBody>
      </p:sp>
    </p:spTree>
    <p:extLst>
      <p:ext uri="{BB962C8B-B14F-4D97-AF65-F5344CB8AC3E}">
        <p14:creationId xmlns:p14="http://schemas.microsoft.com/office/powerpoint/2010/main" val="3087756572"/>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2_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203796096"/>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4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154799957"/>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5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302139790"/>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6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380999"/>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2106490"/>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199" y="2606024"/>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Content Placeholder 2"/>
          <p:cNvSpPr>
            <a:spLocks noGrp="1"/>
          </p:cNvSpPr>
          <p:nvPr>
            <p:ph idx="15"/>
          </p:nvPr>
        </p:nvSpPr>
        <p:spPr>
          <a:xfrm>
            <a:off x="457199" y="3122403"/>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Content Placeholder 2"/>
          <p:cNvSpPr>
            <a:spLocks noGrp="1"/>
          </p:cNvSpPr>
          <p:nvPr>
            <p:ph idx="16"/>
          </p:nvPr>
        </p:nvSpPr>
        <p:spPr>
          <a:xfrm>
            <a:off x="457199" y="3638782"/>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Content Placeholder 2"/>
          <p:cNvSpPr>
            <a:spLocks noGrp="1"/>
          </p:cNvSpPr>
          <p:nvPr>
            <p:ph idx="17"/>
          </p:nvPr>
        </p:nvSpPr>
        <p:spPr>
          <a:xfrm>
            <a:off x="457199" y="4093981"/>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idx="18"/>
          </p:nvPr>
        </p:nvSpPr>
        <p:spPr>
          <a:xfrm>
            <a:off x="457199" y="4515422"/>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5" name="Content Placeholder 2"/>
          <p:cNvSpPr>
            <a:spLocks noGrp="1"/>
          </p:cNvSpPr>
          <p:nvPr>
            <p:ph idx="19"/>
          </p:nvPr>
        </p:nvSpPr>
        <p:spPr>
          <a:xfrm>
            <a:off x="457199" y="4989191"/>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2"/>
          <p:cNvSpPr>
            <a:spLocks noGrp="1"/>
          </p:cNvSpPr>
          <p:nvPr>
            <p:ph idx="20"/>
          </p:nvPr>
        </p:nvSpPr>
        <p:spPr>
          <a:xfrm>
            <a:off x="457199" y="5437879"/>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7" name="Content Placeholder 2"/>
          <p:cNvSpPr>
            <a:spLocks noGrp="1"/>
          </p:cNvSpPr>
          <p:nvPr>
            <p:ph idx="21"/>
          </p:nvPr>
        </p:nvSpPr>
        <p:spPr>
          <a:xfrm>
            <a:off x="457199" y="5861167"/>
            <a:ext cx="8229600" cy="389171"/>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06120736"/>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7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dirty="0"/>
              <a:t>Click to edit Master title style</a:t>
            </a:r>
          </a:p>
        </p:txBody>
      </p:sp>
      <p:sp>
        <p:nvSpPr>
          <p:cNvPr id="3" name="Content Placeholder 2"/>
          <p:cNvSpPr>
            <a:spLocks noGrp="1"/>
          </p:cNvSpPr>
          <p:nvPr>
            <p:ph idx="1"/>
          </p:nvPr>
        </p:nvSpPr>
        <p:spPr>
          <a:xfrm>
            <a:off x="457200" y="1600201"/>
            <a:ext cx="8229600" cy="3048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2"/>
          <p:cNvSpPr>
            <a:spLocks noGrp="1"/>
          </p:cNvSpPr>
          <p:nvPr>
            <p:ph idx="13"/>
          </p:nvPr>
        </p:nvSpPr>
        <p:spPr>
          <a:xfrm>
            <a:off x="457200" y="1997178"/>
            <a:ext cx="8229600" cy="353792"/>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609600" y="2149578"/>
            <a:ext cx="8229600" cy="353792"/>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68637320"/>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7" name="Title 6"/>
          <p:cNvSpPr>
            <a:spLocks noGrp="1"/>
          </p:cNvSpPr>
          <p:nvPr>
            <p:ph type="title"/>
          </p:nvPr>
        </p:nvSpPr>
        <p:spPr/>
        <p:txBody>
          <a:bodyPr/>
          <a:lstStyle/>
          <a:p>
            <a:r>
              <a:rPr lang="en-US" dirty="0"/>
              <a:t>Click to edit Master title style</a:t>
            </a:r>
          </a:p>
        </p:txBody>
      </p:sp>
      <p:sp>
        <p:nvSpPr>
          <p:cNvPr id="9" name="Footer Placeholder 3"/>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3" name="Date Placeholder 2"/>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5" name="Slide Number Placeholder 4"/>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855126593"/>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8"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37111366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p:txBody>
          <a:bodyPr/>
          <a:lstStyle>
            <a:lvl1pPr>
              <a:buClr>
                <a:srgbClr val="007FA3"/>
              </a:buClr>
              <a:buSzPct val="100000"/>
              <a:defRPr/>
            </a:lvl1pPr>
            <a:lvl2pPr>
              <a:buClr>
                <a:srgbClr val="007FA3"/>
              </a:buClr>
              <a:defRPr/>
            </a:lvl2pPr>
            <a:lvl3pPr>
              <a:buClr>
                <a:srgbClr val="007FA3"/>
              </a:buClr>
              <a:defRPr/>
            </a:lvl3pPr>
            <a:lvl4pPr>
              <a:buClr>
                <a:srgbClr val="007FA3"/>
              </a:buClr>
              <a:defRPr/>
            </a:lvl4pPr>
            <a:lvl5pPr>
              <a:buClr>
                <a:srgbClr val="007FA3"/>
              </a:buClr>
              <a:defRPr/>
            </a:lvl5pPr>
            <a:lvl6pPr>
              <a:buClr>
                <a:srgbClr val="007FA3"/>
              </a:buClr>
              <a:defRPr/>
            </a:lvl6pPr>
            <a:lvl7pPr>
              <a:buClr>
                <a:srgbClr val="007FA3"/>
              </a:buClr>
              <a:defRPr/>
            </a:lvl7pPr>
            <a:lvl8pPr>
              <a:buClr>
                <a:srgbClr val="007FA3"/>
              </a:buClr>
              <a:defRPr/>
            </a:lvl8pPr>
            <a:lvl9pPr>
              <a:buClr>
                <a:srgbClr val="007FA3"/>
              </a:buClr>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6" name="Footer Placeholder 4"/>
          <p:cNvSpPr>
            <a:spLocks noGrp="1"/>
          </p:cNvSpPr>
          <p:nvPr>
            <p:ph type="ftr" sz="quarter" idx="11"/>
          </p:nvPr>
        </p:nvSpPr>
        <p:spPr>
          <a:xfrm>
            <a:off x="5656597" y="6413711"/>
            <a:ext cx="3030203" cy="271023"/>
          </a:xfrm>
          <a:prstGeom prst="rect">
            <a:avLst/>
          </a:prstGeom>
        </p:spPr>
        <p:txBody>
          <a:bodyPr/>
          <a:lstStyle/>
          <a:p>
            <a:pPr>
              <a:defRPr/>
            </a:pPr>
            <a:endParaRPr lang="en-US" altLang="zh-CN"/>
          </a:p>
        </p:txBody>
      </p:sp>
      <p:sp>
        <p:nvSpPr>
          <p:cNvPr id="2" name="页脚占位符 4">
            <a:extLst>
              <a:ext uri="{FF2B5EF4-FFF2-40B4-BE49-F238E27FC236}">
                <a16:creationId xmlns:a16="http://schemas.microsoft.com/office/drawing/2014/main" id="{1392DA05-0538-A6C0-F671-E0BC06C8687E}"/>
              </a:ext>
            </a:extLst>
          </p:cNvPr>
          <p:cNvSpPr txBox="1">
            <a:spLocks/>
          </p:cNvSpPr>
          <p:nvPr/>
        </p:nvSpPr>
        <p:spPr>
          <a:xfrm>
            <a:off x="5867400" y="6393376"/>
            <a:ext cx="3124200" cy="281909"/>
          </a:xfrm>
          <a:prstGeom prst="rect">
            <a:avLst/>
          </a:prstGeom>
        </p:spPr>
        <p:txBody>
          <a:bodyPr vert="horz" lIns="0" tIns="0" rIns="0" bIns="0" rtlCol="0" anchor="b"/>
          <a:lstStyle>
            <a:defPPr>
              <a:defRPr lang="en-US"/>
            </a:defPPr>
            <a:lvl1pPr marL="0" algn="l" defTabSz="914400" rtl="0" eaLnBrk="1" latinLnBrk="0" hangingPunct="1">
              <a:defRPr sz="11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b="1">
                <a:solidFill>
                  <a:srgbClr val="007FA3"/>
                </a:solidFill>
                <a:latin typeface="Comic Sans MS" panose="030F0702030302020204" pitchFamily="66" charset="0"/>
              </a:rPr>
              <a:t>International Economics: Theory and Policy</a:t>
            </a:r>
            <a:endParaRPr lang="en-US" b="1" dirty="0">
              <a:solidFill>
                <a:srgbClr val="007FA3"/>
              </a:solidFill>
              <a:latin typeface="Comic Sans MS" panose="030F0702030302020204" pitchFamily="66" charset="0"/>
            </a:endParaRPr>
          </a:p>
        </p:txBody>
      </p:sp>
    </p:spTree>
    <p:extLst>
      <p:ext uri="{BB962C8B-B14F-4D97-AF65-F5344CB8AC3E}">
        <p14:creationId xmlns:p14="http://schemas.microsoft.com/office/powerpoint/2010/main" val="54828928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Learning Objectives">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a:p>
        </p:txBody>
      </p:sp>
      <p:sp>
        <p:nvSpPr>
          <p:cNvPr id="3" name="Content Placeholder 2"/>
          <p:cNvSpPr>
            <a:spLocks noGrp="1"/>
          </p:cNvSpPr>
          <p:nvPr>
            <p:ph idx="1"/>
          </p:nvPr>
        </p:nvSpPr>
        <p:spPr/>
        <p:txBody>
          <a:bodyPr/>
          <a:lstStyle>
            <a:lvl1pPr marL="118872" indent="-118872">
              <a:buClr>
                <a:srgbClr val="007FA3"/>
              </a:buClr>
              <a:buSzPct val="25000"/>
              <a:defRPr sz="1600"/>
            </a:lvl1pPr>
            <a:lvl2pPr marL="569913" indent="-285750">
              <a:buClr>
                <a:srgbClr val="007FA3"/>
              </a:buClr>
              <a:defRPr sz="1600"/>
            </a:lvl2pPr>
            <a:lvl3pPr>
              <a:buClr>
                <a:srgbClr val="007FA3"/>
              </a:buClr>
              <a:defRPr sz="1600"/>
            </a:lvl3pPr>
            <a:lvl4pPr>
              <a:buClr>
                <a:srgbClr val="007FA3"/>
              </a:buClr>
              <a:defRPr sz="1600"/>
            </a:lvl4pPr>
            <a:lvl5pPr>
              <a:buClr>
                <a:srgbClr val="007FA3"/>
              </a:buClr>
              <a:defRPr sz="1600"/>
            </a:lvl5pPr>
            <a:lvl6pPr>
              <a:buClr>
                <a:srgbClr val="007FA3"/>
              </a:buClr>
              <a:defRPr sz="1600"/>
            </a:lvl6pPr>
            <a:lvl7pPr>
              <a:buClr>
                <a:srgbClr val="007FA3"/>
              </a:buClr>
              <a:defRPr sz="1600"/>
            </a:lvl7pPr>
            <a:lvl8pPr>
              <a:buClr>
                <a:srgbClr val="007FA3"/>
              </a:buClr>
              <a:defRPr sz="1600"/>
            </a:lvl8pPr>
            <a:lvl9pPr>
              <a:buClr>
                <a:srgbClr val="007FA3"/>
              </a:buClr>
              <a:defRPr sz="16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264344093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Figure + Caption">
    <p:spTree>
      <p:nvGrpSpPr>
        <p:cNvPr id="1" name=""/>
        <p:cNvGrpSpPr/>
        <p:nvPr/>
      </p:nvGrpSpPr>
      <p:grpSpPr>
        <a:xfrm>
          <a:off x="0" y="0"/>
          <a:ext cx="0" cy="0"/>
          <a:chOff x="0" y="0"/>
          <a:chExt cx="0" cy="0"/>
        </a:xfrm>
      </p:grpSpPr>
      <p:sp>
        <p:nvSpPr>
          <p:cNvPr id="8" name="Title 7"/>
          <p:cNvSpPr>
            <a:spLocks noGrp="1"/>
          </p:cNvSpPr>
          <p:nvPr>
            <p:ph type="title" hasCustomPrompt="1"/>
          </p:nvPr>
        </p:nvSpPr>
        <p:spPr>
          <a:xfrm>
            <a:off x="457200" y="228600"/>
            <a:ext cx="8229600" cy="1066800"/>
          </a:xfrm>
        </p:spPr>
        <p:txBody>
          <a:bodyPr anchor="t"/>
          <a:lstStyle>
            <a:lvl1pPr>
              <a:defRPr sz="3400">
                <a:solidFill>
                  <a:srgbClr val="007FA3"/>
                </a:solidFill>
              </a:defRPr>
            </a:lvl1pPr>
          </a:lstStyle>
          <a:p>
            <a:r>
              <a:rPr lang="en-US" dirty="0"/>
              <a:t>Click to add figure number and title</a:t>
            </a:r>
          </a:p>
        </p:txBody>
      </p:sp>
      <p:sp>
        <p:nvSpPr>
          <p:cNvPr id="10" name="Text Placeholder 9"/>
          <p:cNvSpPr>
            <a:spLocks noGrp="1"/>
          </p:cNvSpPr>
          <p:nvPr>
            <p:ph type="body" sz="quarter" idx="13" hasCustomPrompt="1"/>
          </p:nvPr>
        </p:nvSpPr>
        <p:spPr>
          <a:xfrm>
            <a:off x="457200" y="5368160"/>
            <a:ext cx="8229600" cy="916856"/>
          </a:xfrm>
        </p:spPr>
        <p:txBody>
          <a:bodyPr anchor="b"/>
          <a:lstStyle>
            <a:lvl1pPr marL="0" indent="0">
              <a:spcBef>
                <a:spcPts val="0"/>
              </a:spcBef>
              <a:buNone/>
              <a:defRPr sz="800"/>
            </a:lvl1pPr>
            <a:lvl2pPr marL="0" indent="0">
              <a:spcBef>
                <a:spcPts val="0"/>
              </a:spcBef>
              <a:buNone/>
              <a:defRPr sz="1600"/>
            </a:lvl2pPr>
            <a:lvl3pPr marL="0" indent="0">
              <a:spcBef>
                <a:spcPts val="0"/>
              </a:spcBef>
              <a:buNone/>
              <a:defRPr sz="1600"/>
            </a:lvl3pPr>
            <a:lvl4pPr marL="0" indent="0">
              <a:spcBef>
                <a:spcPts val="0"/>
              </a:spcBef>
              <a:buNone/>
              <a:defRPr sz="1600"/>
            </a:lvl4pPr>
            <a:lvl5pPr marL="0" indent="0">
              <a:spcBef>
                <a:spcPts val="0"/>
              </a:spcBef>
              <a:buNone/>
              <a:defRPr sz="1600"/>
            </a:lvl5pPr>
            <a:lvl6pPr marL="0" indent="0">
              <a:spcBef>
                <a:spcPts val="0"/>
              </a:spcBef>
              <a:buNone/>
              <a:defRPr sz="1600"/>
            </a:lvl6pPr>
            <a:lvl7pPr marL="0" indent="0">
              <a:spcBef>
                <a:spcPts val="0"/>
              </a:spcBef>
              <a:buNone/>
              <a:defRPr sz="1600"/>
            </a:lvl7pPr>
            <a:lvl8pPr marL="0" indent="0">
              <a:spcBef>
                <a:spcPts val="0"/>
              </a:spcBef>
              <a:buNone/>
              <a:defRPr sz="1600"/>
            </a:lvl8pPr>
            <a:lvl9pPr marL="0" indent="0">
              <a:spcBef>
                <a:spcPts val="0"/>
              </a:spcBef>
              <a:buNone/>
              <a:defRPr sz="1600"/>
            </a:lvl9pPr>
          </a:lstStyle>
          <a:p>
            <a:pPr lvl="0"/>
            <a:r>
              <a:rPr lang="en-US" dirty="0"/>
              <a:t>Click to add caption</a:t>
            </a:r>
          </a:p>
        </p:txBody>
      </p:sp>
      <p:sp>
        <p:nvSpPr>
          <p:cNvPr id="11" name="Footer Placeholder 2"/>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2" name="Date Placeholder 1"/>
          <p:cNvSpPr>
            <a:spLocks noGrp="1"/>
          </p:cNvSpPr>
          <p:nvPr>
            <p:ph type="dt" sz="half" idx="10"/>
          </p:nvPr>
        </p:nvSpPr>
        <p:spPr/>
        <p:txBody>
          <a:bodyPr/>
          <a:lstStyle>
            <a:lvl1pPr>
              <a:defRPr>
                <a:solidFill>
                  <a:schemeClr val="tx1"/>
                </a:solidFill>
              </a:defRPr>
            </a:lvl1pPr>
          </a:lstStyle>
          <a:p>
            <a:fld id="{A9DF6EFB-3F44-496C-A842-1E0B3D3B975A}" type="datetimeFigureOut">
              <a:rPr lang="en-US" smtClean="0"/>
              <a:pPr/>
              <a:t>3/15/24</a:t>
            </a:fld>
            <a:endParaRPr lang="en-US" dirty="0"/>
          </a:p>
        </p:txBody>
      </p:sp>
      <p:sp>
        <p:nvSpPr>
          <p:cNvPr id="4" name="Slide Number Placeholder 3"/>
          <p:cNvSpPr>
            <a:spLocks noGrp="1"/>
          </p:cNvSpPr>
          <p:nvPr>
            <p:ph type="sldNum" sz="quarter" idx="12"/>
          </p:nvPr>
        </p:nvSpPr>
        <p:spPr/>
        <p:txBody>
          <a:bodyPr/>
          <a:lstStyle>
            <a:lvl1pPr>
              <a:defRPr>
                <a:solidFill>
                  <a:schemeClr val="tx1"/>
                </a:solidFill>
              </a:defRPr>
            </a:lvl1pPr>
          </a:lstStyle>
          <a:p>
            <a:fld id="{200B2350-5261-4F5C-9DF5-EF0D264FC8D2}" type="slidenum">
              <a:rPr lang="en-US" smtClean="0"/>
              <a:pPr/>
              <a:t>‹#›</a:t>
            </a:fld>
            <a:endParaRPr lang="en-US" dirty="0"/>
          </a:p>
        </p:txBody>
      </p:sp>
      <p:pic>
        <p:nvPicPr>
          <p:cNvPr id="9" name="Picture 8" descr="Pearson Logo"/>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3" name="Picture 8" descr="Pearson Logo">
            <a:extLst>
              <a:ext uri="{FF2B5EF4-FFF2-40B4-BE49-F238E27FC236}">
                <a16:creationId xmlns:a16="http://schemas.microsoft.com/office/drawing/2014/main" id="{28AD65F0-4F79-B4F6-79E4-693C0A44820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6" name="Picture 8" descr="Pearson Logo">
            <a:extLst>
              <a:ext uri="{FF2B5EF4-FFF2-40B4-BE49-F238E27FC236}">
                <a16:creationId xmlns:a16="http://schemas.microsoft.com/office/drawing/2014/main" id="{948D7179-6E78-43E0-5145-A59D54162D0E}"/>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43401215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457200" y="1600201"/>
            <a:ext cx="8229600" cy="6096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2"/>
          <p:cNvSpPr>
            <a:spLocks noGrp="1"/>
          </p:cNvSpPr>
          <p:nvPr>
            <p:ph idx="13"/>
          </p:nvPr>
        </p:nvSpPr>
        <p:spPr>
          <a:xfrm>
            <a:off x="457200" y="2362201"/>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
        <p:nvSpPr>
          <p:cNvPr id="9" name="Content Placeholder 2"/>
          <p:cNvSpPr>
            <a:spLocks noGrp="1"/>
          </p:cNvSpPr>
          <p:nvPr>
            <p:ph idx="14"/>
          </p:nvPr>
        </p:nvSpPr>
        <p:spPr>
          <a:xfrm>
            <a:off x="457200" y="3048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0" name="Content Placeholder 2"/>
          <p:cNvSpPr>
            <a:spLocks noGrp="1"/>
          </p:cNvSpPr>
          <p:nvPr>
            <p:ph idx="15"/>
          </p:nvPr>
        </p:nvSpPr>
        <p:spPr>
          <a:xfrm>
            <a:off x="457200" y="38100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2" name="Content Placeholder 2"/>
          <p:cNvSpPr>
            <a:spLocks noGrp="1"/>
          </p:cNvSpPr>
          <p:nvPr>
            <p:ph idx="16"/>
          </p:nvPr>
        </p:nvSpPr>
        <p:spPr>
          <a:xfrm>
            <a:off x="457200" y="4648200"/>
            <a:ext cx="8229600" cy="533400"/>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Tree>
    <p:extLst>
      <p:ext uri="{BB962C8B-B14F-4D97-AF65-F5344CB8AC3E}">
        <p14:creationId xmlns:p14="http://schemas.microsoft.com/office/powerpoint/2010/main" val="12310932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1_Title and 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457200" y="16002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Content Placeholder 2"/>
          <p:cNvSpPr>
            <a:spLocks noGrp="1"/>
          </p:cNvSpPr>
          <p:nvPr>
            <p:ph idx="13"/>
          </p:nvPr>
        </p:nvSpPr>
        <p:spPr>
          <a:xfrm>
            <a:off x="457200" y="3962400"/>
            <a:ext cx="8229600" cy="2163763"/>
          </a:xfrm>
        </p:spPr>
        <p:txBody>
          <a:bodyPr/>
          <a:lstStyle>
            <a:lvl1pPr>
              <a:defRPr sz="1600"/>
            </a:lvl1pPr>
            <a:lvl2pPr>
              <a:defRPr sz="1600"/>
            </a:lvl2pPr>
            <a:lvl3pPr>
              <a:defRPr sz="1600"/>
            </a:lvl3pPr>
            <a:lvl4pPr>
              <a:defRPr sz="1600"/>
            </a:lvl4pPr>
            <a:lvl5pPr>
              <a:defRPr sz="1600"/>
            </a:lvl5pPr>
            <a:lvl6pPr>
              <a:defRPr sz="1400"/>
            </a:lvl6pPr>
            <a:lvl7pPr>
              <a:defRPr sz="1400"/>
            </a:lvl7pPr>
            <a:lvl8pPr>
              <a:defRPr sz="1400"/>
            </a:lvl8pPr>
            <a:lvl9pPr>
              <a:defRPr sz="14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11"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40556884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85800" y="1447800"/>
            <a:ext cx="7772400" cy="2152651"/>
          </a:xfrm>
        </p:spPr>
        <p:txBody>
          <a:bodyPr anchor="b">
            <a:noAutofit/>
          </a:bodyPr>
          <a:lstStyle>
            <a:lvl1pPr algn="l">
              <a:defRPr sz="3400" b="1" cap="none" baseline="0">
                <a:solidFill>
                  <a:srgbClr val="007FA3"/>
                </a:solidFill>
              </a:defRPr>
            </a:lvl1pPr>
          </a:lstStyle>
          <a:p>
            <a:r>
              <a:rPr lang="zh-CN" altLang="en-US"/>
              <a:t>单击此处编辑母版标题样式</a:t>
            </a:r>
            <a:endParaRPr lang="en-US" dirty="0"/>
          </a:p>
        </p:txBody>
      </p:sp>
      <p:sp>
        <p:nvSpPr>
          <p:cNvPr id="3" name="Text Placeholder 2"/>
          <p:cNvSpPr>
            <a:spLocks noGrp="1"/>
          </p:cNvSpPr>
          <p:nvPr>
            <p:ph type="body" idx="1"/>
          </p:nvPr>
        </p:nvSpPr>
        <p:spPr>
          <a:xfrm>
            <a:off x="674687" y="3962400"/>
            <a:ext cx="7794627" cy="1752600"/>
          </a:xfrm>
        </p:spPr>
        <p:txBody>
          <a:bodyPr anchor="t">
            <a:noAutofit/>
          </a:bodyPr>
          <a:lstStyle>
            <a:lvl1pPr marL="0" indent="0">
              <a:spcBef>
                <a:spcPts val="0"/>
              </a:spcBef>
              <a:buNone/>
              <a:defRPr sz="1600">
                <a:solidFill>
                  <a:srgbClr val="007FA3"/>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9" name="Footer Placeholder 4"/>
          <p:cNvSpPr>
            <a:spLocks noGrp="1"/>
          </p:cNvSpPr>
          <p:nvPr>
            <p:ph type="ftr" sz="quarter" idx="11"/>
          </p:nvPr>
        </p:nvSpPr>
        <p:spPr>
          <a:xfrm>
            <a:off x="93969" y="6172200"/>
            <a:ext cx="8595360" cy="235463"/>
          </a:xfrm>
          <a:prstGeom prst="rect">
            <a:avLst/>
          </a:prstGeom>
        </p:spPr>
        <p:txBody>
          <a:bodyPr/>
          <a:lstStyle/>
          <a:p>
            <a:endParaRPr lang="en-US" dirty="0"/>
          </a:p>
        </p:txBody>
      </p:sp>
      <p:sp>
        <p:nvSpPr>
          <p:cNvPr id="4" name="Date Placeholder 3"/>
          <p:cNvSpPr>
            <a:spLocks noGrp="1"/>
          </p:cNvSpPr>
          <p:nvPr>
            <p:ph type="dt" sz="half" idx="10"/>
          </p:nvPr>
        </p:nvSpPr>
        <p:spPr/>
        <p:txBody>
          <a:body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12"/>
          </p:nvPr>
        </p:nvSpPr>
        <p:spPr/>
        <p:txBody>
          <a:bodyPr/>
          <a:lstStyle/>
          <a:p>
            <a:fld id="{200B2350-5261-4F5C-9DF5-EF0D264FC8D2}" type="slidenum">
              <a:rPr lang="en-US" smtClean="0"/>
              <a:pPr/>
              <a:t>‹#›</a:t>
            </a:fld>
            <a:endParaRPr lang="en-US" dirty="0"/>
          </a:p>
        </p:txBody>
      </p:sp>
    </p:spTree>
    <p:extLst>
      <p:ext uri="{BB962C8B-B14F-4D97-AF65-F5344CB8AC3E}">
        <p14:creationId xmlns:p14="http://schemas.microsoft.com/office/powerpoint/2010/main" val="127656721"/>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8" Type="http://schemas.openxmlformats.org/officeDocument/2006/relationships/slideLayout" Target="../slideLayouts/slideLayout8.xml"/><Relationship Id="rId3"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15372"/>
            <a:ext cx="8229600" cy="1097280"/>
          </a:xfrm>
          <a:prstGeom prst="rect">
            <a:avLst/>
          </a:prstGeom>
        </p:spPr>
        <p:txBody>
          <a:bodyPr vert="horz" lIns="0" tIns="0" rIns="0" bIns="0" rtlCol="0" anchor="b">
            <a:noAutofit/>
          </a:bodyPr>
          <a:lstStyle/>
          <a:p>
            <a:r>
              <a:rPr lang="en-US" dirty="0"/>
              <a:t>Click to edit </a:t>
            </a:r>
            <a:br>
              <a:rPr lang="en-US" dirty="0"/>
            </a:br>
            <a:r>
              <a:rPr lang="en-US" dirty="0"/>
              <a:t>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0" tIns="0" rIns="0" bIns="0" rtlCol="0">
            <a:no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2"/>
          </p:nvPr>
        </p:nvSpPr>
        <p:spPr>
          <a:xfrm>
            <a:off x="6335713" y="113072"/>
            <a:ext cx="2133600" cy="182880"/>
          </a:xfrm>
          <a:prstGeom prst="rect">
            <a:avLst/>
          </a:prstGeom>
        </p:spPr>
        <p:txBody>
          <a:bodyPr vert="horz" lIns="91440" tIns="45720" rIns="91440" bIns="45720" rtlCol="0" anchor="ctr"/>
          <a:lstStyle>
            <a:lvl1pPr algn="r">
              <a:defRPr sz="900">
                <a:solidFill>
                  <a:schemeClr val="bg1"/>
                </a:solidFill>
              </a:defRPr>
            </a:lvl1pPr>
          </a:lstStyle>
          <a:p>
            <a:fld id="{A9DF6EFB-3F44-496C-A842-1E0B3D3B975A}" type="datetimeFigureOut">
              <a:rPr lang="en-US" smtClean="0"/>
              <a:pPr/>
              <a:t>3/15/24</a:t>
            </a:fld>
            <a:endParaRPr lang="en-US" dirty="0"/>
          </a:p>
        </p:txBody>
      </p:sp>
      <p:sp>
        <p:nvSpPr>
          <p:cNvPr id="6" name="Slide Number Placeholder 5"/>
          <p:cNvSpPr>
            <a:spLocks noGrp="1"/>
          </p:cNvSpPr>
          <p:nvPr>
            <p:ph type="sldNum" sz="quarter" idx="4"/>
          </p:nvPr>
        </p:nvSpPr>
        <p:spPr>
          <a:xfrm>
            <a:off x="8469312" y="113072"/>
            <a:ext cx="551783" cy="182880"/>
          </a:xfrm>
          <a:prstGeom prst="rect">
            <a:avLst/>
          </a:prstGeom>
        </p:spPr>
        <p:txBody>
          <a:bodyPr vert="horz" lIns="91440" tIns="45720" rIns="91440" bIns="45720" rtlCol="0" anchor="ctr"/>
          <a:lstStyle>
            <a:lvl1pPr algn="r">
              <a:defRPr sz="900">
                <a:solidFill>
                  <a:schemeClr val="bg1"/>
                </a:solidFill>
              </a:defRPr>
            </a:lvl1pPr>
          </a:lstStyle>
          <a:p>
            <a:fld id="{200B2350-5261-4F5C-9DF5-EF0D264FC8D2}" type="slidenum">
              <a:rPr lang="en-US" smtClean="0"/>
              <a:pPr/>
              <a:t>‹#›</a:t>
            </a:fld>
            <a:endParaRPr lang="en-US" dirty="0"/>
          </a:p>
        </p:txBody>
      </p:sp>
      <p:pic>
        <p:nvPicPr>
          <p:cNvPr id="10" name="Picture 9" descr="Pearson Logo"/>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pic>
        <p:nvPicPr>
          <p:cNvPr id="7" name="Picture 9" descr="Pearson Logo">
            <a:extLst>
              <a:ext uri="{FF2B5EF4-FFF2-40B4-BE49-F238E27FC236}">
                <a16:creationId xmlns:a16="http://schemas.microsoft.com/office/drawing/2014/main" id="{F11EDF47-73EB-1B91-494D-CF67A69EB796}"/>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
        <p:nvSpPr>
          <p:cNvPr id="8" name="页脚占位符 4">
            <a:extLst>
              <a:ext uri="{FF2B5EF4-FFF2-40B4-BE49-F238E27FC236}">
                <a16:creationId xmlns:a16="http://schemas.microsoft.com/office/drawing/2014/main" id="{026DBC71-69C7-5194-A696-3B458E1EAD1F}"/>
              </a:ext>
            </a:extLst>
          </p:cNvPr>
          <p:cNvSpPr txBox="1">
            <a:spLocks/>
          </p:cNvSpPr>
          <p:nvPr/>
        </p:nvSpPr>
        <p:spPr>
          <a:xfrm>
            <a:off x="3851920" y="6393376"/>
            <a:ext cx="5139680" cy="351552"/>
          </a:xfrm>
          <a:prstGeom prst="rect">
            <a:avLst/>
          </a:prstGeom>
        </p:spPr>
        <p:txBody>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a:r>
              <a:rPr lang="en-US" sz="1400" b="1" dirty="0">
                <a:solidFill>
                  <a:srgbClr val="007FA3"/>
                </a:solidFill>
                <a:latin typeface="Comic Sans MS" panose="030F0702030302020204" pitchFamily="66" charset="0"/>
              </a:rPr>
              <a:t>International Economics: Theory and Policy</a:t>
            </a:r>
          </a:p>
        </p:txBody>
      </p:sp>
      <p:pic>
        <p:nvPicPr>
          <p:cNvPr id="9" name="Picture 9" descr="Pearson Logo">
            <a:extLst>
              <a:ext uri="{FF2B5EF4-FFF2-40B4-BE49-F238E27FC236}">
                <a16:creationId xmlns:a16="http://schemas.microsoft.com/office/drawing/2014/main" id="{49873239-6DF2-708A-A5BB-A53C2E431929}"/>
              </a:ext>
            </a:extLst>
          </p:cNvPr>
          <p:cNvPicPr>
            <a:picLocks noChangeAspect="1"/>
          </p:cNvPicPr>
          <p:nvPr userDrawn="1"/>
        </p:nvPicPr>
        <p:blipFill>
          <a:blip r:embed="rId38" cstate="print">
            <a:extLst>
              <a:ext uri="{28A0092B-C50C-407E-A947-70E740481C1C}">
                <a14:useLocalDpi xmlns:a14="http://schemas.microsoft.com/office/drawing/2010/main" val="0"/>
              </a:ext>
            </a:extLst>
          </a:blip>
          <a:stretch>
            <a:fillRect/>
          </a:stretch>
        </p:blipFill>
        <p:spPr>
          <a:xfrm>
            <a:off x="457200" y="6376789"/>
            <a:ext cx="918000" cy="279915"/>
          </a:xfrm>
          <a:prstGeom prst="rect">
            <a:avLst/>
          </a:prstGeom>
        </p:spPr>
      </p:pic>
    </p:spTree>
    <p:extLst>
      <p:ext uri="{BB962C8B-B14F-4D97-AF65-F5344CB8AC3E}">
        <p14:creationId xmlns:p14="http://schemas.microsoft.com/office/powerpoint/2010/main" val="201773818"/>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 id="2147483680" r:id="rId13"/>
    <p:sldLayoutId id="2147483681" r:id="rId14"/>
    <p:sldLayoutId id="2147483682" r:id="rId15"/>
    <p:sldLayoutId id="2147483683" r:id="rId16"/>
    <p:sldLayoutId id="2147483684" r:id="rId17"/>
    <p:sldLayoutId id="2147483685" r:id="rId18"/>
    <p:sldLayoutId id="2147483686" r:id="rId19"/>
    <p:sldLayoutId id="2147483687" r:id="rId20"/>
    <p:sldLayoutId id="2147483688" r:id="rId21"/>
    <p:sldLayoutId id="2147483689" r:id="rId22"/>
    <p:sldLayoutId id="2147483690" r:id="rId23"/>
    <p:sldLayoutId id="2147483691" r:id="rId24"/>
    <p:sldLayoutId id="2147483692" r:id="rId25"/>
    <p:sldLayoutId id="2147483693" r:id="rId26"/>
    <p:sldLayoutId id="2147483657" r:id="rId27"/>
    <p:sldLayoutId id="2147483656" r:id="rId28"/>
    <p:sldLayoutId id="2147483659" r:id="rId29"/>
    <p:sldLayoutId id="2147483658" r:id="rId30"/>
    <p:sldLayoutId id="2147483660" r:id="rId31"/>
    <p:sldLayoutId id="2147483661" r:id="rId32"/>
    <p:sldLayoutId id="2147483663" r:id="rId33"/>
    <p:sldLayoutId id="2147483662" r:id="rId34"/>
    <p:sldLayoutId id="2147483654" r:id="rId35"/>
    <p:sldLayoutId id="2147483655" r:id="rId36"/>
  </p:sldLayoutIdLst>
  <p:txStyles>
    <p:title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p:titleStyle>
    <p:body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3.jp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8.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8.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8.xml"/><Relationship Id="rId1" Type="http://schemas.openxmlformats.org/officeDocument/2006/relationships/vmlDrawing" Target="../drawings/vmlDrawing4.vml"/><Relationship Id="rId6" Type="http://schemas.openxmlformats.org/officeDocument/2006/relationships/image" Target="../media/image19.png"/><Relationship Id="rId5" Type="http://schemas.openxmlformats.org/officeDocument/2006/relationships/image" Target="../media/image18.wmf"/><Relationship Id="rId4" Type="http://schemas.openxmlformats.org/officeDocument/2006/relationships/oleObject" Target="../embeddings/oleObject8.bin"/></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slide" Target="slide7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8.xml"/><Relationship Id="rId1" Type="http://schemas.openxmlformats.org/officeDocument/2006/relationships/vmlDrawing" Target="../drawings/vmlDrawing5.vml"/><Relationship Id="rId6" Type="http://schemas.openxmlformats.org/officeDocument/2006/relationships/image" Target="../media/image22.wmf"/><Relationship Id="rId5" Type="http://schemas.openxmlformats.org/officeDocument/2006/relationships/oleObject" Target="../embeddings/oleObject9.bin"/><Relationship Id="rId4" Type="http://schemas.openxmlformats.org/officeDocument/2006/relationships/image" Target="../media/image23.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7" Type="http://schemas.openxmlformats.org/officeDocument/2006/relationships/slide" Target="slide22.xml"/><Relationship Id="rId2" Type="http://schemas.openxmlformats.org/officeDocument/2006/relationships/slideLayout" Target="../slideLayouts/slideLayout8.xml"/><Relationship Id="rId1" Type="http://schemas.openxmlformats.org/officeDocument/2006/relationships/vmlDrawing" Target="../drawings/vmlDrawing6.vml"/><Relationship Id="rId6" Type="http://schemas.openxmlformats.org/officeDocument/2006/relationships/image" Target="../media/image22.wmf"/><Relationship Id="rId5" Type="http://schemas.openxmlformats.org/officeDocument/2006/relationships/oleObject" Target="../embeddings/oleObject9.bin"/><Relationship Id="rId4" Type="http://schemas.openxmlformats.org/officeDocument/2006/relationships/image" Target="../media/image23.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slide" Target="slide2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2.xml"/><Relationship Id="rId1" Type="http://schemas.openxmlformats.org/officeDocument/2006/relationships/slideLayout" Target="../slideLayouts/slideLayout8.xml"/><Relationship Id="rId6" Type="http://schemas.openxmlformats.org/officeDocument/2006/relationships/image" Target="../media/image24.jpeg"/><Relationship Id="rId5" Type="http://schemas.openxmlformats.org/officeDocument/2006/relationships/slide" Target="slide18.xml"/><Relationship Id="rId4" Type="http://schemas.openxmlformats.org/officeDocument/2006/relationships/slide" Target="slide20.xml"/></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8.xml"/><Relationship Id="rId4" Type="http://schemas.openxmlformats.org/officeDocument/2006/relationships/slide" Target="slide37.xml"/></Relationships>
</file>

<file path=ppt/slides/_rels/slide24.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notesSlide" Target="../notesSlides/notesSlide24.xml"/><Relationship Id="rId7" Type="http://schemas.openxmlformats.org/officeDocument/2006/relationships/image" Target="../media/image27.wmf"/><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1.bin"/><Relationship Id="rId5" Type="http://schemas.openxmlformats.org/officeDocument/2006/relationships/image" Target="../media/image26.wmf"/><Relationship Id="rId4" Type="http://schemas.openxmlformats.org/officeDocument/2006/relationships/oleObject" Target="../embeddings/oleObject10.bin"/></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0.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0.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6.xml"/><Relationship Id="rId5" Type="http://schemas.openxmlformats.org/officeDocument/2006/relationships/image" Target="../media/image6.gif"/><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vmlDrawing" Target="../drawings/vmlDrawing8.vml"/><Relationship Id="rId6" Type="http://schemas.openxmlformats.org/officeDocument/2006/relationships/slide" Target="slide79.xml"/><Relationship Id="rId5" Type="http://schemas.openxmlformats.org/officeDocument/2006/relationships/image" Target="../media/image30.wmf"/><Relationship Id="rId4" Type="http://schemas.openxmlformats.org/officeDocument/2006/relationships/oleObject" Target="../embeddings/oleObject12.bin"/></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2.emf"/><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slide" Target="slide2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6.xml"/><Relationship Id="rId1" Type="http://schemas.openxmlformats.org/officeDocument/2006/relationships/vmlDrawing" Target="../drawings/vmlDrawing1.vml"/><Relationship Id="rId6" Type="http://schemas.openxmlformats.org/officeDocument/2006/relationships/image" Target="../media/image7.png"/><Relationship Id="rId5" Type="http://schemas.openxmlformats.org/officeDocument/2006/relationships/oleObject" Target="../embeddings/oleObject1.bin"/><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33.emf"/><Relationship Id="rId2" Type="http://schemas.openxmlformats.org/officeDocument/2006/relationships/notesSlide" Target="../notesSlides/notesSlide44.xml"/><Relationship Id="rId1" Type="http://schemas.openxmlformats.org/officeDocument/2006/relationships/slideLayout" Target="../slideLayouts/slideLayout7.xml"/><Relationship Id="rId5" Type="http://schemas.openxmlformats.org/officeDocument/2006/relationships/image" Target="../media/image35.emf"/><Relationship Id="rId4" Type="http://schemas.openxmlformats.org/officeDocument/2006/relationships/image" Target="../media/image34.emf"/></Relationships>
</file>

<file path=ppt/slides/_rels/slide45.xml.rels><?xml version="1.0" encoding="UTF-8" standalone="yes"?>
<Relationships xmlns="http://schemas.openxmlformats.org/package/2006/relationships"><Relationship Id="rId3" Type="http://schemas.openxmlformats.org/officeDocument/2006/relationships/image" Target="../media/image36.emf"/><Relationship Id="rId2" Type="http://schemas.openxmlformats.org/officeDocument/2006/relationships/notesSlide" Target="../notesSlides/notesSlide45.xml"/><Relationship Id="rId1" Type="http://schemas.openxmlformats.org/officeDocument/2006/relationships/slideLayout" Target="../slideLayouts/slideLayout7.xml"/><Relationship Id="rId6" Type="http://schemas.openxmlformats.org/officeDocument/2006/relationships/image" Target="../media/image34.emf"/><Relationship Id="rId5" Type="http://schemas.openxmlformats.org/officeDocument/2006/relationships/image" Target="../media/image38.emf"/><Relationship Id="rId4" Type="http://schemas.openxmlformats.org/officeDocument/2006/relationships/image" Target="../media/image37.emf"/></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39.emf"/><Relationship Id="rId2" Type="http://schemas.openxmlformats.org/officeDocument/2006/relationships/notesSlide" Target="../notesSlides/notesSlide47.xml"/><Relationship Id="rId1" Type="http://schemas.openxmlformats.org/officeDocument/2006/relationships/slideLayout" Target="../slideLayouts/slideLayout8.xml"/><Relationship Id="rId6" Type="http://schemas.openxmlformats.org/officeDocument/2006/relationships/image" Target="../media/image42.emf"/><Relationship Id="rId5" Type="http://schemas.openxmlformats.org/officeDocument/2006/relationships/image" Target="../media/image41.emf"/><Relationship Id="rId4" Type="http://schemas.openxmlformats.org/officeDocument/2006/relationships/image" Target="../media/image40.emf"/></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slide" Target="slide80.xml"/><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6.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8.xml"/></Relationships>
</file>

<file path=ppt/slides/_rels/slide53.xml.rels><?xml version="1.0" encoding="UTF-8" standalone="yes"?>
<Relationships xmlns="http://schemas.openxmlformats.org/package/2006/relationships"><Relationship Id="rId3" Type="http://schemas.openxmlformats.org/officeDocument/2006/relationships/slide" Target="slide81.xml"/><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slide" Target="slide85.xml"/><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8.xml"/></Relationships>
</file>

<file path=ppt/slides/_rels/slide62.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2.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63.xml"/><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6.xml"/><Relationship Id="rId4" Type="http://schemas.openxmlformats.org/officeDocument/2006/relationships/slide" Target="slide7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0.xml"/></Relationships>
</file>

<file path=ppt/slides/_rels/slide7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10.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slide" Target="slide7.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3" Type="http://schemas.openxmlformats.org/officeDocument/2006/relationships/slide" Target="slide16.xml"/><Relationship Id="rId2" Type="http://schemas.openxmlformats.org/officeDocument/2006/relationships/image" Target="../media/image47.png"/><Relationship Id="rId1" Type="http://schemas.openxmlformats.org/officeDocument/2006/relationships/slideLayout" Target="../slideLayouts/slideLayout10.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79.xml.rels><?xml version="1.0" encoding="UTF-8" standalone="yes"?>
<Relationships xmlns="http://schemas.openxmlformats.org/package/2006/relationships"><Relationship Id="rId2" Type="http://schemas.openxmlformats.org/officeDocument/2006/relationships/slide" Target="slide31.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8" Type="http://schemas.openxmlformats.org/officeDocument/2006/relationships/oleObject" Target="../embeddings/oleObject4.bin"/><Relationship Id="rId3" Type="http://schemas.openxmlformats.org/officeDocument/2006/relationships/notesSlide" Target="../notesSlides/notesSlide8.xml"/><Relationship Id="rId7" Type="http://schemas.openxmlformats.org/officeDocument/2006/relationships/image" Target="../media/image11.wmf"/><Relationship Id="rId2" Type="http://schemas.openxmlformats.org/officeDocument/2006/relationships/slideLayout" Target="../slideLayouts/slideLayout26.xml"/><Relationship Id="rId1" Type="http://schemas.openxmlformats.org/officeDocument/2006/relationships/vmlDrawing" Target="../drawings/vmlDrawing2.vml"/><Relationship Id="rId6" Type="http://schemas.openxmlformats.org/officeDocument/2006/relationships/oleObject" Target="../embeddings/oleObject3.bin"/><Relationship Id="rId11" Type="http://schemas.openxmlformats.org/officeDocument/2006/relationships/image" Target="../media/image13.wmf"/><Relationship Id="rId5" Type="http://schemas.openxmlformats.org/officeDocument/2006/relationships/image" Target="../media/image10.wmf"/><Relationship Id="rId10" Type="http://schemas.openxmlformats.org/officeDocument/2006/relationships/oleObject" Target="../embeddings/oleObject5.bin"/><Relationship Id="rId4" Type="http://schemas.openxmlformats.org/officeDocument/2006/relationships/oleObject" Target="../embeddings/oleObject2.bin"/><Relationship Id="rId9" Type="http://schemas.openxmlformats.org/officeDocument/2006/relationships/image" Target="../media/image12.wmf"/></Relationships>
</file>

<file path=ppt/slides/_rels/slide80.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5.xml"/><Relationship Id="rId1" Type="http://schemas.openxmlformats.org/officeDocument/2006/relationships/slideLayout" Target="../slideLayouts/slideLayout8.xml"/><Relationship Id="rId4" Type="http://schemas.openxmlformats.org/officeDocument/2006/relationships/slide" Target="slide49.xml"/></Relationships>
</file>

<file path=ppt/slides/_rels/slide81.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image" Target="../media/image49.jpeg"/><Relationship Id="rId1" Type="http://schemas.openxmlformats.org/officeDocument/2006/relationships/slideLayout" Target="../slideLayouts/slideLayout2.xml"/><Relationship Id="rId4" Type="http://schemas.openxmlformats.org/officeDocument/2006/relationships/image" Target="../media/image51.jpeg"/></Relationships>
</file>

<file path=ppt/slides/_rels/slide8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11.xml"/></Relationships>
</file>

<file path=ppt/slides/_rels/slide84.xml.rels><?xml version="1.0" encoding="UTF-8" standalone="yes"?>
<Relationships xmlns="http://schemas.openxmlformats.org/package/2006/relationships"><Relationship Id="rId3" Type="http://schemas.openxmlformats.org/officeDocument/2006/relationships/image" Target="../media/image57.jpeg"/><Relationship Id="rId7" Type="http://schemas.openxmlformats.org/officeDocument/2006/relationships/slide" Target="slide53.xml"/><Relationship Id="rId2" Type="http://schemas.openxmlformats.org/officeDocument/2006/relationships/image" Target="../media/image56.jpeg"/><Relationship Id="rId1" Type="http://schemas.openxmlformats.org/officeDocument/2006/relationships/slideLayout" Target="../slideLayouts/slideLayout11.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jpeg"/></Relationships>
</file>

<file path=ppt/slides/_rels/slide8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66.xml"/><Relationship Id="rId1" Type="http://schemas.openxmlformats.org/officeDocument/2006/relationships/slideLayout" Target="../slideLayouts/slideLayout11.xml"/><Relationship Id="rId4" Type="http://schemas.openxmlformats.org/officeDocument/2006/relationships/slide" Target="slide57.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7" Type="http://schemas.openxmlformats.org/officeDocument/2006/relationships/image" Target="../media/image13.wmf"/><Relationship Id="rId2" Type="http://schemas.openxmlformats.org/officeDocument/2006/relationships/slideLayout" Target="../slideLayouts/slideLayout26.xml"/><Relationship Id="rId1" Type="http://schemas.openxmlformats.org/officeDocument/2006/relationships/vmlDrawing" Target="../drawings/vmlDrawing3.vml"/><Relationship Id="rId6" Type="http://schemas.openxmlformats.org/officeDocument/2006/relationships/oleObject" Target="../embeddings/oleObject7.bin"/><Relationship Id="rId5" Type="http://schemas.openxmlformats.org/officeDocument/2006/relationships/image" Target="../media/image12.wmf"/><Relationship Id="rId4" Type="http://schemas.openxmlformats.org/officeDocument/2006/relationships/oleObject" Target="../embeddings/oleObject6.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2568" y="76200"/>
            <a:ext cx="8610600" cy="1307820"/>
          </a:xfrm>
        </p:spPr>
        <p:txBody>
          <a:bodyPr anchor="b"/>
          <a:lstStyle/>
          <a:p>
            <a:pPr algn="ctr">
              <a:defRPr/>
            </a:pPr>
            <a:r>
              <a:rPr lang="en-US" sz="3600" dirty="0">
                <a:ea typeface="Verdana" panose="020B0604030504040204" pitchFamily="34" charset="0"/>
              </a:rPr>
              <a:t>International Economics: </a:t>
            </a:r>
            <a:r>
              <a:rPr lang="en-US" altLang="zh-CN" sz="2800" dirty="0">
                <a:ea typeface="Verdana" panose="020B0604030504040204" pitchFamily="34" charset="0"/>
              </a:rPr>
              <a:t>Theory and Policy </a:t>
            </a:r>
            <a:r>
              <a:rPr lang="en-US" sz="3600" dirty="0">
                <a:ea typeface="Verdana" panose="020B0604030504040204" pitchFamily="34" charset="0"/>
              </a:rPr>
              <a:t>  </a:t>
            </a:r>
            <a:br>
              <a:rPr lang="en-US" sz="3600" dirty="0">
                <a:ea typeface="Verdana" panose="020B0604030504040204" pitchFamily="34" charset="0"/>
              </a:rPr>
            </a:br>
            <a:r>
              <a:rPr lang="en-US" sz="3600" dirty="0">
                <a:ea typeface="Verdana" panose="020B0604030504040204" pitchFamily="34" charset="0"/>
              </a:rPr>
              <a:t> </a:t>
            </a:r>
            <a:r>
              <a:rPr lang="zh-CN" altLang="en-US" sz="3600" dirty="0">
                <a:ea typeface="Verdana" panose="020B0604030504040204" pitchFamily="34" charset="0"/>
              </a:rPr>
              <a:t>国际经济学</a:t>
            </a:r>
            <a:r>
              <a:rPr lang="en-US" sz="3600" dirty="0">
                <a:ea typeface="Verdana" panose="020B0604030504040204" pitchFamily="34" charset="0"/>
              </a:rPr>
              <a:t> </a:t>
            </a:r>
            <a:r>
              <a:rPr lang="zh-CN" altLang="en-US" sz="3600" dirty="0">
                <a:ea typeface="Verdana" panose="020B0604030504040204" pitchFamily="34" charset="0"/>
              </a:rPr>
              <a:t>：</a:t>
            </a:r>
            <a:r>
              <a:rPr lang="zh-CN" altLang="en-US" sz="2800" dirty="0">
                <a:ea typeface="Verdana" panose="020B0604030504040204" pitchFamily="34" charset="0"/>
              </a:rPr>
              <a:t>理论与政策</a:t>
            </a:r>
            <a:endParaRPr lang="en-US" sz="3600" dirty="0"/>
          </a:p>
        </p:txBody>
      </p:sp>
      <p:sp>
        <p:nvSpPr>
          <p:cNvPr id="3" name="Text Placeholder 2"/>
          <p:cNvSpPr>
            <a:spLocks noGrp="1"/>
          </p:cNvSpPr>
          <p:nvPr>
            <p:ph type="body" sz="quarter" idx="13"/>
          </p:nvPr>
        </p:nvSpPr>
        <p:spPr>
          <a:xfrm>
            <a:off x="531076" y="1527529"/>
            <a:ext cx="8153401" cy="349068"/>
          </a:xfrm>
        </p:spPr>
        <p:txBody>
          <a:bodyPr/>
          <a:lstStyle/>
          <a:p>
            <a:r>
              <a:rPr lang="en-IN" dirty="0"/>
              <a:t>Eleventh Edition</a:t>
            </a:r>
            <a:endParaRPr lang="en-IN" dirty="0">
              <a:latin typeface="+mj-lt"/>
            </a:endParaRPr>
          </a:p>
        </p:txBody>
      </p:sp>
      <p:sp>
        <p:nvSpPr>
          <p:cNvPr id="4" name="Text Placeholder 3"/>
          <p:cNvSpPr>
            <a:spLocks noGrp="1"/>
          </p:cNvSpPr>
          <p:nvPr>
            <p:ph type="body" sz="quarter" idx="14"/>
          </p:nvPr>
        </p:nvSpPr>
        <p:spPr>
          <a:xfrm>
            <a:off x="4295775" y="1854353"/>
            <a:ext cx="4572000" cy="1752386"/>
          </a:xfrm>
        </p:spPr>
        <p:txBody>
          <a:bodyPr/>
          <a:lstStyle/>
          <a:p>
            <a:pPr algn="ctr">
              <a:spcBef>
                <a:spcPts val="600"/>
              </a:spcBef>
            </a:pPr>
            <a:r>
              <a:rPr lang="zh-CN" altLang="en-US" sz="3600" b="1" dirty="0"/>
              <a:t>第</a:t>
            </a:r>
            <a:r>
              <a:rPr lang="en-US" altLang="zh-CN" sz="3600" b="1" dirty="0"/>
              <a:t>5</a:t>
            </a:r>
            <a:r>
              <a:rPr lang="zh-CN" altLang="en-US" sz="3600" b="1" dirty="0"/>
              <a:t>章 </a:t>
            </a:r>
            <a:endParaRPr lang="en-US" altLang="zh-CN" sz="3600" dirty="0">
              <a:ea typeface="Verdana" panose="020B0604030504040204" pitchFamily="34" charset="0"/>
              <a:cs typeface="Verdana" panose="020B0604030504040204" pitchFamily="34" charset="0"/>
            </a:endParaRPr>
          </a:p>
          <a:p>
            <a:pPr algn="ctr">
              <a:spcBef>
                <a:spcPts val="600"/>
              </a:spcBef>
            </a:pPr>
            <a:r>
              <a:rPr lang="zh-CN" altLang="en-US" sz="3200" b="1" dirty="0">
                <a:ea typeface="Verdana" panose="020B0604030504040204" pitchFamily="34" charset="0"/>
              </a:rPr>
              <a:t>资源与贸易：</a:t>
            </a:r>
            <a:r>
              <a:rPr lang="en-US" altLang="zh-CN" sz="3200" b="1" dirty="0">
                <a:ea typeface="Verdana" panose="020B0604030504040204" pitchFamily="34" charset="0"/>
              </a:rPr>
              <a:t>HO</a:t>
            </a:r>
            <a:r>
              <a:rPr lang="zh-CN" altLang="en-US" sz="3200" b="1" dirty="0">
                <a:ea typeface="Verdana" panose="020B0604030504040204" pitchFamily="34" charset="0"/>
              </a:rPr>
              <a:t>模型</a:t>
            </a:r>
            <a:endParaRPr lang="en-US" altLang="zh-CN" sz="3200" b="1" dirty="0">
              <a:ea typeface="Verdana" panose="020B0604030504040204" pitchFamily="34" charset="0"/>
            </a:endParaRPr>
          </a:p>
        </p:txBody>
      </p:sp>
      <p:sp>
        <p:nvSpPr>
          <p:cNvPr id="5" name="Text Placeholder 4"/>
          <p:cNvSpPr>
            <a:spLocks noGrp="1"/>
          </p:cNvSpPr>
          <p:nvPr>
            <p:ph type="body" sz="quarter" idx="15"/>
          </p:nvPr>
        </p:nvSpPr>
        <p:spPr>
          <a:xfrm>
            <a:off x="4572000" y="4077072"/>
            <a:ext cx="4191001" cy="2532484"/>
          </a:xfrm>
        </p:spPr>
        <p:txBody>
          <a:bodyPr/>
          <a:lstStyle/>
          <a:p>
            <a:pPr algn="ctr">
              <a:spcAft>
                <a:spcPts val="1200"/>
              </a:spcAft>
            </a:pPr>
            <a:r>
              <a:rPr lang="zh-CN" altLang="en-US" sz="2000" dirty="0">
                <a:ea typeface="Verdana" panose="020B0604030504040204" pitchFamily="34" charset="0"/>
                <a:cs typeface="Verdana" panose="020B0604030504040204" pitchFamily="34" charset="0"/>
              </a:rPr>
              <a:t>陈爱贞</a:t>
            </a:r>
            <a:endParaRPr lang="en-US" altLang="zh-CN" sz="2000" dirty="0">
              <a:ea typeface="Verdana" panose="020B0604030504040204" pitchFamily="34" charset="0"/>
              <a:cs typeface="Verdana" panose="020B0604030504040204" pitchFamily="34" charset="0"/>
            </a:endParaRPr>
          </a:p>
          <a:p>
            <a:pPr algn="ctr">
              <a:spcAft>
                <a:spcPts val="1200"/>
              </a:spcAft>
            </a:pPr>
            <a:r>
              <a:rPr lang="zh-CN" altLang="en-US" sz="1800" dirty="0">
                <a:ea typeface="Verdana" panose="020B0604030504040204" pitchFamily="34" charset="0"/>
                <a:cs typeface="Verdana" panose="020B0604030504040204" pitchFamily="34" charset="0"/>
              </a:rPr>
              <a:t>厦门大学经济学院 </a:t>
            </a:r>
            <a:endParaRPr lang="en-US" altLang="zh-CN" sz="1800" dirty="0">
              <a:ea typeface="Verdana" panose="020B0604030504040204" pitchFamily="34" charset="0"/>
              <a:cs typeface="Verdana" panose="020B0604030504040204" pitchFamily="34" charset="0"/>
            </a:endParaRPr>
          </a:p>
          <a:p>
            <a:pPr algn="ctr">
              <a:spcAft>
                <a:spcPts val="1200"/>
              </a:spcAft>
            </a:pPr>
            <a:r>
              <a:rPr lang="zh-CN" altLang="en-US" sz="1800" dirty="0">
                <a:ea typeface="Verdana" panose="020B0604030504040204" pitchFamily="34" charset="0"/>
                <a:cs typeface="Verdana" panose="020B0604030504040204" pitchFamily="34" charset="0"/>
              </a:rPr>
              <a:t>国际经济与贸易系</a:t>
            </a:r>
            <a:endParaRPr lang="en-US" altLang="zh-CN" sz="1800" dirty="0">
              <a:ea typeface="Verdana" panose="020B0604030504040204" pitchFamily="34" charset="0"/>
              <a:cs typeface="Verdana" panose="020B0604030504040204" pitchFamily="34" charset="0"/>
            </a:endParaRPr>
          </a:p>
          <a:p>
            <a:pPr algn="ctr">
              <a:spcAft>
                <a:spcPts val="1200"/>
              </a:spcAft>
            </a:pPr>
            <a:endParaRPr lang="en-US" sz="1800" dirty="0">
              <a:ea typeface="Verdana" panose="020B0604030504040204" pitchFamily="34" charset="0"/>
              <a:cs typeface="Verdana" panose="020B0604030504040204" pitchFamily="34" charset="0"/>
            </a:endParaRPr>
          </a:p>
          <a:p>
            <a:pPr algn="ctr">
              <a:spcAft>
                <a:spcPts val="1200"/>
              </a:spcAft>
            </a:pPr>
            <a:r>
              <a:rPr lang="en-US" sz="1800" dirty="0">
                <a:ea typeface="Verdana" panose="020B0604030504040204" pitchFamily="34" charset="0"/>
                <a:cs typeface="Verdana" panose="020B0604030504040204" pitchFamily="34" charset="0"/>
              </a:rPr>
              <a:t>Office: </a:t>
            </a:r>
            <a:r>
              <a:rPr lang="zh-CN" altLang="en-US" sz="1800" dirty="0">
                <a:ea typeface="Verdana" panose="020B0604030504040204" pitchFamily="34" charset="0"/>
                <a:cs typeface="Verdana" panose="020B0604030504040204" pitchFamily="34" charset="0"/>
              </a:rPr>
              <a:t>经济楼</a:t>
            </a:r>
            <a:r>
              <a:rPr lang="en-US" altLang="zh-CN" sz="1800" dirty="0">
                <a:ea typeface="Verdana" panose="020B0604030504040204" pitchFamily="34" charset="0"/>
                <a:cs typeface="Verdana" panose="020B0604030504040204" pitchFamily="34" charset="0"/>
              </a:rPr>
              <a:t>B504</a:t>
            </a:r>
            <a:endParaRPr lang="en-US" sz="1800" dirty="0">
              <a:ea typeface="Verdana" panose="020B0604030504040204" pitchFamily="34" charset="0"/>
              <a:cs typeface="Verdana" panose="020B0604030504040204" pitchFamily="34" charset="0"/>
            </a:endParaRPr>
          </a:p>
          <a:p>
            <a:pPr algn="ctr">
              <a:spcAft>
                <a:spcPts val="1200"/>
              </a:spcAft>
            </a:pPr>
            <a:r>
              <a:rPr lang="en-US" sz="1800" dirty="0">
                <a:ea typeface="Verdana" panose="020B0604030504040204" pitchFamily="34" charset="0"/>
                <a:cs typeface="Verdana" panose="020B0604030504040204" pitchFamily="34" charset="0"/>
              </a:rPr>
              <a:t>Email: caz4233@</a:t>
            </a:r>
            <a:r>
              <a:rPr lang="en-US" altLang="zh-CN" sz="1800" dirty="0">
                <a:ea typeface="Verdana" panose="020B0604030504040204" pitchFamily="34" charset="0"/>
                <a:cs typeface="Verdana" panose="020B0604030504040204" pitchFamily="34" charset="0"/>
              </a:rPr>
              <a:t>sina.com</a:t>
            </a:r>
            <a:endParaRPr lang="en-US" sz="2000" dirty="0">
              <a:ea typeface="Verdana" panose="020B0604030504040204" pitchFamily="34" charset="0"/>
              <a:cs typeface="Verdana" panose="020B0604030504040204" pitchFamily="34" charset="0"/>
            </a:endParaRPr>
          </a:p>
        </p:txBody>
      </p:sp>
      <p:sp>
        <p:nvSpPr>
          <p:cNvPr id="14" name="灯片编号占位符 13">
            <a:extLst>
              <a:ext uri="{FF2B5EF4-FFF2-40B4-BE49-F238E27FC236}">
                <a16:creationId xmlns:a16="http://schemas.microsoft.com/office/drawing/2014/main" id="{69DE5B4C-3AA2-BC7A-CE13-EBA1179F6806}"/>
              </a:ext>
            </a:extLst>
          </p:cNvPr>
          <p:cNvSpPr>
            <a:spLocks noGrp="1"/>
          </p:cNvSpPr>
          <p:nvPr>
            <p:ph type="sldNum" sz="quarter" idx="4294967295"/>
          </p:nvPr>
        </p:nvSpPr>
        <p:spPr>
          <a:xfrm>
            <a:off x="8591550" y="6518275"/>
            <a:ext cx="552450" cy="182563"/>
          </a:xfrm>
        </p:spPr>
        <p:txBody>
          <a:bodyPr/>
          <a:lstStyle/>
          <a:p>
            <a:fld id="{200B2350-5261-4F5C-9DF5-EF0D264FC8D2}" type="slidenum">
              <a:rPr lang="en-US" smtClean="0"/>
              <a:pPr/>
              <a:t>1</a:t>
            </a:fld>
            <a:endParaRPr lang="en-US" dirty="0"/>
          </a:p>
        </p:txBody>
      </p:sp>
      <p:pic>
        <p:nvPicPr>
          <p:cNvPr id="7" name="Picture 6" descr="Front Cover: International Economics: Theory and Policy Eleventh Edition by Krugman, Obstfeld and Melitz."/>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2124" y="1917420"/>
            <a:ext cx="3078123" cy="4170259"/>
          </a:xfrm>
          <a:prstGeom prst="rect">
            <a:avLst/>
          </a:prstGeom>
          <a:ln w="6350">
            <a:solidFill>
              <a:schemeClr val="tx1"/>
            </a:solidFill>
          </a:ln>
        </p:spPr>
      </p:pic>
      <p:pic>
        <p:nvPicPr>
          <p:cNvPr id="8" name="图片 7">
            <a:extLst>
              <a:ext uri="{FF2B5EF4-FFF2-40B4-BE49-F238E27FC236}">
                <a16:creationId xmlns:a16="http://schemas.microsoft.com/office/drawing/2014/main" id="{4D1BD2C0-C795-F0CC-720B-753618C982E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533839" y="3263826"/>
            <a:ext cx="2504761" cy="3202582"/>
          </a:xfrm>
          <a:prstGeom prst="rect">
            <a:avLst/>
          </a:prstGeom>
        </p:spPr>
      </p:pic>
    </p:spTree>
    <p:extLst>
      <p:ext uri="{BB962C8B-B14F-4D97-AF65-F5344CB8AC3E}">
        <p14:creationId xmlns:p14="http://schemas.microsoft.com/office/powerpoint/2010/main" val="42799651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0"/>
            <a:ext cx="8229600" cy="928670"/>
          </a:xfrm>
        </p:spPr>
        <p:txBody>
          <a:bodyPr/>
          <a:lstStyle/>
          <a:p>
            <a:r>
              <a:rPr lang="zh-CN" altLang="en-US" sz="2800" dirty="0">
                <a:latin typeface="+mn-ea"/>
                <a:ea typeface="+mn-ea"/>
              </a:rPr>
              <a:t>图</a:t>
            </a:r>
            <a:r>
              <a:rPr lang="en-US" altLang="en-US" sz="2800" dirty="0">
                <a:latin typeface="+mn-ea"/>
                <a:ea typeface="+mn-ea"/>
              </a:rPr>
              <a:t> 5.1 </a:t>
            </a:r>
            <a:r>
              <a:rPr lang="zh-CN" altLang="en-US" sz="2800" dirty="0">
                <a:latin typeface="+mn-ea"/>
                <a:ea typeface="+mn-ea"/>
              </a:rPr>
              <a:t>要素不可替代时的生产可能性边界</a:t>
            </a:r>
            <a:endParaRPr lang="en-IN" sz="2800" b="0" dirty="0"/>
          </a:p>
        </p:txBody>
      </p:sp>
      <p:pic>
        <p:nvPicPr>
          <p:cNvPr id="4" name="Picture 3" descr="The graph plots quantity of food, Q sub F, versus the quantity of cloth, Q sub C. Two lines fall from the y-axis to the x-axis. The first line falls from y = 2,000 to x = 1,000, which is point 2 on the x-axis. For the first line, labor constraint slope = negative 2. The second line falls from point 1, where y = 1,000, to x = 1,500. For the second line, capital constraint slope = negative two-thirds. The two lines intersect at point 3, (750, 500). The production possibility frontier slope = the opportunity cost of cloth in terms of food. The second line is highlighted to the left of point 3, when it is below the first line; the first line is highlighted to the right of point 3, when it is below the second lin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20" y="1142984"/>
            <a:ext cx="7477979" cy="5500726"/>
          </a:xfrm>
          <a:prstGeom prst="rect">
            <a:avLst/>
          </a:prstGeom>
          <a:solidFill>
            <a:schemeClr val="bg1"/>
          </a:solidFill>
        </p:spPr>
      </p:pic>
      <p:sp>
        <p:nvSpPr>
          <p:cNvPr id="10" name="矩形 9"/>
          <p:cNvSpPr/>
          <p:nvPr/>
        </p:nvSpPr>
        <p:spPr>
          <a:xfrm>
            <a:off x="1357290" y="1928802"/>
            <a:ext cx="6357982" cy="400052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cxnSp>
        <p:nvCxnSpPr>
          <p:cNvPr id="6" name="直接连接符 5"/>
          <p:cNvCxnSpPr/>
          <p:nvPr/>
        </p:nvCxnSpPr>
        <p:spPr>
          <a:xfrm rot="16200000" flipH="1">
            <a:off x="1035819" y="2893215"/>
            <a:ext cx="3429024" cy="2786082"/>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pic>
        <p:nvPicPr>
          <p:cNvPr id="45058" name="Picture 2"/>
          <p:cNvPicPr>
            <a:picLocks noChangeAspect="1" noChangeArrowheads="1"/>
          </p:cNvPicPr>
          <p:nvPr/>
        </p:nvPicPr>
        <p:blipFill>
          <a:blip r:embed="rId4"/>
          <a:srcRect/>
          <a:stretch>
            <a:fillRect/>
          </a:stretch>
        </p:blipFill>
        <p:spPr bwMode="auto">
          <a:xfrm>
            <a:off x="1785918" y="2571744"/>
            <a:ext cx="1627756" cy="471488"/>
          </a:xfrm>
          <a:prstGeom prst="rect">
            <a:avLst/>
          </a:prstGeom>
          <a:noFill/>
          <a:ln w="9525">
            <a:noFill/>
            <a:miter lim="800000"/>
            <a:headEnd/>
            <a:tailEnd/>
          </a:ln>
          <a:effectLst/>
        </p:spPr>
      </p:pic>
      <p:pic>
        <p:nvPicPr>
          <p:cNvPr id="45059" name="Picture 3"/>
          <p:cNvPicPr>
            <a:picLocks noChangeAspect="1" noChangeArrowheads="1"/>
          </p:cNvPicPr>
          <p:nvPr/>
        </p:nvPicPr>
        <p:blipFill>
          <a:blip r:embed="rId5"/>
          <a:srcRect/>
          <a:stretch>
            <a:fillRect/>
          </a:stretch>
        </p:blipFill>
        <p:spPr bwMode="auto">
          <a:xfrm>
            <a:off x="5143504" y="5286388"/>
            <a:ext cx="1638514" cy="500066"/>
          </a:xfrm>
          <a:prstGeom prst="rect">
            <a:avLst/>
          </a:prstGeom>
          <a:noFill/>
          <a:ln w="9525">
            <a:noFill/>
            <a:miter lim="800000"/>
            <a:headEnd/>
            <a:tailEnd/>
          </a:ln>
          <a:effectLst/>
        </p:spPr>
      </p:pic>
      <p:sp>
        <p:nvSpPr>
          <p:cNvPr id="15" name="Content Placeholder 2"/>
          <p:cNvSpPr>
            <a:spLocks noGrp="1"/>
          </p:cNvSpPr>
          <p:nvPr>
            <p:ph idx="1"/>
          </p:nvPr>
        </p:nvSpPr>
        <p:spPr>
          <a:xfrm>
            <a:off x="3840319" y="1179139"/>
            <a:ext cx="4986318" cy="2286016"/>
          </a:xfrm>
        </p:spPr>
        <p:txBody>
          <a:bodyPr/>
          <a:lstStyle/>
          <a:p>
            <a:r>
              <a:rPr lang="zh-CN" altLang="en-US" sz="2200" dirty="0">
                <a:latin typeface="+mn-ea"/>
              </a:rPr>
              <a:t>经济生产必须受到这两种约束</a:t>
            </a:r>
            <a:r>
              <a:rPr lang="en-US" altLang="en-US" sz="2200" dirty="0">
                <a:latin typeface="+mn-ea"/>
              </a:rPr>
              <a:t> </a:t>
            </a:r>
            <a:r>
              <a:rPr lang="en-US" altLang="en-US" sz="2200" dirty="0">
                <a:latin typeface="+mn-ea"/>
                <a:sym typeface="Wingdings" pitchFamily="2" charset="2"/>
              </a:rPr>
              <a:t></a:t>
            </a:r>
            <a:r>
              <a:rPr lang="zh-CN" altLang="en-US" sz="2200" dirty="0">
                <a:latin typeface="+mn-ea"/>
                <a:sym typeface="Wingdings" pitchFamily="2" charset="2"/>
              </a:rPr>
              <a:t>任何可能的产出组合都</a:t>
            </a:r>
            <a:r>
              <a:rPr lang="zh-CN" altLang="en-US" sz="2200" dirty="0">
                <a:latin typeface="+mn-ea"/>
              </a:rPr>
              <a:t>必须有足够的资本和劳动力来实现。</a:t>
            </a:r>
            <a:endParaRPr lang="en-US" altLang="zh-CN" sz="2200" dirty="0">
              <a:latin typeface="+mn-ea"/>
            </a:endParaRPr>
          </a:p>
          <a:p>
            <a:r>
              <a:rPr lang="zh-CN" altLang="en-US" sz="1800" b="1" dirty="0">
                <a:solidFill>
                  <a:srgbClr val="001581"/>
                </a:solidFill>
                <a:latin typeface="+mn-ea"/>
              </a:rPr>
              <a:t>当要素不能相互替代时</a:t>
            </a:r>
            <a:r>
              <a:rPr lang="zh-CN" altLang="en-US" sz="1800" dirty="0">
                <a:latin typeface="+mn-ea"/>
              </a:rPr>
              <a:t>，生产可能性边界是</a:t>
            </a:r>
            <a:r>
              <a:rPr lang="zh-CN" altLang="en-US" sz="1800" i="1" dirty="0">
                <a:solidFill>
                  <a:srgbClr val="FF0000"/>
                </a:solidFill>
                <a:latin typeface="+mn-ea"/>
              </a:rPr>
              <a:t>两个要素约束线的内部</a:t>
            </a:r>
            <a:r>
              <a:rPr lang="zh-CN" altLang="en-US" sz="1800" dirty="0">
                <a:latin typeface="+mn-ea"/>
              </a:rPr>
              <a:t>部分。</a:t>
            </a:r>
            <a:endParaRPr lang="en-US" altLang="en-US" sz="1800" dirty="0">
              <a:latin typeface="+mn-ea"/>
            </a:endParaRPr>
          </a:p>
        </p:txBody>
      </p:sp>
      <p:sp>
        <p:nvSpPr>
          <p:cNvPr id="16" name="矩形 15"/>
          <p:cNvSpPr/>
          <p:nvPr/>
        </p:nvSpPr>
        <p:spPr>
          <a:xfrm>
            <a:off x="4214810" y="3214686"/>
            <a:ext cx="4429156" cy="1938992"/>
          </a:xfrm>
          <a:prstGeom prst="rect">
            <a:avLst/>
          </a:prstGeom>
        </p:spPr>
        <p:txBody>
          <a:bodyPr wrap="square">
            <a:spAutoFit/>
          </a:bodyPr>
          <a:lstStyle/>
          <a:p>
            <a:pPr>
              <a:buFont typeface="Arial" pitchFamily="34" charset="0"/>
              <a:buChar char="•"/>
            </a:pPr>
            <a:r>
              <a:rPr lang="en-US" altLang="en-US" sz="2000" dirty="0"/>
              <a:t> </a:t>
            </a:r>
            <a:r>
              <a:rPr lang="zh-CN" altLang="en-US" sz="2000" dirty="0"/>
              <a:t>食物的最大产量</a:t>
            </a:r>
            <a:r>
              <a:rPr lang="en-US" altLang="zh-CN" sz="2000" dirty="0"/>
              <a:t>1000</a:t>
            </a:r>
            <a:r>
              <a:rPr lang="en-US" altLang="en-US" sz="2000" dirty="0"/>
              <a:t>(</a:t>
            </a:r>
            <a:r>
              <a:rPr lang="zh-CN" altLang="en-US" sz="2000" b="1" i="1" dirty="0">
                <a:solidFill>
                  <a:srgbClr val="001581"/>
                </a:solidFill>
              </a:rPr>
              <a:t>点</a:t>
            </a:r>
            <a:r>
              <a:rPr lang="en-US" altLang="en-US" sz="2000" b="1" i="1" dirty="0">
                <a:solidFill>
                  <a:srgbClr val="001581"/>
                </a:solidFill>
              </a:rPr>
              <a:t>1</a:t>
            </a:r>
            <a:r>
              <a:rPr lang="en-US" altLang="en-US" sz="2000" dirty="0"/>
              <a:t>) </a:t>
            </a:r>
            <a:r>
              <a:rPr lang="zh-CN" altLang="en-US" sz="2000" dirty="0"/>
              <a:t>使用了所有的资本</a:t>
            </a:r>
            <a:r>
              <a:rPr lang="en-US" altLang="en-US" sz="2000" dirty="0"/>
              <a:t>, </a:t>
            </a:r>
            <a:r>
              <a:rPr lang="zh-CN" altLang="en-US" sz="2000" dirty="0"/>
              <a:t>但劳动有富余</a:t>
            </a:r>
            <a:endParaRPr lang="en-US" altLang="en-US" sz="2000" dirty="0"/>
          </a:p>
          <a:p>
            <a:pPr>
              <a:buFont typeface="Arial" pitchFamily="34" charset="0"/>
              <a:buChar char="•"/>
            </a:pPr>
            <a:r>
              <a:rPr lang="en-US" altLang="en-US" sz="2000" dirty="0"/>
              <a:t>1000 </a:t>
            </a:r>
            <a:r>
              <a:rPr lang="zh-CN" altLang="en-US" sz="2000" dirty="0"/>
              <a:t>食物 需要</a:t>
            </a:r>
            <a:r>
              <a:rPr lang="en-US" altLang="en-US" sz="2000" dirty="0"/>
              <a:t> 3000K+1000L </a:t>
            </a:r>
          </a:p>
          <a:p>
            <a:pPr>
              <a:buFont typeface="Arial" pitchFamily="34" charset="0"/>
              <a:buChar char="•"/>
            </a:pPr>
            <a:r>
              <a:rPr lang="zh-CN" altLang="en-US" sz="2000" dirty="0"/>
              <a:t>仍有</a:t>
            </a:r>
            <a:r>
              <a:rPr lang="en-US" altLang="en-US" sz="2000" dirty="0"/>
              <a:t>1000 L </a:t>
            </a:r>
            <a:r>
              <a:rPr lang="zh-CN" altLang="en-US" sz="2000" dirty="0"/>
              <a:t>富余</a:t>
            </a:r>
            <a:endParaRPr lang="en-US" altLang="en-US" sz="2000" dirty="0"/>
          </a:p>
          <a:p>
            <a:pPr>
              <a:buFont typeface="Arial" pitchFamily="34" charset="0"/>
              <a:buChar char="•"/>
            </a:pPr>
            <a:r>
              <a:rPr lang="zh-CN" altLang="en-US" sz="2000" dirty="0"/>
              <a:t>本国可以生产更多的食物吗</a:t>
            </a:r>
            <a:r>
              <a:rPr lang="en-US" altLang="en-US" sz="2000" dirty="0"/>
              <a:t>?</a:t>
            </a:r>
          </a:p>
          <a:p>
            <a:pPr>
              <a:buFont typeface="Arial" pitchFamily="34" charset="0"/>
              <a:buChar char="•"/>
            </a:pPr>
            <a:r>
              <a:rPr lang="zh-CN" altLang="en-US" sz="2000" dirty="0"/>
              <a:t>没有足够的资本了</a:t>
            </a:r>
            <a:endParaRPr lang="en-US" altLang="en-US" sz="2000" dirty="0"/>
          </a:p>
        </p:txBody>
      </p:sp>
      <p:sp>
        <p:nvSpPr>
          <p:cNvPr id="17" name="矩形 16"/>
          <p:cNvSpPr/>
          <p:nvPr/>
        </p:nvSpPr>
        <p:spPr>
          <a:xfrm>
            <a:off x="1331640" y="3995772"/>
            <a:ext cx="312906" cy="369332"/>
          </a:xfrm>
          <a:prstGeom prst="rect">
            <a:avLst/>
          </a:prstGeom>
        </p:spPr>
        <p:txBody>
          <a:bodyPr wrap="none">
            <a:spAutoFit/>
          </a:bodyPr>
          <a:lstStyle/>
          <a:p>
            <a:r>
              <a:rPr lang="en-US" altLang="en-US" b="1" dirty="0">
                <a:solidFill>
                  <a:srgbClr val="FF0000"/>
                </a:solidFill>
                <a:ea typeface="ヒラギノ角ゴ Pro W3" pitchFamily="-84" charset="-128"/>
              </a:rPr>
              <a:t>1</a:t>
            </a:r>
            <a:endParaRPr lang="zh-CN" altLang="en-US" b="1" dirty="0">
              <a:solidFill>
                <a:srgbClr val="FF0000"/>
              </a:solidFill>
            </a:endParaRPr>
          </a:p>
        </p:txBody>
      </p:sp>
      <p:sp>
        <p:nvSpPr>
          <p:cNvPr id="19" name="矩形 18"/>
          <p:cNvSpPr/>
          <p:nvPr/>
        </p:nvSpPr>
        <p:spPr>
          <a:xfrm>
            <a:off x="2750331" y="1139724"/>
            <a:ext cx="6000760" cy="1077218"/>
          </a:xfrm>
          <a:prstGeom prst="rect">
            <a:avLst/>
          </a:prstGeom>
          <a:solidFill>
            <a:schemeClr val="bg1"/>
          </a:solidFill>
        </p:spPr>
        <p:txBody>
          <a:bodyPr wrap="square">
            <a:spAutoFit/>
          </a:bodyPr>
          <a:lstStyle/>
          <a:p>
            <a:pPr lvl="0">
              <a:spcBef>
                <a:spcPts val="600"/>
              </a:spcBef>
              <a:defRPr/>
            </a:pPr>
            <a:r>
              <a:rPr lang="zh-CN" altLang="en-US" b="1" dirty="0"/>
              <a:t>本国</a:t>
            </a:r>
            <a:r>
              <a:rPr lang="en-US" altLang="en-US" b="1" dirty="0"/>
              <a:t>:  </a:t>
            </a:r>
            <a:r>
              <a:rPr lang="en-US" altLang="en-US" b="1" i="1" dirty="0"/>
              <a:t>K</a:t>
            </a:r>
            <a:r>
              <a:rPr lang="en-US" altLang="en-US" b="1" dirty="0"/>
              <a:t> = 3000, </a:t>
            </a:r>
            <a:r>
              <a:rPr lang="en-US" altLang="en-US" b="1" i="1" dirty="0"/>
              <a:t>L</a:t>
            </a:r>
            <a:r>
              <a:rPr lang="en-US" altLang="en-US" b="1" dirty="0"/>
              <a:t> = 2000</a:t>
            </a:r>
          </a:p>
          <a:p>
            <a:pPr lvl="0">
              <a:spcBef>
                <a:spcPts val="600"/>
              </a:spcBef>
              <a:defRPr/>
            </a:pPr>
            <a:r>
              <a:rPr lang="zh-CN" altLang="en-US" dirty="0"/>
              <a:t>生产一码布，使用</a:t>
            </a:r>
            <a:r>
              <a:rPr lang="en-US" altLang="en-US" dirty="0"/>
              <a:t> </a:t>
            </a:r>
            <a:r>
              <a:rPr lang="en-US" altLang="en-US" b="1" i="1" dirty="0" err="1"/>
              <a:t>a</a:t>
            </a:r>
            <a:r>
              <a:rPr lang="en-US" altLang="en-US" b="1" i="1" baseline="-25000" dirty="0" err="1"/>
              <a:t>KC</a:t>
            </a:r>
            <a:r>
              <a:rPr lang="en-US" altLang="en-US" b="1" dirty="0"/>
              <a:t> = 2,</a:t>
            </a:r>
            <a:r>
              <a:rPr lang="zh-CN" altLang="en-US" dirty="0"/>
              <a:t>和</a:t>
            </a:r>
            <a:r>
              <a:rPr lang="en-US" altLang="en-US" b="1" dirty="0"/>
              <a:t> </a:t>
            </a:r>
            <a:r>
              <a:rPr lang="en-US" altLang="en-US" b="1" i="1" dirty="0" err="1"/>
              <a:t>a</a:t>
            </a:r>
            <a:r>
              <a:rPr lang="en-US" altLang="en-US" b="1" i="1" baseline="-25000" dirty="0" err="1"/>
              <a:t>LC</a:t>
            </a:r>
            <a:r>
              <a:rPr lang="en-US" altLang="en-US" b="1" dirty="0"/>
              <a:t> = 2, </a:t>
            </a:r>
          </a:p>
          <a:p>
            <a:pPr lvl="0">
              <a:spcBef>
                <a:spcPts val="600"/>
              </a:spcBef>
              <a:defRPr/>
            </a:pPr>
            <a:r>
              <a:rPr lang="zh-CN" altLang="en-US" dirty="0"/>
              <a:t>生产一卡路里的食物</a:t>
            </a:r>
            <a:r>
              <a:rPr lang="en-US" altLang="en-US" dirty="0"/>
              <a:t>, </a:t>
            </a:r>
            <a:r>
              <a:rPr lang="zh-CN" altLang="en-US" dirty="0"/>
              <a:t>使用</a:t>
            </a:r>
            <a:r>
              <a:rPr lang="en-US" altLang="en-US" b="1" dirty="0"/>
              <a:t> </a:t>
            </a:r>
            <a:r>
              <a:rPr lang="en-US" altLang="en-US" b="1" i="1" dirty="0" err="1"/>
              <a:t>a</a:t>
            </a:r>
            <a:r>
              <a:rPr lang="en-US" altLang="en-US" b="1" i="1" baseline="-25000" dirty="0" err="1"/>
              <a:t>KF</a:t>
            </a:r>
            <a:r>
              <a:rPr lang="en-US" altLang="en-US" b="1" dirty="0"/>
              <a:t> = 3, </a:t>
            </a:r>
            <a:r>
              <a:rPr lang="zh-CN" altLang="en-US" b="1" dirty="0"/>
              <a:t>和</a:t>
            </a:r>
            <a:r>
              <a:rPr lang="en-US" altLang="en-US" b="1" dirty="0"/>
              <a:t> </a:t>
            </a:r>
            <a:r>
              <a:rPr lang="en-US" altLang="en-US" b="1" i="1" dirty="0" err="1"/>
              <a:t>a</a:t>
            </a:r>
            <a:r>
              <a:rPr lang="en-US" altLang="en-US" b="1" i="1" baseline="-25000" dirty="0" err="1"/>
              <a:t>LF</a:t>
            </a:r>
            <a:r>
              <a:rPr lang="en-US" altLang="en-US" b="1" dirty="0"/>
              <a:t> = 1</a:t>
            </a:r>
          </a:p>
        </p:txBody>
      </p:sp>
      <p:cxnSp>
        <p:nvCxnSpPr>
          <p:cNvPr id="20" name="直接连接符 19"/>
          <p:cNvCxnSpPr/>
          <p:nvPr/>
        </p:nvCxnSpPr>
        <p:spPr>
          <a:xfrm>
            <a:off x="1285852" y="4286256"/>
            <a:ext cx="2143140" cy="7858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4463433" y="3191217"/>
            <a:ext cx="4429156" cy="1938992"/>
          </a:xfrm>
          <a:prstGeom prst="rect">
            <a:avLst/>
          </a:prstGeom>
          <a:solidFill>
            <a:schemeClr val="bg1"/>
          </a:solidFill>
        </p:spPr>
        <p:txBody>
          <a:bodyPr wrap="square">
            <a:spAutoFit/>
          </a:bodyPr>
          <a:lstStyle/>
          <a:p>
            <a:pPr>
              <a:buFont typeface="Arial" pitchFamily="34" charset="0"/>
              <a:buChar char="•"/>
            </a:pPr>
            <a:r>
              <a:rPr lang="zh-CN" altLang="en-US" sz="2000" dirty="0"/>
              <a:t>布的最大产量</a:t>
            </a:r>
            <a:r>
              <a:rPr lang="en-US" altLang="en-US" sz="2000" dirty="0"/>
              <a:t>1000 (</a:t>
            </a:r>
            <a:r>
              <a:rPr lang="zh-CN" altLang="en-US" sz="2000" b="1" i="1" dirty="0">
                <a:solidFill>
                  <a:srgbClr val="001581"/>
                </a:solidFill>
              </a:rPr>
              <a:t>点</a:t>
            </a:r>
            <a:r>
              <a:rPr lang="en-US" altLang="en-US" sz="2000" b="1" i="1" dirty="0">
                <a:solidFill>
                  <a:srgbClr val="001581"/>
                </a:solidFill>
              </a:rPr>
              <a:t>2</a:t>
            </a:r>
            <a:r>
              <a:rPr lang="en-US" altLang="en-US" sz="2000" dirty="0"/>
              <a:t>) </a:t>
            </a:r>
            <a:r>
              <a:rPr lang="zh-CN" altLang="en-US" sz="2000" dirty="0"/>
              <a:t>使用了所有的劳动，但资本有富余</a:t>
            </a:r>
            <a:endParaRPr lang="en-US" altLang="en-US" sz="2000" dirty="0"/>
          </a:p>
          <a:p>
            <a:pPr>
              <a:buFont typeface="Arial" pitchFamily="34" charset="0"/>
              <a:buChar char="•"/>
            </a:pPr>
            <a:r>
              <a:rPr lang="en-US" altLang="en-US" sz="2000" dirty="0"/>
              <a:t>1000 </a:t>
            </a:r>
            <a:r>
              <a:rPr lang="zh-CN" altLang="en-US" sz="2000" dirty="0"/>
              <a:t>布</a:t>
            </a:r>
            <a:r>
              <a:rPr lang="en-US" altLang="en-US" sz="2000" dirty="0"/>
              <a:t>  </a:t>
            </a:r>
            <a:r>
              <a:rPr lang="zh-CN" altLang="en-US" sz="2000" dirty="0"/>
              <a:t>需要</a:t>
            </a:r>
            <a:r>
              <a:rPr lang="en-US" altLang="en-US" sz="2000" dirty="0"/>
              <a:t> 2000K+2000L </a:t>
            </a:r>
          </a:p>
          <a:p>
            <a:pPr>
              <a:buFont typeface="Arial" pitchFamily="34" charset="0"/>
              <a:buChar char="•"/>
            </a:pPr>
            <a:r>
              <a:rPr lang="zh-CN" altLang="en-US" sz="2000" dirty="0"/>
              <a:t>仍有</a:t>
            </a:r>
            <a:r>
              <a:rPr lang="en-US" altLang="en-US" sz="2000" dirty="0"/>
              <a:t>1000 K </a:t>
            </a:r>
            <a:r>
              <a:rPr lang="zh-CN" altLang="en-US" sz="2000" dirty="0"/>
              <a:t>富余</a:t>
            </a:r>
            <a:endParaRPr lang="en-US" altLang="en-US" sz="2000" dirty="0"/>
          </a:p>
          <a:p>
            <a:pPr>
              <a:buFont typeface="Arial" pitchFamily="34" charset="0"/>
              <a:buChar char="•"/>
            </a:pPr>
            <a:r>
              <a:rPr lang="zh-CN" altLang="en-US" sz="2000" dirty="0"/>
              <a:t>那么 本国可以生产更多的布吗</a:t>
            </a:r>
            <a:r>
              <a:rPr lang="en-US" altLang="en-US" sz="2000" dirty="0"/>
              <a:t> ?</a:t>
            </a:r>
          </a:p>
          <a:p>
            <a:pPr>
              <a:buFont typeface="Arial" pitchFamily="34" charset="0"/>
              <a:buChar char="•"/>
            </a:pPr>
            <a:r>
              <a:rPr lang="zh-CN" altLang="en-US" sz="2000" dirty="0"/>
              <a:t>没有足够的劳动力提供</a:t>
            </a:r>
            <a:endParaRPr lang="en-US" altLang="en-US" sz="2000" dirty="0"/>
          </a:p>
        </p:txBody>
      </p:sp>
      <p:sp>
        <p:nvSpPr>
          <p:cNvPr id="23" name="矩形 22"/>
          <p:cNvSpPr/>
          <p:nvPr/>
        </p:nvSpPr>
        <p:spPr>
          <a:xfrm>
            <a:off x="4043070" y="5579948"/>
            <a:ext cx="312906" cy="369332"/>
          </a:xfrm>
          <a:prstGeom prst="rect">
            <a:avLst/>
          </a:prstGeom>
        </p:spPr>
        <p:txBody>
          <a:bodyPr wrap="none">
            <a:spAutoFit/>
          </a:bodyPr>
          <a:lstStyle/>
          <a:p>
            <a:r>
              <a:rPr lang="en-US" altLang="en-US" b="1" dirty="0">
                <a:solidFill>
                  <a:srgbClr val="FF0000"/>
                </a:solidFill>
                <a:ea typeface="ヒラギノ角ゴ Pro W3" pitchFamily="-84" charset="-128"/>
              </a:rPr>
              <a:t>2</a:t>
            </a:r>
            <a:endParaRPr lang="zh-CN" altLang="en-US" b="1" dirty="0">
              <a:solidFill>
                <a:srgbClr val="FF0000"/>
              </a:solidFill>
            </a:endParaRPr>
          </a:p>
        </p:txBody>
      </p:sp>
      <p:cxnSp>
        <p:nvCxnSpPr>
          <p:cNvPr id="24" name="直接连接符 23"/>
          <p:cNvCxnSpPr/>
          <p:nvPr/>
        </p:nvCxnSpPr>
        <p:spPr>
          <a:xfrm rot="16200000" flipH="1">
            <a:off x="3250397" y="5107793"/>
            <a:ext cx="1000132" cy="78581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27" name="矩形 26"/>
          <p:cNvSpPr/>
          <p:nvPr/>
        </p:nvSpPr>
        <p:spPr>
          <a:xfrm>
            <a:off x="4223617" y="3230666"/>
            <a:ext cx="4183014" cy="1631216"/>
          </a:xfrm>
          <a:prstGeom prst="rect">
            <a:avLst/>
          </a:prstGeom>
          <a:solidFill>
            <a:schemeClr val="bg1"/>
          </a:solidFill>
        </p:spPr>
        <p:txBody>
          <a:bodyPr wrap="square">
            <a:spAutoFit/>
          </a:bodyPr>
          <a:lstStyle/>
          <a:p>
            <a:r>
              <a:rPr lang="zh-CN" altLang="en-US" sz="2000" dirty="0"/>
              <a:t>劳动约束和资本约束的交点处</a:t>
            </a:r>
            <a:r>
              <a:rPr lang="en-US" altLang="en-US" sz="2000" b="1" i="1" dirty="0">
                <a:solidFill>
                  <a:srgbClr val="001581"/>
                </a:solidFill>
              </a:rPr>
              <a:t>(</a:t>
            </a:r>
            <a:r>
              <a:rPr lang="zh-CN" altLang="en-US" sz="2000" b="1" i="1" dirty="0">
                <a:solidFill>
                  <a:srgbClr val="001581"/>
                </a:solidFill>
              </a:rPr>
              <a:t>点</a:t>
            </a:r>
            <a:r>
              <a:rPr lang="en-US" altLang="en-US" sz="2000" b="1" i="1" dirty="0">
                <a:solidFill>
                  <a:srgbClr val="001581"/>
                </a:solidFill>
              </a:rPr>
              <a:t>3) </a:t>
            </a:r>
            <a:r>
              <a:rPr lang="zh-CN" altLang="en-US" sz="2000" dirty="0"/>
              <a:t>生产</a:t>
            </a:r>
            <a:r>
              <a:rPr lang="en-US" altLang="en-US" sz="2000" dirty="0"/>
              <a:t>500</a:t>
            </a:r>
            <a:r>
              <a:rPr lang="zh-CN" altLang="en-US" sz="2000" dirty="0"/>
              <a:t>卡路里的食物和</a:t>
            </a:r>
            <a:r>
              <a:rPr lang="en-US" altLang="en-US" sz="2000" dirty="0"/>
              <a:t>750</a:t>
            </a:r>
            <a:r>
              <a:rPr lang="zh-CN" altLang="en-US" sz="2000" dirty="0"/>
              <a:t>码布</a:t>
            </a:r>
            <a:endParaRPr lang="en-US" altLang="en-US" sz="2000" dirty="0"/>
          </a:p>
          <a:p>
            <a:pPr>
              <a:buFont typeface="Arial" pitchFamily="34" charset="0"/>
              <a:buChar char="•"/>
            </a:pPr>
            <a:r>
              <a:rPr lang="en-US" altLang="en-US" sz="2000" dirty="0"/>
              <a:t>500 </a:t>
            </a:r>
            <a:r>
              <a:rPr lang="zh-CN" altLang="en-US" sz="2000" dirty="0"/>
              <a:t>食物需要 </a:t>
            </a:r>
            <a:r>
              <a:rPr lang="en-US" altLang="en-US" sz="2000" dirty="0"/>
              <a:t>1500K+500L</a:t>
            </a:r>
          </a:p>
          <a:p>
            <a:pPr>
              <a:buFont typeface="Arial" pitchFamily="34" charset="0"/>
              <a:buChar char="•"/>
            </a:pPr>
            <a:r>
              <a:rPr lang="en-US" altLang="en-US" sz="2000" dirty="0"/>
              <a:t>750 </a:t>
            </a:r>
            <a:r>
              <a:rPr lang="zh-CN" altLang="en-US" sz="2000" dirty="0"/>
              <a:t>布    需要</a:t>
            </a:r>
            <a:r>
              <a:rPr lang="en-US" altLang="en-US" sz="2000" dirty="0"/>
              <a:t> 1500K+1500L</a:t>
            </a:r>
          </a:p>
          <a:p>
            <a:pPr>
              <a:buFont typeface="Arial" pitchFamily="34" charset="0"/>
              <a:buChar char="•"/>
            </a:pPr>
            <a:r>
              <a:rPr lang="zh-CN" altLang="en-US" sz="2000" dirty="0"/>
              <a:t>本国使用了其所有的资源</a:t>
            </a:r>
            <a:endParaRPr lang="en-US" altLang="en-US" sz="2000" dirty="0"/>
          </a:p>
        </p:txBody>
      </p:sp>
      <p:sp>
        <p:nvSpPr>
          <p:cNvPr id="28" name="矩形 27"/>
          <p:cNvSpPr/>
          <p:nvPr/>
        </p:nvSpPr>
        <p:spPr>
          <a:xfrm>
            <a:off x="3357554" y="4715852"/>
            <a:ext cx="312906" cy="369332"/>
          </a:xfrm>
          <a:prstGeom prst="rect">
            <a:avLst/>
          </a:prstGeom>
        </p:spPr>
        <p:txBody>
          <a:bodyPr wrap="none">
            <a:spAutoFit/>
          </a:bodyPr>
          <a:lstStyle/>
          <a:p>
            <a:r>
              <a:rPr lang="en-US" altLang="en-US" b="1" dirty="0">
                <a:solidFill>
                  <a:srgbClr val="FF0000"/>
                </a:solidFill>
                <a:ea typeface="ヒラギノ角ゴ Pro W3" pitchFamily="-84" charset="-128"/>
              </a:rPr>
              <a:t>3</a:t>
            </a:r>
            <a:endParaRPr lang="zh-CN" altLang="en-US" b="1" dirty="0">
              <a:solidFill>
                <a:srgbClr val="FF0000"/>
              </a:solidFill>
            </a:endParaRPr>
          </a:p>
        </p:txBody>
      </p:sp>
      <p:cxnSp>
        <p:nvCxnSpPr>
          <p:cNvPr id="8" name="直接连接符 7"/>
          <p:cNvCxnSpPr/>
          <p:nvPr/>
        </p:nvCxnSpPr>
        <p:spPr>
          <a:xfrm>
            <a:off x="1357290" y="4286256"/>
            <a:ext cx="4429156" cy="1643074"/>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32" name="矩形 31"/>
          <p:cNvSpPr/>
          <p:nvPr/>
        </p:nvSpPr>
        <p:spPr>
          <a:xfrm>
            <a:off x="2857488" y="6072206"/>
            <a:ext cx="71438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3" name="矩形 32"/>
          <p:cNvSpPr/>
          <p:nvPr/>
        </p:nvSpPr>
        <p:spPr>
          <a:xfrm>
            <a:off x="571472" y="4929198"/>
            <a:ext cx="71438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7" name="文本框 6">
            <a:extLst>
              <a:ext uri="{FF2B5EF4-FFF2-40B4-BE49-F238E27FC236}">
                <a16:creationId xmlns:a16="http://schemas.microsoft.com/office/drawing/2014/main" id="{6578ED56-40F3-1C6F-42FA-69C728326A5A}"/>
              </a:ext>
            </a:extLst>
          </p:cNvPr>
          <p:cNvSpPr txBox="1"/>
          <p:nvPr/>
        </p:nvSpPr>
        <p:spPr>
          <a:xfrm>
            <a:off x="1785918" y="2492171"/>
            <a:ext cx="1627756" cy="370971"/>
          </a:xfrm>
          <a:prstGeom prst="rect">
            <a:avLst/>
          </a:prstGeom>
          <a:solidFill>
            <a:schemeClr val="bg1"/>
          </a:solidFill>
        </p:spPr>
        <p:txBody>
          <a:bodyPr wrap="square">
            <a:spAutoFit/>
          </a:bodyPr>
          <a:lstStyle/>
          <a:p>
            <a:r>
              <a:rPr lang="zh-CN" altLang="en-US" sz="1800" dirty="0"/>
              <a:t>劳动力</a:t>
            </a:r>
            <a:r>
              <a:rPr lang="zh-CN" altLang="en-US" dirty="0"/>
              <a:t>约束</a:t>
            </a:r>
          </a:p>
        </p:txBody>
      </p:sp>
      <p:sp>
        <p:nvSpPr>
          <p:cNvPr id="9" name="文本框 8">
            <a:extLst>
              <a:ext uri="{FF2B5EF4-FFF2-40B4-BE49-F238E27FC236}">
                <a16:creationId xmlns:a16="http://schemas.microsoft.com/office/drawing/2014/main" id="{2E613E20-04B0-DBDD-1A5E-48B2D5A2EF50}"/>
              </a:ext>
            </a:extLst>
          </p:cNvPr>
          <p:cNvSpPr txBox="1"/>
          <p:nvPr/>
        </p:nvSpPr>
        <p:spPr>
          <a:xfrm>
            <a:off x="5167060" y="5188343"/>
            <a:ext cx="1638514" cy="369332"/>
          </a:xfrm>
          <a:prstGeom prst="rect">
            <a:avLst/>
          </a:prstGeom>
          <a:solidFill>
            <a:schemeClr val="bg1"/>
          </a:solidFill>
        </p:spPr>
        <p:txBody>
          <a:bodyPr wrap="square">
            <a:spAutoFit/>
          </a:bodyPr>
          <a:lstStyle/>
          <a:p>
            <a:r>
              <a:rPr lang="zh-CN" altLang="en-US" sz="1800" dirty="0"/>
              <a:t>资本</a:t>
            </a:r>
            <a:r>
              <a:rPr lang="zh-CN" altLang="en-US" dirty="0"/>
              <a:t>约束</a:t>
            </a:r>
          </a:p>
        </p:txBody>
      </p:sp>
      <p:sp>
        <p:nvSpPr>
          <p:cNvPr id="3" name="Content Placeholder 2"/>
          <p:cNvSpPr>
            <a:spLocks noGrp="1"/>
          </p:cNvSpPr>
          <p:nvPr>
            <p:ph idx="1"/>
          </p:nvPr>
        </p:nvSpPr>
        <p:spPr>
          <a:xfrm>
            <a:off x="3624450" y="2924333"/>
            <a:ext cx="5282597" cy="1937245"/>
          </a:xfrm>
          <a:solidFill>
            <a:schemeClr val="accent5">
              <a:lumMod val="20000"/>
              <a:lumOff val="80000"/>
            </a:schemeClr>
          </a:solidFill>
        </p:spPr>
        <p:txBody>
          <a:bodyPr/>
          <a:lstStyle/>
          <a:p>
            <a:pPr marL="0" indent="0">
              <a:lnSpc>
                <a:spcPts val="2600"/>
              </a:lnSpc>
            </a:pPr>
            <a:r>
              <a:rPr lang="zh-CN" altLang="en-US" sz="1800" dirty="0"/>
              <a:t>如果资本不能替代劳动力</a:t>
            </a:r>
            <a:r>
              <a:rPr lang="en-US" altLang="zh-CN" sz="1800" dirty="0"/>
              <a:t>(</a:t>
            </a:r>
            <a:r>
              <a:rPr lang="zh-CN" altLang="en-US" sz="1800" dirty="0"/>
              <a:t>反之亦然</a:t>
            </a:r>
            <a:r>
              <a:rPr lang="en-US" altLang="zh-CN" sz="1800" dirty="0"/>
              <a:t>)</a:t>
            </a:r>
            <a:r>
              <a:rPr lang="zh-CN" altLang="en-US" sz="1800" dirty="0"/>
              <a:t>，则要素比例模型中的生产可能性边界将由两个资源约束来定义：</a:t>
            </a:r>
            <a:endParaRPr lang="en-US" altLang="zh-CN" sz="1800" dirty="0"/>
          </a:p>
          <a:p>
            <a:pPr marL="0" indent="0">
              <a:lnSpc>
                <a:spcPts val="2600"/>
              </a:lnSpc>
            </a:pPr>
            <a:r>
              <a:rPr lang="zh-CN" altLang="en-US" sz="1800" dirty="0"/>
              <a:t>经济不能使用超过可用劳动力供应（</a:t>
            </a:r>
            <a:r>
              <a:rPr lang="en-US" altLang="zh-CN" sz="1800" dirty="0"/>
              <a:t>2000</a:t>
            </a:r>
            <a:r>
              <a:rPr lang="zh-CN" altLang="en-US" sz="1800" dirty="0"/>
              <a:t>工时）或资本供应（</a:t>
            </a:r>
            <a:r>
              <a:rPr lang="en-US" altLang="zh-CN" sz="1800" dirty="0"/>
              <a:t>3000</a:t>
            </a:r>
            <a:r>
              <a:rPr lang="zh-CN" altLang="en-US" sz="1800" dirty="0"/>
              <a:t>工时）的资源。</a:t>
            </a:r>
            <a:endParaRPr lang="en-US" altLang="zh-CN" sz="1800" dirty="0"/>
          </a:p>
          <a:p>
            <a:pPr marL="0" indent="0">
              <a:lnSpc>
                <a:spcPts val="2600"/>
              </a:lnSpc>
            </a:pPr>
            <a:r>
              <a:rPr lang="zh-CN" altLang="en-US" sz="1800" dirty="0"/>
              <a:t>因此，生产可能性边界由图中的</a:t>
            </a:r>
            <a:r>
              <a:rPr lang="zh-CN" altLang="en-US" sz="1800" dirty="0">
                <a:solidFill>
                  <a:srgbClr val="FF0000"/>
                </a:solidFill>
              </a:rPr>
              <a:t>红线</a:t>
            </a:r>
            <a:r>
              <a:rPr lang="zh-CN" altLang="en-US" sz="1800" dirty="0"/>
              <a:t>定义。</a:t>
            </a:r>
            <a:endParaRPr lang="en-US" altLang="zh-CN" sz="1800" dirty="0"/>
          </a:p>
        </p:txBody>
      </p:sp>
    </p:spTree>
    <p:extLst>
      <p:ext uri="{BB962C8B-B14F-4D97-AF65-F5344CB8AC3E}">
        <p14:creationId xmlns:p14="http://schemas.microsoft.com/office/powerpoint/2010/main" val="4048598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45058"/>
                                        </p:tgtEl>
                                        <p:attrNameLst>
                                          <p:attrName>style.visibility</p:attrName>
                                        </p:attrNameLst>
                                      </p:cBhvr>
                                      <p:to>
                                        <p:strVal val="visible"/>
                                      </p:to>
                                    </p:set>
                                    <p:animEffect transition="in" filter="blinds(horizontal)">
                                      <p:cBhvr>
                                        <p:cTn id="10" dur="500"/>
                                        <p:tgtEl>
                                          <p:spTgt spid="45058"/>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par>
                                <p:cTn id="18" presetID="3" presetClass="entr" presetSubtype="10" fill="hold" nodeType="withEffect">
                                  <p:stCondLst>
                                    <p:cond delay="0"/>
                                  </p:stCondLst>
                                  <p:childTnLst>
                                    <p:set>
                                      <p:cBhvr>
                                        <p:cTn id="19" dur="1" fill="hold">
                                          <p:stCondLst>
                                            <p:cond delay="0"/>
                                          </p:stCondLst>
                                        </p:cTn>
                                        <p:tgtEl>
                                          <p:spTgt spid="45059"/>
                                        </p:tgtEl>
                                        <p:attrNameLst>
                                          <p:attrName>style.visibility</p:attrName>
                                        </p:attrNameLst>
                                      </p:cBhvr>
                                      <p:to>
                                        <p:strVal val="visible"/>
                                      </p:to>
                                    </p:set>
                                    <p:animEffect transition="in" filter="blinds(horizontal)">
                                      <p:cBhvr>
                                        <p:cTn id="20" dur="500"/>
                                        <p:tgtEl>
                                          <p:spTgt spid="45059"/>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5">
                                            <p:txEl>
                                              <p:pRg st="0" end="0"/>
                                            </p:txEl>
                                          </p:spTgt>
                                        </p:tgtEl>
                                        <p:attrNameLst>
                                          <p:attrName>style.visibility</p:attrName>
                                        </p:attrNameLst>
                                      </p:cBhvr>
                                      <p:to>
                                        <p:strVal val="visible"/>
                                      </p:to>
                                    </p:set>
                                    <p:animEffect transition="in" filter="blinds(horizontal)">
                                      <p:cBhvr>
                                        <p:cTn id="27" dur="500"/>
                                        <p:tgtEl>
                                          <p:spTgt spid="15">
                                            <p:txEl>
                                              <p:pRg st="0" end="0"/>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5">
                                            <p:txEl>
                                              <p:pRg st="1" end="1"/>
                                            </p:txEl>
                                          </p:spTgt>
                                        </p:tgtEl>
                                        <p:attrNameLst>
                                          <p:attrName>style.visibility</p:attrName>
                                        </p:attrNameLst>
                                      </p:cBhvr>
                                      <p:to>
                                        <p:strVal val="visible"/>
                                      </p:to>
                                    </p:set>
                                    <p:animEffect transition="in" filter="blinds(horizontal)">
                                      <p:cBhvr>
                                        <p:cTn id="32" dur="500"/>
                                        <p:tgtEl>
                                          <p:spTgt spid="15">
                                            <p:txEl>
                                              <p:pRg st="1" end="1"/>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blinds(horizontal)">
                                      <p:cBhvr>
                                        <p:cTn id="37" dur="500"/>
                                        <p:tgtEl>
                                          <p:spTgt spid="19"/>
                                        </p:tgtEl>
                                      </p:cBhvr>
                                    </p:animEffect>
                                  </p:childTnLst>
                                </p:cTn>
                              </p:par>
                            </p:childTnLst>
                          </p:cTn>
                        </p:par>
                      </p:childTnLst>
                    </p:cTn>
                  </p:par>
                  <p:par>
                    <p:cTn id="38" fill="hold">
                      <p:stCondLst>
                        <p:cond delay="indefinite"/>
                      </p:stCondLst>
                      <p:childTnLst>
                        <p:par>
                          <p:cTn id="39" fill="hold">
                            <p:stCondLst>
                              <p:cond delay="0"/>
                            </p:stCondLst>
                            <p:childTnLst>
                              <p:par>
                                <p:cTn id="40" presetID="3" presetClass="entr" presetSubtype="10" fill="hold" grpId="0"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blinds(horizontal)">
                                      <p:cBhvr>
                                        <p:cTn id="42" dur="500"/>
                                        <p:tgtEl>
                                          <p:spTgt spid="16"/>
                                        </p:tgtEl>
                                      </p:cBhvr>
                                    </p:animEffect>
                                  </p:childTnLst>
                                </p:cTn>
                              </p:par>
                              <p:par>
                                <p:cTn id="43" presetID="3" presetClass="entr" presetSubtype="1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animEffect transition="in" filter="blinds(horizontal)">
                                      <p:cBhvr>
                                        <p:cTn id="45" dur="500"/>
                                        <p:tgtEl>
                                          <p:spTgt spid="17"/>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20"/>
                                        </p:tgtEl>
                                        <p:attrNameLst>
                                          <p:attrName>style.visibility</p:attrName>
                                        </p:attrNameLst>
                                      </p:cBhvr>
                                      <p:to>
                                        <p:strVal val="visible"/>
                                      </p:to>
                                    </p:set>
                                    <p:animEffect transition="in" filter="blinds(horizontal)">
                                      <p:cBhvr>
                                        <p:cTn id="50" dur="500"/>
                                        <p:tgtEl>
                                          <p:spTgt spid="20"/>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xit" presetSubtype="10" fill="hold" grpId="1" nodeType="clickEffect">
                                  <p:stCondLst>
                                    <p:cond delay="0"/>
                                  </p:stCondLst>
                                  <p:childTnLst>
                                    <p:animEffect transition="out" filter="blinds(horizontal)">
                                      <p:cBhvr>
                                        <p:cTn id="54" dur="500"/>
                                        <p:tgtEl>
                                          <p:spTgt spid="16"/>
                                        </p:tgtEl>
                                      </p:cBhvr>
                                    </p:animEffect>
                                    <p:set>
                                      <p:cBhvr>
                                        <p:cTn id="55" dur="1" fill="hold">
                                          <p:stCondLst>
                                            <p:cond delay="499"/>
                                          </p:stCondLst>
                                        </p:cTn>
                                        <p:tgtEl>
                                          <p:spTgt spid="16"/>
                                        </p:tgtEl>
                                        <p:attrNameLst>
                                          <p:attrName>style.visibility</p:attrName>
                                        </p:attrNameLst>
                                      </p:cBhvr>
                                      <p:to>
                                        <p:strVal val="hidden"/>
                                      </p:to>
                                    </p:set>
                                  </p:childTnLst>
                                </p:cTn>
                              </p:par>
                            </p:childTnLst>
                          </p:cTn>
                        </p:par>
                        <p:par>
                          <p:cTn id="56" fill="hold">
                            <p:stCondLst>
                              <p:cond delay="500"/>
                            </p:stCondLst>
                            <p:childTnLst>
                              <p:par>
                                <p:cTn id="57" presetID="3" presetClass="entr" presetSubtype="10" fill="hold" grpId="0" nodeType="afterEffect">
                                  <p:stCondLst>
                                    <p:cond delay="0"/>
                                  </p:stCondLst>
                                  <p:childTnLst>
                                    <p:set>
                                      <p:cBhvr>
                                        <p:cTn id="58" dur="1" fill="hold">
                                          <p:stCondLst>
                                            <p:cond delay="0"/>
                                          </p:stCondLst>
                                        </p:cTn>
                                        <p:tgtEl>
                                          <p:spTgt spid="22"/>
                                        </p:tgtEl>
                                        <p:attrNameLst>
                                          <p:attrName>style.visibility</p:attrName>
                                        </p:attrNameLst>
                                      </p:cBhvr>
                                      <p:to>
                                        <p:strVal val="visible"/>
                                      </p:to>
                                    </p:set>
                                    <p:animEffect transition="in" filter="blinds(horizontal)">
                                      <p:cBhvr>
                                        <p:cTn id="59" dur="500"/>
                                        <p:tgtEl>
                                          <p:spTgt spid="22"/>
                                        </p:tgtEl>
                                      </p:cBhvr>
                                    </p:animEffect>
                                  </p:childTnLst>
                                </p:cTn>
                              </p:par>
                              <p:par>
                                <p:cTn id="60" presetID="3" presetClass="entr" presetSubtype="10" fill="hold" grpId="0" nodeType="withEffect">
                                  <p:stCondLst>
                                    <p:cond delay="0"/>
                                  </p:stCondLst>
                                  <p:childTnLst>
                                    <p:set>
                                      <p:cBhvr>
                                        <p:cTn id="61" dur="1" fill="hold">
                                          <p:stCondLst>
                                            <p:cond delay="0"/>
                                          </p:stCondLst>
                                        </p:cTn>
                                        <p:tgtEl>
                                          <p:spTgt spid="23"/>
                                        </p:tgtEl>
                                        <p:attrNameLst>
                                          <p:attrName>style.visibility</p:attrName>
                                        </p:attrNameLst>
                                      </p:cBhvr>
                                      <p:to>
                                        <p:strVal val="visible"/>
                                      </p:to>
                                    </p:set>
                                    <p:animEffect transition="in" filter="blinds(horizontal)">
                                      <p:cBhvr>
                                        <p:cTn id="62" dur="500"/>
                                        <p:tgtEl>
                                          <p:spTgt spid="23"/>
                                        </p:tgtEl>
                                      </p:cBhvr>
                                    </p:animEffect>
                                  </p:childTnLst>
                                </p:cTn>
                              </p:par>
                            </p:childTnLst>
                          </p:cTn>
                        </p:par>
                      </p:childTnLst>
                    </p:cTn>
                  </p:par>
                  <p:par>
                    <p:cTn id="63" fill="hold">
                      <p:stCondLst>
                        <p:cond delay="indefinite"/>
                      </p:stCondLst>
                      <p:childTnLst>
                        <p:par>
                          <p:cTn id="64" fill="hold">
                            <p:stCondLst>
                              <p:cond delay="0"/>
                            </p:stCondLst>
                            <p:childTnLst>
                              <p:par>
                                <p:cTn id="65" presetID="3" presetClass="entr" presetSubtype="10" fill="hold" nodeType="clickEffect">
                                  <p:stCondLst>
                                    <p:cond delay="0"/>
                                  </p:stCondLst>
                                  <p:childTnLst>
                                    <p:set>
                                      <p:cBhvr>
                                        <p:cTn id="66" dur="1" fill="hold">
                                          <p:stCondLst>
                                            <p:cond delay="0"/>
                                          </p:stCondLst>
                                        </p:cTn>
                                        <p:tgtEl>
                                          <p:spTgt spid="24"/>
                                        </p:tgtEl>
                                        <p:attrNameLst>
                                          <p:attrName>style.visibility</p:attrName>
                                        </p:attrNameLst>
                                      </p:cBhvr>
                                      <p:to>
                                        <p:strVal val="visible"/>
                                      </p:to>
                                    </p:set>
                                    <p:animEffect transition="in" filter="blinds(horizontal)">
                                      <p:cBhvr>
                                        <p:cTn id="67" dur="500"/>
                                        <p:tgtEl>
                                          <p:spTgt spid="24"/>
                                        </p:tgtEl>
                                      </p:cBhvr>
                                    </p:animEffect>
                                  </p:childTnLst>
                                </p:cTn>
                              </p:par>
                            </p:childTnLst>
                          </p:cTn>
                        </p:par>
                      </p:childTnLst>
                    </p:cTn>
                  </p:par>
                  <p:par>
                    <p:cTn id="68" fill="hold">
                      <p:stCondLst>
                        <p:cond delay="indefinite"/>
                      </p:stCondLst>
                      <p:childTnLst>
                        <p:par>
                          <p:cTn id="69" fill="hold">
                            <p:stCondLst>
                              <p:cond delay="0"/>
                            </p:stCondLst>
                            <p:childTnLst>
                              <p:par>
                                <p:cTn id="70" presetID="3" presetClass="exit" presetSubtype="10" fill="hold" grpId="1" nodeType="clickEffect">
                                  <p:stCondLst>
                                    <p:cond delay="0"/>
                                  </p:stCondLst>
                                  <p:childTnLst>
                                    <p:animEffect transition="out" filter="blinds(horizontal)">
                                      <p:cBhvr>
                                        <p:cTn id="71" dur="500"/>
                                        <p:tgtEl>
                                          <p:spTgt spid="22"/>
                                        </p:tgtEl>
                                      </p:cBhvr>
                                    </p:animEffect>
                                    <p:set>
                                      <p:cBhvr>
                                        <p:cTn id="72" dur="1" fill="hold">
                                          <p:stCondLst>
                                            <p:cond delay="499"/>
                                          </p:stCondLst>
                                        </p:cTn>
                                        <p:tgtEl>
                                          <p:spTgt spid="22"/>
                                        </p:tgtEl>
                                        <p:attrNameLst>
                                          <p:attrName>style.visibility</p:attrName>
                                        </p:attrNameLst>
                                      </p:cBhvr>
                                      <p:to>
                                        <p:strVal val="hidden"/>
                                      </p:to>
                                    </p:set>
                                  </p:childTnLst>
                                </p:cTn>
                              </p:par>
                            </p:childTnLst>
                          </p:cTn>
                        </p:par>
                        <p:par>
                          <p:cTn id="73" fill="hold">
                            <p:stCondLst>
                              <p:cond delay="500"/>
                            </p:stCondLst>
                            <p:childTnLst>
                              <p:par>
                                <p:cTn id="74" presetID="3" presetClass="entr" presetSubtype="10" fill="hold" grpId="0" nodeType="afterEffect">
                                  <p:stCondLst>
                                    <p:cond delay="0"/>
                                  </p:stCondLst>
                                  <p:childTnLst>
                                    <p:set>
                                      <p:cBhvr>
                                        <p:cTn id="75" dur="1" fill="hold">
                                          <p:stCondLst>
                                            <p:cond delay="0"/>
                                          </p:stCondLst>
                                        </p:cTn>
                                        <p:tgtEl>
                                          <p:spTgt spid="27"/>
                                        </p:tgtEl>
                                        <p:attrNameLst>
                                          <p:attrName>style.visibility</p:attrName>
                                        </p:attrNameLst>
                                      </p:cBhvr>
                                      <p:to>
                                        <p:strVal val="visible"/>
                                      </p:to>
                                    </p:set>
                                    <p:animEffect transition="in" filter="blinds(horizontal)">
                                      <p:cBhvr>
                                        <p:cTn id="76" dur="500"/>
                                        <p:tgtEl>
                                          <p:spTgt spid="27"/>
                                        </p:tgtEl>
                                      </p:cBhvr>
                                    </p:animEffect>
                                  </p:childTnLst>
                                </p:cTn>
                              </p:par>
                              <p:par>
                                <p:cTn id="77" presetID="3" presetClass="entr" presetSubtype="10" fill="hold" grpId="0" nodeType="withEffect">
                                  <p:stCondLst>
                                    <p:cond delay="0"/>
                                  </p:stCondLst>
                                  <p:childTnLst>
                                    <p:set>
                                      <p:cBhvr>
                                        <p:cTn id="78" dur="1" fill="hold">
                                          <p:stCondLst>
                                            <p:cond delay="0"/>
                                          </p:stCondLst>
                                        </p:cTn>
                                        <p:tgtEl>
                                          <p:spTgt spid="28"/>
                                        </p:tgtEl>
                                        <p:attrNameLst>
                                          <p:attrName>style.visibility</p:attrName>
                                        </p:attrNameLst>
                                      </p:cBhvr>
                                      <p:to>
                                        <p:strVal val="visible"/>
                                      </p:to>
                                    </p:set>
                                    <p:animEffect transition="in" filter="blinds(horizontal)">
                                      <p:cBhvr>
                                        <p:cTn id="79" dur="500"/>
                                        <p:tgtEl>
                                          <p:spTgt spid="28"/>
                                        </p:tgtEl>
                                      </p:cBhvr>
                                    </p:animEffect>
                                  </p:childTnLst>
                                </p:cTn>
                              </p:par>
                              <p:par>
                                <p:cTn id="80" presetID="3" presetClass="exit" presetSubtype="10" fill="hold" grpId="0" nodeType="withEffect">
                                  <p:stCondLst>
                                    <p:cond delay="0"/>
                                  </p:stCondLst>
                                  <p:childTnLst>
                                    <p:animEffect transition="out" filter="blinds(horizontal)">
                                      <p:cBhvr>
                                        <p:cTn id="81" dur="500"/>
                                        <p:tgtEl>
                                          <p:spTgt spid="32"/>
                                        </p:tgtEl>
                                      </p:cBhvr>
                                    </p:animEffect>
                                    <p:set>
                                      <p:cBhvr>
                                        <p:cTn id="82" dur="1" fill="hold">
                                          <p:stCondLst>
                                            <p:cond delay="499"/>
                                          </p:stCondLst>
                                        </p:cTn>
                                        <p:tgtEl>
                                          <p:spTgt spid="32"/>
                                        </p:tgtEl>
                                        <p:attrNameLst>
                                          <p:attrName>style.visibility</p:attrName>
                                        </p:attrNameLst>
                                      </p:cBhvr>
                                      <p:to>
                                        <p:strVal val="hidden"/>
                                      </p:to>
                                    </p:set>
                                  </p:childTnLst>
                                </p:cTn>
                              </p:par>
                              <p:par>
                                <p:cTn id="83" presetID="3" presetClass="exit" presetSubtype="10" fill="hold" grpId="0" nodeType="withEffect">
                                  <p:stCondLst>
                                    <p:cond delay="0"/>
                                  </p:stCondLst>
                                  <p:childTnLst>
                                    <p:animEffect transition="out" filter="blinds(horizontal)">
                                      <p:cBhvr>
                                        <p:cTn id="84" dur="500"/>
                                        <p:tgtEl>
                                          <p:spTgt spid="33"/>
                                        </p:tgtEl>
                                      </p:cBhvr>
                                    </p:animEffect>
                                    <p:set>
                                      <p:cBhvr>
                                        <p:cTn id="85" dur="1" fill="hold">
                                          <p:stCondLst>
                                            <p:cond delay="499"/>
                                          </p:stCondLst>
                                        </p:cTn>
                                        <p:tgtEl>
                                          <p:spTgt spid="33"/>
                                        </p:tgtEl>
                                        <p:attrNameLst>
                                          <p:attrName>style.visibility</p:attrName>
                                        </p:attrNameLst>
                                      </p:cBhvr>
                                      <p:to>
                                        <p:strVal val="hidden"/>
                                      </p:to>
                                    </p:set>
                                  </p:childTnLst>
                                </p:cTn>
                              </p:par>
                            </p:childTnLst>
                          </p:cTn>
                        </p:par>
                      </p:childTnLst>
                    </p:cTn>
                  </p:par>
                  <p:par>
                    <p:cTn id="86" fill="hold">
                      <p:stCondLst>
                        <p:cond delay="indefinite"/>
                      </p:stCondLst>
                      <p:childTnLst>
                        <p:par>
                          <p:cTn id="87" fill="hold">
                            <p:stCondLst>
                              <p:cond delay="0"/>
                            </p:stCondLst>
                            <p:childTnLst>
                              <p:par>
                                <p:cTn id="88" presetID="3" presetClass="entr" presetSubtype="10" fill="hold" grpId="0" nodeType="clickEffect">
                                  <p:stCondLst>
                                    <p:cond delay="0"/>
                                  </p:stCondLst>
                                  <p:childTnLst>
                                    <p:set>
                                      <p:cBhvr>
                                        <p:cTn id="89" dur="1" fill="hold">
                                          <p:stCondLst>
                                            <p:cond delay="0"/>
                                          </p:stCondLst>
                                        </p:cTn>
                                        <p:tgtEl>
                                          <p:spTgt spid="3">
                                            <p:bg/>
                                          </p:spTgt>
                                        </p:tgtEl>
                                        <p:attrNameLst>
                                          <p:attrName>style.visibility</p:attrName>
                                        </p:attrNameLst>
                                      </p:cBhvr>
                                      <p:to>
                                        <p:strVal val="visible"/>
                                      </p:to>
                                    </p:set>
                                    <p:animEffect transition="in" filter="blinds(horizontal)">
                                      <p:cBhvr>
                                        <p:cTn id="90" dur="500"/>
                                        <p:tgtEl>
                                          <p:spTgt spid="3">
                                            <p:bg/>
                                          </p:spTgt>
                                        </p:tgtEl>
                                      </p:cBhvr>
                                    </p:animEffect>
                                  </p:childTnLst>
                                </p:cTn>
                              </p:par>
                              <p:par>
                                <p:cTn id="91" presetID="3" presetClass="entr" presetSubtype="10" fill="hold" grpId="0" nodeType="withEffect">
                                  <p:stCondLst>
                                    <p:cond delay="0"/>
                                  </p:stCondLst>
                                  <p:childTnLst>
                                    <p:set>
                                      <p:cBhvr>
                                        <p:cTn id="92" dur="1" fill="hold">
                                          <p:stCondLst>
                                            <p:cond delay="0"/>
                                          </p:stCondLst>
                                        </p:cTn>
                                        <p:tgtEl>
                                          <p:spTgt spid="3">
                                            <p:txEl>
                                              <p:pRg st="0" end="0"/>
                                            </p:txEl>
                                          </p:spTgt>
                                        </p:tgtEl>
                                        <p:attrNameLst>
                                          <p:attrName>style.visibility</p:attrName>
                                        </p:attrNameLst>
                                      </p:cBhvr>
                                      <p:to>
                                        <p:strVal val="visible"/>
                                      </p:to>
                                    </p:set>
                                    <p:animEffect transition="in" filter="blinds(horizontal)">
                                      <p:cBhvr>
                                        <p:cTn id="93" dur="500"/>
                                        <p:tgtEl>
                                          <p:spTgt spid="3">
                                            <p:txEl>
                                              <p:pRg st="0" end="0"/>
                                            </p:txEl>
                                          </p:spTgt>
                                        </p:tgtEl>
                                      </p:cBhvr>
                                    </p:animEffect>
                                  </p:childTnLst>
                                </p:cTn>
                              </p:par>
                            </p:childTnLst>
                          </p:cTn>
                        </p:par>
                      </p:childTnLst>
                    </p:cTn>
                  </p:par>
                  <p:par>
                    <p:cTn id="94" fill="hold">
                      <p:stCondLst>
                        <p:cond delay="indefinite"/>
                      </p:stCondLst>
                      <p:childTnLst>
                        <p:par>
                          <p:cTn id="95" fill="hold">
                            <p:stCondLst>
                              <p:cond delay="0"/>
                            </p:stCondLst>
                            <p:childTnLst>
                              <p:par>
                                <p:cTn id="96" presetID="3" presetClass="entr" presetSubtype="10" fill="hold" grpId="0" nodeType="clickEffect">
                                  <p:stCondLst>
                                    <p:cond delay="0"/>
                                  </p:stCondLst>
                                  <p:childTnLst>
                                    <p:set>
                                      <p:cBhvr>
                                        <p:cTn id="97" dur="1" fill="hold">
                                          <p:stCondLst>
                                            <p:cond delay="0"/>
                                          </p:stCondLst>
                                        </p:cTn>
                                        <p:tgtEl>
                                          <p:spTgt spid="3">
                                            <p:txEl>
                                              <p:pRg st="1" end="1"/>
                                            </p:txEl>
                                          </p:spTgt>
                                        </p:tgtEl>
                                        <p:attrNameLst>
                                          <p:attrName>style.visibility</p:attrName>
                                        </p:attrNameLst>
                                      </p:cBhvr>
                                      <p:to>
                                        <p:strVal val="visible"/>
                                      </p:to>
                                    </p:set>
                                    <p:animEffect transition="in" filter="blinds(horizontal)">
                                      <p:cBhvr>
                                        <p:cTn id="98" dur="500"/>
                                        <p:tgtEl>
                                          <p:spTgt spid="3">
                                            <p:txEl>
                                              <p:pRg st="1" end="1"/>
                                            </p:txEl>
                                          </p:spTgt>
                                        </p:tgtEl>
                                      </p:cBhvr>
                                    </p:animEffect>
                                  </p:childTnLst>
                                </p:cTn>
                              </p:par>
                            </p:childTnLst>
                          </p:cTn>
                        </p:par>
                      </p:childTnLst>
                    </p:cTn>
                  </p:par>
                  <p:par>
                    <p:cTn id="99" fill="hold">
                      <p:stCondLst>
                        <p:cond delay="indefinite"/>
                      </p:stCondLst>
                      <p:childTnLst>
                        <p:par>
                          <p:cTn id="100" fill="hold">
                            <p:stCondLst>
                              <p:cond delay="0"/>
                            </p:stCondLst>
                            <p:childTnLst>
                              <p:par>
                                <p:cTn id="101" presetID="3" presetClass="entr" presetSubtype="10" fill="hold" grpId="0" nodeType="clickEffect">
                                  <p:stCondLst>
                                    <p:cond delay="0"/>
                                  </p:stCondLst>
                                  <p:childTnLst>
                                    <p:set>
                                      <p:cBhvr>
                                        <p:cTn id="102" dur="1" fill="hold">
                                          <p:stCondLst>
                                            <p:cond delay="0"/>
                                          </p:stCondLst>
                                        </p:cTn>
                                        <p:tgtEl>
                                          <p:spTgt spid="3">
                                            <p:txEl>
                                              <p:pRg st="2" end="2"/>
                                            </p:txEl>
                                          </p:spTgt>
                                        </p:tgtEl>
                                        <p:attrNameLst>
                                          <p:attrName>style.visibility</p:attrName>
                                        </p:attrNameLst>
                                      </p:cBhvr>
                                      <p:to>
                                        <p:strVal val="visible"/>
                                      </p:to>
                                    </p:set>
                                    <p:animEffect transition="in" filter="blinds(horizontal)">
                                      <p:cBhvr>
                                        <p:cTn id="103"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build="p"/>
      <p:bldP spid="16" grpId="0"/>
      <p:bldP spid="16" grpId="1"/>
      <p:bldP spid="17" grpId="0"/>
      <p:bldP spid="19" grpId="0" animBg="1"/>
      <p:bldP spid="22" grpId="0" animBg="1"/>
      <p:bldP spid="22" grpId="1" animBg="1"/>
      <p:bldP spid="23" grpId="0"/>
      <p:bldP spid="27" grpId="0" animBg="1"/>
      <p:bldP spid="28" grpId="0"/>
      <p:bldP spid="32" grpId="0" animBg="1"/>
      <p:bldP spid="33" grpId="0" animBg="1"/>
      <p:bldP spid="7" grpId="0" animBg="1"/>
      <p:bldP spid="9" grpId="0" animBg="1"/>
      <p:bldP spid="3" grpId="0" uiExpand="1" build="p"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The graph plots quantity of food, Q sub F, versus the quantity of cloth, Q sub C. Two lines fall from the y-axis to the x-axis. The first line falls from y = 2,000 to x = 1,000, which is point 2 on the x-axis. For the first line, labor constraint slope = negative 2. The second line falls from point 1, where y = 1,000, to x = 1,500. For the second line, capital constraint slope = negative two-thirds. The two lines intersect at point 3, (750, 500). The production possibility frontier slope = the opportunity cost of cloth in terms of food. The second line is highlighted to the left of point 3, when it is below the first line; the first line is highlighted to the right of point 3, when it is below the second line."/>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20" y="1142984"/>
            <a:ext cx="7477979" cy="5500726"/>
          </a:xfrm>
          <a:prstGeom prst="rect">
            <a:avLst/>
          </a:prstGeom>
          <a:solidFill>
            <a:schemeClr val="bg1"/>
          </a:solidFill>
        </p:spPr>
      </p:pic>
      <p:sp>
        <p:nvSpPr>
          <p:cNvPr id="2" name="Title 1"/>
          <p:cNvSpPr>
            <a:spLocks noGrp="1"/>
          </p:cNvSpPr>
          <p:nvPr>
            <p:ph type="title"/>
          </p:nvPr>
        </p:nvSpPr>
        <p:spPr>
          <a:xfrm>
            <a:off x="285720" y="0"/>
            <a:ext cx="8229600" cy="928670"/>
          </a:xfrm>
        </p:spPr>
        <p:txBody>
          <a:bodyPr/>
          <a:lstStyle/>
          <a:p>
            <a:r>
              <a:rPr lang="zh-CN" altLang="en-US" sz="2800" dirty="0">
                <a:latin typeface="+mn-ea"/>
                <a:ea typeface="+mn-ea"/>
              </a:rPr>
              <a:t>图</a:t>
            </a:r>
            <a:r>
              <a:rPr lang="en-US" altLang="en-US" sz="2800" dirty="0">
                <a:latin typeface="+mn-ea"/>
                <a:ea typeface="+mn-ea"/>
              </a:rPr>
              <a:t> 5.1 </a:t>
            </a:r>
            <a:r>
              <a:rPr lang="zh-CN" altLang="en-US" sz="2800" dirty="0">
                <a:latin typeface="+mn-ea"/>
                <a:ea typeface="+mn-ea"/>
              </a:rPr>
              <a:t>要素不可替代时的生产可能性边界</a:t>
            </a:r>
            <a:endParaRPr lang="en-IN" sz="2800" b="0" dirty="0"/>
          </a:p>
        </p:txBody>
      </p:sp>
      <p:pic>
        <p:nvPicPr>
          <p:cNvPr id="45058" name="Picture 2"/>
          <p:cNvPicPr>
            <a:picLocks noChangeAspect="1" noChangeArrowheads="1"/>
          </p:cNvPicPr>
          <p:nvPr/>
        </p:nvPicPr>
        <p:blipFill>
          <a:blip r:embed="rId4"/>
          <a:srcRect/>
          <a:stretch>
            <a:fillRect/>
          </a:stretch>
        </p:blipFill>
        <p:spPr bwMode="auto">
          <a:xfrm>
            <a:off x="1785918" y="2571744"/>
            <a:ext cx="1627756" cy="471488"/>
          </a:xfrm>
          <a:prstGeom prst="rect">
            <a:avLst/>
          </a:prstGeom>
          <a:noFill/>
          <a:ln w="9525">
            <a:noFill/>
            <a:miter lim="800000"/>
            <a:headEnd/>
            <a:tailEnd/>
          </a:ln>
          <a:effectLst/>
        </p:spPr>
      </p:pic>
      <p:sp>
        <p:nvSpPr>
          <p:cNvPr id="30" name="矩形 29"/>
          <p:cNvSpPr/>
          <p:nvPr/>
        </p:nvSpPr>
        <p:spPr>
          <a:xfrm>
            <a:off x="4214810" y="2428868"/>
            <a:ext cx="2000264" cy="71438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 name="文本框 2">
            <a:extLst>
              <a:ext uri="{FF2B5EF4-FFF2-40B4-BE49-F238E27FC236}">
                <a16:creationId xmlns:a16="http://schemas.microsoft.com/office/drawing/2014/main" id="{1E8FC878-349A-1004-C996-1350E8556C61}"/>
              </a:ext>
            </a:extLst>
          </p:cNvPr>
          <p:cNvSpPr txBox="1"/>
          <p:nvPr/>
        </p:nvSpPr>
        <p:spPr>
          <a:xfrm>
            <a:off x="1785918" y="2492171"/>
            <a:ext cx="1627756" cy="370971"/>
          </a:xfrm>
          <a:prstGeom prst="rect">
            <a:avLst/>
          </a:prstGeom>
          <a:solidFill>
            <a:schemeClr val="bg1"/>
          </a:solidFill>
        </p:spPr>
        <p:txBody>
          <a:bodyPr wrap="square">
            <a:spAutoFit/>
          </a:bodyPr>
          <a:lstStyle/>
          <a:p>
            <a:r>
              <a:rPr lang="zh-CN" altLang="en-US" sz="1800" dirty="0"/>
              <a:t>劳动力</a:t>
            </a:r>
            <a:r>
              <a:rPr lang="zh-CN" altLang="en-US" dirty="0"/>
              <a:t>约束</a:t>
            </a:r>
          </a:p>
        </p:txBody>
      </p:sp>
      <p:sp>
        <p:nvSpPr>
          <p:cNvPr id="5" name="文本框 4">
            <a:extLst>
              <a:ext uri="{FF2B5EF4-FFF2-40B4-BE49-F238E27FC236}">
                <a16:creationId xmlns:a16="http://schemas.microsoft.com/office/drawing/2014/main" id="{864F0451-CE10-56C5-ED57-3D37A553E811}"/>
              </a:ext>
            </a:extLst>
          </p:cNvPr>
          <p:cNvSpPr txBox="1"/>
          <p:nvPr/>
        </p:nvSpPr>
        <p:spPr>
          <a:xfrm>
            <a:off x="4395684" y="4774180"/>
            <a:ext cx="1819389" cy="369332"/>
          </a:xfrm>
          <a:prstGeom prst="rect">
            <a:avLst/>
          </a:prstGeom>
          <a:solidFill>
            <a:schemeClr val="bg1"/>
          </a:solidFill>
        </p:spPr>
        <p:txBody>
          <a:bodyPr wrap="square">
            <a:spAutoFit/>
          </a:bodyPr>
          <a:lstStyle/>
          <a:p>
            <a:r>
              <a:rPr lang="zh-CN" altLang="en-US" sz="1800" dirty="0"/>
              <a:t>资本</a:t>
            </a:r>
            <a:r>
              <a:rPr lang="zh-CN" altLang="en-US" dirty="0"/>
              <a:t>约束</a:t>
            </a:r>
          </a:p>
        </p:txBody>
      </p:sp>
      <p:sp>
        <p:nvSpPr>
          <p:cNvPr id="31" name="Content Placeholder 3"/>
          <p:cNvSpPr>
            <a:spLocks noGrp="1"/>
          </p:cNvSpPr>
          <p:nvPr>
            <p:ph idx="1"/>
          </p:nvPr>
        </p:nvSpPr>
        <p:spPr>
          <a:xfrm>
            <a:off x="3492770" y="1142984"/>
            <a:ext cx="5365509" cy="3786214"/>
          </a:xfrm>
        </p:spPr>
        <p:txBody>
          <a:bodyPr/>
          <a:lstStyle/>
          <a:p>
            <a:r>
              <a:rPr lang="zh-CN" altLang="en-US" sz="2400" dirty="0"/>
              <a:t>再生产一码布料的</a:t>
            </a:r>
            <a:r>
              <a:rPr lang="zh-CN" altLang="en-US" sz="2400" dirty="0">
                <a:solidFill>
                  <a:srgbClr val="FF0000"/>
                </a:solidFill>
              </a:rPr>
              <a:t>机会成本</a:t>
            </a:r>
            <a:r>
              <a:rPr lang="zh-CN" altLang="en-US" sz="2400" dirty="0"/>
              <a:t>（以食物表示）如何变化？</a:t>
            </a:r>
            <a:endParaRPr lang="en-US" altLang="en-US" sz="2400" dirty="0"/>
          </a:p>
          <a:p>
            <a:pPr lvl="2">
              <a:lnSpc>
                <a:spcPct val="90000"/>
              </a:lnSpc>
              <a:spcBef>
                <a:spcPct val="50000"/>
              </a:spcBef>
            </a:pPr>
            <a:r>
              <a:rPr lang="zh-CN" altLang="en-US" sz="2000" dirty="0"/>
              <a:t>当经济体生产少量的布和大量的食物时（点</a:t>
            </a:r>
            <a:r>
              <a:rPr lang="en-US" altLang="zh-CN" sz="2000" dirty="0"/>
              <a:t>1</a:t>
            </a:r>
            <a:r>
              <a:rPr lang="zh-CN" altLang="en-US" sz="2000" dirty="0"/>
              <a:t>），</a:t>
            </a:r>
            <a:r>
              <a:rPr lang="en-US" altLang="en-US" sz="2000" dirty="0"/>
              <a:t>OP</a:t>
            </a:r>
            <a:r>
              <a:rPr lang="en-US" altLang="en-US" sz="2000" baseline="-25000" dirty="0"/>
              <a:t>C</a:t>
            </a:r>
            <a:r>
              <a:rPr lang="zh-CN" altLang="en-US" sz="2000" dirty="0"/>
              <a:t>低至</a:t>
            </a:r>
            <a:r>
              <a:rPr lang="en-US" altLang="zh-CN" sz="2000" dirty="0"/>
              <a:t>2/3</a:t>
            </a:r>
          </a:p>
          <a:p>
            <a:pPr lvl="2">
              <a:lnSpc>
                <a:spcPct val="90000"/>
              </a:lnSpc>
              <a:spcBef>
                <a:spcPct val="50000"/>
              </a:spcBef>
            </a:pPr>
            <a:r>
              <a:rPr lang="en-US" altLang="zh-CN" sz="2000" dirty="0"/>
              <a:t> (</a:t>
            </a:r>
            <a:r>
              <a:rPr lang="zh-CN" altLang="en-US" sz="2000" dirty="0"/>
              <a:t>资本约束的斜率</a:t>
            </a:r>
            <a:r>
              <a:rPr lang="en-US" altLang="zh-CN" sz="2000" dirty="0"/>
              <a:t>)</a:t>
            </a:r>
            <a:endParaRPr lang="en-US" altLang="en-US" sz="2000" dirty="0"/>
          </a:p>
        </p:txBody>
      </p:sp>
      <p:sp>
        <p:nvSpPr>
          <p:cNvPr id="35" name="矩形 34"/>
          <p:cNvSpPr/>
          <p:nvPr/>
        </p:nvSpPr>
        <p:spPr>
          <a:xfrm>
            <a:off x="4295212" y="1984339"/>
            <a:ext cx="4563067" cy="1015663"/>
          </a:xfrm>
          <a:prstGeom prst="rect">
            <a:avLst/>
          </a:prstGeom>
          <a:solidFill>
            <a:schemeClr val="bg1"/>
          </a:solidFill>
          <a:ln>
            <a:solidFill>
              <a:schemeClr val="bg1"/>
            </a:solidFill>
          </a:ln>
        </p:spPr>
        <p:txBody>
          <a:bodyPr wrap="square">
            <a:spAutoFit/>
          </a:bodyPr>
          <a:lstStyle/>
          <a:p>
            <a:pPr marL="342900" indent="-342900">
              <a:buClr>
                <a:srgbClr val="007FA3"/>
              </a:buClr>
              <a:buSzPct val="50000"/>
              <a:buFont typeface="Wingdings" panose="05000000000000000000" pitchFamily="2" charset="2"/>
              <a:buChar char="n"/>
            </a:pPr>
            <a:r>
              <a:rPr lang="zh-CN" altLang="en-US" sz="2000" dirty="0"/>
              <a:t>当经济体生产大量布和少量食物时（点</a:t>
            </a:r>
            <a:r>
              <a:rPr lang="en-US" altLang="zh-CN" sz="2000" dirty="0"/>
              <a:t>2</a:t>
            </a:r>
            <a:r>
              <a:rPr lang="zh-CN" altLang="en-US" sz="2000" dirty="0"/>
              <a:t>），</a:t>
            </a:r>
            <a:r>
              <a:rPr lang="en-US" altLang="zh-CN" sz="2000" dirty="0"/>
              <a:t>OP</a:t>
            </a:r>
            <a:r>
              <a:rPr lang="en-US" altLang="zh-CN" sz="2000" baseline="-25000" dirty="0"/>
              <a:t>C</a:t>
            </a:r>
            <a:r>
              <a:rPr lang="en-US" altLang="zh-CN" sz="2000" dirty="0"/>
              <a:t> </a:t>
            </a:r>
            <a:r>
              <a:rPr lang="zh-CN" altLang="en-US" sz="2000" dirty="0"/>
              <a:t>高达</a:t>
            </a:r>
            <a:r>
              <a:rPr lang="en-US" altLang="zh-CN" sz="2000" dirty="0"/>
              <a:t>2</a:t>
            </a:r>
          </a:p>
          <a:p>
            <a:pPr marL="342900" indent="-342900">
              <a:buClr>
                <a:srgbClr val="007FA3"/>
              </a:buClr>
              <a:buSzPct val="50000"/>
              <a:buFont typeface="Wingdings" panose="05000000000000000000" pitchFamily="2" charset="2"/>
              <a:buChar char="n"/>
            </a:pPr>
            <a:r>
              <a:rPr lang="zh-CN" altLang="en-US" sz="2000" dirty="0"/>
              <a:t>（劳动力约束的斜率）</a:t>
            </a:r>
          </a:p>
        </p:txBody>
      </p:sp>
      <p:sp>
        <p:nvSpPr>
          <p:cNvPr id="36" name="矩形 35"/>
          <p:cNvSpPr/>
          <p:nvPr/>
        </p:nvSpPr>
        <p:spPr>
          <a:xfrm>
            <a:off x="3610129" y="2056322"/>
            <a:ext cx="4956012" cy="1200329"/>
          </a:xfrm>
          <a:prstGeom prst="rect">
            <a:avLst/>
          </a:prstGeom>
          <a:solidFill>
            <a:schemeClr val="bg1"/>
          </a:solidFill>
        </p:spPr>
        <p:txBody>
          <a:bodyPr wrap="square">
            <a:spAutoFit/>
          </a:bodyPr>
          <a:lstStyle/>
          <a:p>
            <a:pPr>
              <a:buFont typeface="Arial" pitchFamily="34" charset="0"/>
              <a:buChar char="•"/>
            </a:pPr>
            <a:r>
              <a:rPr lang="zh-CN" altLang="en-US" sz="2400" i="1" dirty="0">
                <a:solidFill>
                  <a:srgbClr val="96008F"/>
                </a:solidFill>
              </a:rPr>
              <a:t>由于生产要素不止一个，生产中的</a:t>
            </a:r>
            <a:r>
              <a:rPr lang="zh-CN" altLang="en-US" sz="2400" b="1" i="1" dirty="0">
                <a:solidFill>
                  <a:srgbClr val="001581"/>
                </a:solidFill>
              </a:rPr>
              <a:t>机会成本</a:t>
            </a:r>
            <a:r>
              <a:rPr lang="zh-CN" altLang="en-US" sz="2400" i="1" dirty="0">
                <a:solidFill>
                  <a:srgbClr val="96008F"/>
                </a:solidFill>
              </a:rPr>
              <a:t>不再恒定，</a:t>
            </a:r>
            <a:r>
              <a:rPr lang="en-US" altLang="en-US" sz="2400" b="1" i="1" dirty="0">
                <a:solidFill>
                  <a:srgbClr val="001581"/>
                </a:solidFill>
              </a:rPr>
              <a:t>PPF</a:t>
            </a:r>
            <a:r>
              <a:rPr lang="zh-CN" altLang="en-US" sz="2400" i="1" dirty="0">
                <a:solidFill>
                  <a:srgbClr val="96008F"/>
                </a:solidFill>
              </a:rPr>
              <a:t>不再是一条直线</a:t>
            </a:r>
            <a:r>
              <a:rPr lang="en-US" altLang="en-US" sz="2400" i="1" dirty="0">
                <a:solidFill>
                  <a:srgbClr val="96008F"/>
                </a:solidFill>
                <a:sym typeface="Wingdings" pitchFamily="2" charset="2"/>
              </a:rPr>
              <a:t> </a:t>
            </a:r>
            <a:r>
              <a:rPr lang="zh-CN" altLang="en-US" sz="2400" i="1" dirty="0">
                <a:solidFill>
                  <a:srgbClr val="96008F"/>
                </a:solidFill>
              </a:rPr>
              <a:t>而是一条弯曲的线</a:t>
            </a:r>
            <a:endParaRPr lang="en-US" altLang="en-US" sz="2400" i="1" dirty="0">
              <a:solidFill>
                <a:srgbClr val="96008F"/>
              </a:solidFill>
            </a:endParaRPr>
          </a:p>
        </p:txBody>
      </p:sp>
      <p:sp>
        <p:nvSpPr>
          <p:cNvPr id="6" name="文本框 5">
            <a:extLst>
              <a:ext uri="{FF2B5EF4-FFF2-40B4-BE49-F238E27FC236}">
                <a16:creationId xmlns:a16="http://schemas.microsoft.com/office/drawing/2014/main" id="{08A16C46-251F-3378-E8F5-1DCABCBA39D9}"/>
              </a:ext>
            </a:extLst>
          </p:cNvPr>
          <p:cNvSpPr txBox="1"/>
          <p:nvPr/>
        </p:nvSpPr>
        <p:spPr>
          <a:xfrm>
            <a:off x="4347103" y="3553750"/>
            <a:ext cx="3495691" cy="923330"/>
          </a:xfrm>
          <a:prstGeom prst="rect">
            <a:avLst/>
          </a:prstGeom>
          <a:solidFill>
            <a:schemeClr val="bg1"/>
          </a:solidFill>
        </p:spPr>
        <p:txBody>
          <a:bodyPr wrap="square">
            <a:spAutoFit/>
          </a:bodyPr>
          <a:lstStyle/>
          <a:p>
            <a:r>
              <a:rPr lang="en-US" altLang="zh-CN" sz="1800" dirty="0"/>
              <a:t>PPF:</a:t>
            </a:r>
          </a:p>
          <a:p>
            <a:r>
              <a:rPr lang="zh-CN" altLang="en-US" dirty="0"/>
              <a:t>斜率</a:t>
            </a:r>
            <a:r>
              <a:rPr lang="en-US" altLang="zh-CN" dirty="0"/>
              <a:t>= </a:t>
            </a:r>
            <a:r>
              <a:rPr lang="zh-CN" altLang="en-US" dirty="0"/>
              <a:t>以食物表示的</a:t>
            </a:r>
            <a:endParaRPr lang="en-US" altLang="zh-CN" dirty="0"/>
          </a:p>
          <a:p>
            <a:r>
              <a:rPr lang="zh-CN" altLang="en-US" dirty="0"/>
              <a:t>棉布的机会成本</a:t>
            </a:r>
          </a:p>
        </p:txBody>
      </p:sp>
    </p:spTree>
    <p:extLst>
      <p:ext uri="{BB962C8B-B14F-4D97-AF65-F5344CB8AC3E}">
        <p14:creationId xmlns:p14="http://schemas.microsoft.com/office/powerpoint/2010/main" val="947212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xit" presetSubtype="10" fill="hold" grpId="0" nodeType="clickEffect">
                                  <p:stCondLst>
                                    <p:cond delay="0"/>
                                  </p:stCondLst>
                                  <p:childTnLst>
                                    <p:animEffect transition="out" filter="blinds(horizontal)">
                                      <p:cBhvr>
                                        <p:cTn id="6" dur="500"/>
                                        <p:tgtEl>
                                          <p:spTgt spid="36"/>
                                        </p:tgtEl>
                                      </p:cBhvr>
                                    </p:animEffect>
                                    <p:set>
                                      <p:cBhvr>
                                        <p:cTn id="7" dur="1" fill="hold">
                                          <p:stCondLst>
                                            <p:cond delay="499"/>
                                          </p:stCondLst>
                                        </p:cTn>
                                        <p:tgtEl>
                                          <p:spTgt spid="36"/>
                                        </p:tgtEl>
                                        <p:attrNameLst>
                                          <p:attrName>style.visibility</p:attrName>
                                        </p:attrNameLst>
                                      </p:cBhvr>
                                      <p:to>
                                        <p:strVal val="hidden"/>
                                      </p:to>
                                    </p:se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31">
                                            <p:txEl>
                                              <p:pRg st="0" end="0"/>
                                            </p:txEl>
                                          </p:spTgt>
                                        </p:tgtEl>
                                        <p:attrNameLst>
                                          <p:attrName>style.visibility</p:attrName>
                                        </p:attrNameLst>
                                      </p:cBhvr>
                                      <p:to>
                                        <p:strVal val="visible"/>
                                      </p:to>
                                    </p:set>
                                    <p:animEffect transition="in" filter="blinds(horizontal)">
                                      <p:cBhvr>
                                        <p:cTn id="11" dur="500"/>
                                        <p:tgtEl>
                                          <p:spTgt spid="31">
                                            <p:txEl>
                                              <p:pRg st="0" end="0"/>
                                            </p:txEl>
                                          </p:spTgt>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31">
                                            <p:txEl>
                                              <p:pRg st="1" end="1"/>
                                            </p:txEl>
                                          </p:spTgt>
                                        </p:tgtEl>
                                        <p:attrNameLst>
                                          <p:attrName>style.visibility</p:attrName>
                                        </p:attrNameLst>
                                      </p:cBhvr>
                                      <p:to>
                                        <p:strVal val="visible"/>
                                      </p:to>
                                    </p:set>
                                    <p:animEffect transition="in" filter="blinds(horizontal)">
                                      <p:cBhvr>
                                        <p:cTn id="16" dur="500"/>
                                        <p:tgtEl>
                                          <p:spTgt spid="31">
                                            <p:txEl>
                                              <p:pRg st="1" end="1"/>
                                            </p:txEl>
                                          </p:spTgt>
                                        </p:tgtEl>
                                      </p:cBhvr>
                                    </p:animEffect>
                                  </p:childTnLst>
                                </p:cTn>
                              </p:par>
                              <p:par>
                                <p:cTn id="17" presetID="3" presetClass="entr" presetSubtype="10" fill="hold" nodeType="withEffect">
                                  <p:stCondLst>
                                    <p:cond delay="0"/>
                                  </p:stCondLst>
                                  <p:childTnLst>
                                    <p:set>
                                      <p:cBhvr>
                                        <p:cTn id="18" dur="1" fill="hold">
                                          <p:stCondLst>
                                            <p:cond delay="0"/>
                                          </p:stCondLst>
                                        </p:cTn>
                                        <p:tgtEl>
                                          <p:spTgt spid="31">
                                            <p:txEl>
                                              <p:pRg st="2" end="2"/>
                                            </p:txEl>
                                          </p:spTgt>
                                        </p:tgtEl>
                                        <p:attrNameLst>
                                          <p:attrName>style.visibility</p:attrName>
                                        </p:attrNameLst>
                                      </p:cBhvr>
                                      <p:to>
                                        <p:strVal val="visible"/>
                                      </p:to>
                                    </p:set>
                                    <p:animEffect transition="in" filter="blinds(horizontal)">
                                      <p:cBhvr>
                                        <p:cTn id="19" dur="500"/>
                                        <p:tgtEl>
                                          <p:spTgt spid="31">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3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P spid="3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生产可能性</a:t>
            </a:r>
            <a:r>
              <a:rPr lang="en-US" altLang="en-US" sz="2000" b="0" dirty="0">
                <a:latin typeface="+mn-ea"/>
                <a:ea typeface="+mn-ea"/>
              </a:rPr>
              <a:t>(3 of 4)</a:t>
            </a:r>
            <a:endParaRPr lang="en-IN" sz="2000" b="0" dirty="0">
              <a:latin typeface="+mn-ea"/>
              <a:ea typeface="+mn-ea"/>
            </a:endParaRPr>
          </a:p>
        </p:txBody>
      </p:sp>
      <p:sp>
        <p:nvSpPr>
          <p:cNvPr id="3" name="Content Placeholder 2"/>
          <p:cNvSpPr>
            <a:spLocks noGrp="1"/>
          </p:cNvSpPr>
          <p:nvPr>
            <p:ph idx="1"/>
          </p:nvPr>
        </p:nvSpPr>
        <p:spPr>
          <a:xfrm>
            <a:off x="457200" y="1600201"/>
            <a:ext cx="7848600" cy="3276599"/>
          </a:xfrm>
        </p:spPr>
        <p:txBody>
          <a:bodyPr/>
          <a:lstStyle/>
          <a:p>
            <a:r>
              <a:rPr lang="zh-CN" altLang="en-US" sz="2400" dirty="0">
                <a:latin typeface="+mn-ea"/>
              </a:rPr>
              <a:t>上述</a:t>
            </a:r>
            <a:r>
              <a:rPr lang="en-US" altLang="zh-CN" sz="2400" dirty="0">
                <a:latin typeface="+mn-ea"/>
              </a:rPr>
              <a:t>PPF</a:t>
            </a:r>
            <a:r>
              <a:rPr lang="zh-CN" altLang="en-US" sz="2400" dirty="0">
                <a:latin typeface="+mn-ea"/>
              </a:rPr>
              <a:t>方程</a:t>
            </a:r>
            <a:r>
              <a:rPr lang="zh-CN" altLang="en-US" sz="2400" i="1" dirty="0">
                <a:solidFill>
                  <a:srgbClr val="001581"/>
                </a:solidFill>
              </a:rPr>
              <a:t>不允许</a:t>
            </a:r>
            <a:r>
              <a:rPr lang="zh-CN" altLang="en-US" sz="2400" dirty="0">
                <a:latin typeface="+mn-ea"/>
              </a:rPr>
              <a:t>生产中用资本</a:t>
            </a:r>
            <a:r>
              <a:rPr lang="zh-CN" altLang="en-US" sz="2400" i="1" dirty="0">
                <a:solidFill>
                  <a:srgbClr val="001581"/>
                </a:solidFill>
              </a:rPr>
              <a:t>替代</a:t>
            </a:r>
            <a:r>
              <a:rPr lang="zh-CN" altLang="en-US" sz="2400" dirty="0">
                <a:latin typeface="+mn-ea"/>
              </a:rPr>
              <a:t>劳动力。</a:t>
            </a:r>
            <a:endParaRPr lang="en-US" altLang="en-US" sz="2400" dirty="0">
              <a:ea typeface="ヒラギノ角ゴ Pro W3" pitchFamily="-84" charset="-128"/>
            </a:endParaRPr>
          </a:p>
          <a:p>
            <a:pPr lvl="1"/>
            <a:r>
              <a:rPr lang="zh-CN" altLang="en-US" sz="2400" dirty="0">
                <a:latin typeface="+mn-ea"/>
              </a:rPr>
              <a:t>沿</a:t>
            </a:r>
            <a:r>
              <a:rPr lang="en-US" altLang="zh-CN" sz="2400" dirty="0">
                <a:latin typeface="+mn-ea"/>
              </a:rPr>
              <a:t>PPF</a:t>
            </a:r>
            <a:r>
              <a:rPr lang="zh-CN" altLang="en-US" sz="2400" dirty="0">
                <a:latin typeface="+mn-ea"/>
              </a:rPr>
              <a:t>的每个线段，单位产品要素投入是恒定的。</a:t>
            </a:r>
            <a:endParaRPr lang="en-US" altLang="en-US" sz="2400" dirty="0">
              <a:latin typeface="+mn-ea"/>
            </a:endParaRPr>
          </a:p>
          <a:p>
            <a:r>
              <a:rPr lang="zh-CN" altLang="en-US" sz="2400" dirty="0">
                <a:solidFill>
                  <a:srgbClr val="FF0000"/>
                </a:solidFill>
              </a:rPr>
              <a:t>如果</a:t>
            </a:r>
            <a:r>
              <a:rPr lang="zh-CN" altLang="en-US" sz="2400" dirty="0">
                <a:latin typeface="+mn-ea"/>
              </a:rPr>
              <a:t>生产者</a:t>
            </a:r>
            <a:r>
              <a:rPr lang="zh-CN" altLang="en-US" sz="2400" dirty="0">
                <a:solidFill>
                  <a:srgbClr val="FF0000"/>
                </a:solidFill>
              </a:rPr>
              <a:t>可以</a:t>
            </a:r>
            <a:r>
              <a:rPr lang="zh-CN" altLang="en-US" sz="2400" dirty="0">
                <a:latin typeface="+mn-ea"/>
              </a:rPr>
              <a:t>在生产过程中用一种要素</a:t>
            </a:r>
            <a:r>
              <a:rPr lang="zh-CN" altLang="en-US" sz="2400" dirty="0">
                <a:solidFill>
                  <a:srgbClr val="FF0000"/>
                </a:solidFill>
              </a:rPr>
              <a:t>替代</a:t>
            </a:r>
            <a:r>
              <a:rPr lang="zh-CN" altLang="en-US" sz="2400" dirty="0">
                <a:latin typeface="+mn-ea"/>
              </a:rPr>
              <a:t>另一种要素，那么</a:t>
            </a:r>
            <a:r>
              <a:rPr lang="en-US" altLang="zh-CN" sz="2400" dirty="0">
                <a:solidFill>
                  <a:srgbClr val="FF0000"/>
                </a:solidFill>
                <a:ea typeface="ヒラギノ角ゴ Pro W3" pitchFamily="-84" charset="-128"/>
              </a:rPr>
              <a:t>PPF</a:t>
            </a:r>
            <a:r>
              <a:rPr lang="zh-CN" altLang="en-US" sz="2400" dirty="0">
                <a:solidFill>
                  <a:srgbClr val="FF0000"/>
                </a:solidFill>
              </a:rPr>
              <a:t>是弯曲的</a:t>
            </a:r>
            <a:r>
              <a:rPr lang="zh-CN" altLang="en-US" sz="2400" dirty="0">
                <a:latin typeface="+mn-ea"/>
              </a:rPr>
              <a:t>（弓形的）。</a:t>
            </a:r>
            <a:endParaRPr lang="en-US" altLang="en-US" sz="2400" dirty="0">
              <a:ea typeface="ヒラギノ角ゴ Pro W3" pitchFamily="-84" charset="-128"/>
            </a:endParaRPr>
          </a:p>
          <a:p>
            <a:pPr lvl="1"/>
            <a:r>
              <a:rPr lang="zh-CN" altLang="en-US" sz="2400" dirty="0">
                <a:latin typeface="+mn-ea"/>
              </a:rPr>
              <a:t>随着生产商生产更多的布料，布的机会成本是</a:t>
            </a:r>
            <a:r>
              <a:rPr lang="zh-CN" altLang="en-US" sz="2400" dirty="0">
                <a:solidFill>
                  <a:srgbClr val="FF0000"/>
                </a:solidFill>
              </a:rPr>
              <a:t>递增</a:t>
            </a:r>
            <a:r>
              <a:rPr lang="zh-CN" altLang="en-US" sz="2400" dirty="0">
                <a:latin typeface="+mn-ea"/>
              </a:rPr>
              <a:t>的。</a:t>
            </a:r>
            <a:endParaRPr lang="en-US" altLang="en-US" sz="2400" dirty="0">
              <a:ea typeface="ヒラギノ角ゴ Pro W3" pitchFamily="-84" charset="-128"/>
            </a:endParaRPr>
          </a:p>
        </p:txBody>
      </p:sp>
    </p:spTree>
    <p:extLst>
      <p:ext uri="{BB962C8B-B14F-4D97-AF65-F5344CB8AC3E}">
        <p14:creationId xmlns:p14="http://schemas.microsoft.com/office/powerpoint/2010/main" val="345478418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214290"/>
            <a:ext cx="7329510" cy="927612"/>
          </a:xfrm>
        </p:spPr>
        <p:txBody>
          <a:bodyPr/>
          <a:lstStyle/>
          <a:p>
            <a:r>
              <a:rPr lang="zh-CN" altLang="en-US" sz="2800" dirty="0">
                <a:latin typeface="+mn-ea"/>
                <a:ea typeface="+mn-ea"/>
              </a:rPr>
              <a:t>图</a:t>
            </a:r>
            <a:r>
              <a:rPr lang="en-US" altLang="en-US" sz="2800" dirty="0">
                <a:latin typeface="+mn-ea"/>
                <a:ea typeface="+mn-ea"/>
              </a:rPr>
              <a:t>5.2 </a:t>
            </a:r>
            <a:r>
              <a:rPr lang="zh-CN" altLang="en-US" sz="2800" dirty="0">
                <a:latin typeface="+mn-ea"/>
                <a:ea typeface="+mn-ea"/>
              </a:rPr>
              <a:t>要素可替代下的生产可能性边界</a:t>
            </a:r>
            <a:endParaRPr lang="en-IN" sz="2800" b="0" dirty="0">
              <a:latin typeface="+mn-ea"/>
              <a:ea typeface="+mn-ea"/>
            </a:endParaRPr>
          </a:p>
        </p:txBody>
      </p:sp>
      <p:pic>
        <p:nvPicPr>
          <p:cNvPr id="5" name="Picture 4" descr="A graph plots quantity of food, Q sub F, versus quantity of cloth, Q sub C. The plot for, P P, falls with increasing steepness from y to x-axi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4282" y="1928802"/>
            <a:ext cx="6596041" cy="4714908"/>
          </a:xfrm>
          <a:prstGeom prst="rect">
            <a:avLst/>
          </a:prstGeom>
        </p:spPr>
      </p:pic>
      <p:sp>
        <p:nvSpPr>
          <p:cNvPr id="3" name="Content Placeholder 2"/>
          <p:cNvSpPr>
            <a:spLocks noGrp="1"/>
          </p:cNvSpPr>
          <p:nvPr>
            <p:ph idx="1"/>
          </p:nvPr>
        </p:nvSpPr>
        <p:spPr>
          <a:xfrm>
            <a:off x="4786314" y="3143248"/>
            <a:ext cx="4143372" cy="1178021"/>
          </a:xfrm>
        </p:spPr>
        <p:txBody>
          <a:bodyPr/>
          <a:lstStyle/>
          <a:p>
            <a:pPr marL="0" indent="0"/>
            <a:r>
              <a:rPr lang="zh-CN" altLang="en-US" sz="2200" dirty="0"/>
              <a:t>但是，随着经济的生产结构转向布而不是食品，以食品表示的布的机会成本仍然在上升。</a:t>
            </a:r>
            <a:endParaRPr lang="en-US" sz="2200" dirty="0"/>
          </a:p>
        </p:txBody>
      </p:sp>
      <p:sp>
        <p:nvSpPr>
          <p:cNvPr id="6" name="矩形 5"/>
          <p:cNvSpPr/>
          <p:nvPr/>
        </p:nvSpPr>
        <p:spPr>
          <a:xfrm>
            <a:off x="2285984" y="1428736"/>
            <a:ext cx="6286544" cy="1107996"/>
          </a:xfrm>
          <a:prstGeom prst="rect">
            <a:avLst/>
          </a:prstGeom>
        </p:spPr>
        <p:txBody>
          <a:bodyPr wrap="square">
            <a:spAutoFit/>
          </a:bodyPr>
          <a:lstStyle/>
          <a:p>
            <a:pPr>
              <a:buFont typeface="Arial" pitchFamily="34" charset="0"/>
              <a:buChar char="•"/>
            </a:pPr>
            <a:r>
              <a:rPr lang="zh-CN" altLang="en-US" sz="2200" dirty="0"/>
              <a:t>如果资本可以替代劳动力（反之亦然），那么生产可能性边界就不再有弯折</a:t>
            </a:r>
            <a:endParaRPr lang="en-US" sz="2200" dirty="0"/>
          </a:p>
          <a:p>
            <a:pPr>
              <a:buFont typeface="Arial" pitchFamily="34" charset="0"/>
              <a:buChar char="•"/>
            </a:pPr>
            <a:r>
              <a:rPr lang="en-US" sz="2200" dirty="0"/>
              <a:t> </a:t>
            </a:r>
            <a:r>
              <a:rPr lang="en-US" altLang="zh-CN" sz="2200" dirty="0">
                <a:sym typeface="Wingdings" pitchFamily="2" charset="2"/>
              </a:rPr>
              <a:t> </a:t>
            </a:r>
            <a:r>
              <a:rPr lang="en-US" altLang="zh-CN" sz="2200" dirty="0"/>
              <a:t>PPF</a:t>
            </a:r>
            <a:r>
              <a:rPr lang="zh-CN" altLang="en-US" sz="2200" dirty="0"/>
              <a:t>是弯曲的（弓形的）</a:t>
            </a:r>
            <a:endParaRPr lang="en-US" sz="2200" dirty="0"/>
          </a:p>
        </p:txBody>
      </p:sp>
      <p:sp>
        <p:nvSpPr>
          <p:cNvPr id="7" name="直角三角形 6"/>
          <p:cNvSpPr/>
          <p:nvPr/>
        </p:nvSpPr>
        <p:spPr>
          <a:xfrm>
            <a:off x="2666918" y="3570614"/>
            <a:ext cx="1112993" cy="506457"/>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8" name="直角三角形 7"/>
          <p:cNvSpPr/>
          <p:nvPr/>
        </p:nvSpPr>
        <p:spPr>
          <a:xfrm>
            <a:off x="3779911" y="4077071"/>
            <a:ext cx="1152129" cy="1120089"/>
          </a:xfrm>
          <a:prstGeom prst="rtTriangle">
            <a:avLst/>
          </a:prstGeom>
          <a:solidFill>
            <a:schemeClr val="accent5">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1963219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blinds(horizontal)">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生产可能性</a:t>
            </a:r>
            <a:r>
              <a:rPr lang="en-US" altLang="en-US" sz="2000" b="0" dirty="0">
                <a:ea typeface="ヒラギノ角ゴ Pro W3" pitchFamily="-84" charset="-128"/>
              </a:rPr>
              <a:t>(4 of 4)</a:t>
            </a:r>
            <a:endParaRPr lang="en-IN" sz="2000" b="0" dirty="0"/>
          </a:p>
        </p:txBody>
      </p:sp>
      <p:sp>
        <p:nvSpPr>
          <p:cNvPr id="4" name="Content Placeholder 3"/>
          <p:cNvSpPr>
            <a:spLocks noGrp="1"/>
          </p:cNvSpPr>
          <p:nvPr>
            <p:ph idx="1"/>
          </p:nvPr>
        </p:nvSpPr>
        <p:spPr>
          <a:xfrm>
            <a:off x="457200" y="1600200"/>
            <a:ext cx="7924800" cy="1649231"/>
          </a:xfrm>
        </p:spPr>
        <p:txBody>
          <a:bodyPr/>
          <a:lstStyle/>
          <a:p>
            <a:pPr>
              <a:spcBef>
                <a:spcPct val="50000"/>
              </a:spcBef>
            </a:pPr>
            <a:r>
              <a:rPr lang="zh-CN" altLang="en-US" sz="2400" dirty="0"/>
              <a:t>经济会在生产可能性边界的哪点生产呢？</a:t>
            </a:r>
            <a:endParaRPr lang="en-US" altLang="en-US" sz="2400" dirty="0"/>
          </a:p>
          <a:p>
            <a:pPr>
              <a:spcBef>
                <a:spcPct val="50000"/>
              </a:spcBef>
            </a:pPr>
            <a:r>
              <a:rPr lang="zh-CN" altLang="en-US" sz="2400" dirty="0"/>
              <a:t>经济会在</a:t>
            </a:r>
            <a:r>
              <a:rPr lang="zh-CN" altLang="en-US" sz="2400" dirty="0">
                <a:solidFill>
                  <a:srgbClr val="001581"/>
                </a:solidFill>
              </a:rPr>
              <a:t>产值最大化</a:t>
            </a:r>
            <a:r>
              <a:rPr lang="zh-CN" altLang="en-US" sz="2400" dirty="0"/>
              <a:t>的点上生产</a:t>
            </a:r>
            <a:r>
              <a:rPr lang="en-US" altLang="en-US" sz="2400" dirty="0"/>
              <a:t>, V.</a:t>
            </a:r>
            <a:endParaRPr lang="en-US" altLang="zh-CN" sz="2400" dirty="0"/>
          </a:p>
          <a:p>
            <a:pPr>
              <a:spcBef>
                <a:spcPct val="50000"/>
              </a:spcBef>
            </a:pPr>
            <a:r>
              <a:rPr lang="zh-CN" altLang="en-US" sz="2400" dirty="0">
                <a:solidFill>
                  <a:srgbClr val="FF0000"/>
                </a:solidFill>
              </a:rPr>
              <a:t>等价值线</a:t>
            </a:r>
            <a:r>
              <a:rPr lang="zh-CN" altLang="en-US" sz="2400" dirty="0"/>
              <a:t>是表示产出价值恒定的线，</a:t>
            </a:r>
            <a:r>
              <a:rPr lang="en-US" altLang="zh-CN" sz="2400" dirty="0"/>
              <a:t>V</a:t>
            </a:r>
            <a:r>
              <a:rPr lang="zh-CN" altLang="en-US" sz="2400" dirty="0"/>
              <a:t>：</a:t>
            </a:r>
            <a:endParaRPr lang="en-US" altLang="en-US" sz="2400" dirty="0"/>
          </a:p>
        </p:txBody>
      </p:sp>
      <p:sp>
        <p:nvSpPr>
          <p:cNvPr id="5" name="Content Placeholder 4"/>
          <p:cNvSpPr>
            <a:spLocks noGrp="1"/>
          </p:cNvSpPr>
          <p:nvPr>
            <p:ph idx="13"/>
          </p:nvPr>
        </p:nvSpPr>
        <p:spPr>
          <a:xfrm>
            <a:off x="392877" y="4446504"/>
            <a:ext cx="8358246" cy="1430768"/>
          </a:xfrm>
          <a:solidFill>
            <a:schemeClr val="bg1"/>
          </a:solidFill>
        </p:spPr>
        <p:txBody>
          <a:bodyPr/>
          <a:lstStyle/>
          <a:p>
            <a:pPr lvl="1"/>
            <a:r>
              <a:rPr lang="en-US" altLang="en-US" sz="2400" i="1" dirty="0"/>
              <a:t>P</a:t>
            </a:r>
            <a:r>
              <a:rPr lang="en-US" altLang="en-US" sz="2400" i="1" baseline="-25000" dirty="0"/>
              <a:t>C</a:t>
            </a:r>
            <a:r>
              <a:rPr lang="en-US" altLang="en-US" sz="2400" dirty="0"/>
              <a:t> </a:t>
            </a:r>
            <a:r>
              <a:rPr lang="zh-CN" altLang="en-US" sz="2400" dirty="0"/>
              <a:t>和</a:t>
            </a:r>
            <a:r>
              <a:rPr lang="en-US" altLang="en-US" sz="2400" dirty="0"/>
              <a:t> </a:t>
            </a:r>
            <a:r>
              <a:rPr lang="en-US" altLang="en-US" sz="2400" i="1" dirty="0"/>
              <a:t>P</a:t>
            </a:r>
            <a:r>
              <a:rPr lang="en-US" altLang="en-US" sz="2400" i="1" baseline="-25000" dirty="0"/>
              <a:t>F</a:t>
            </a:r>
            <a:r>
              <a:rPr lang="en-US" altLang="en-US" sz="2400" dirty="0"/>
              <a:t> </a:t>
            </a:r>
            <a:r>
              <a:rPr lang="zh-CN" altLang="en-US" sz="2400" dirty="0"/>
              <a:t>表示棉布和食物的价格</a:t>
            </a:r>
            <a:endParaRPr lang="en-US" altLang="en-US" sz="2400" dirty="0"/>
          </a:p>
          <a:p>
            <a:pPr lvl="1">
              <a:spcBef>
                <a:spcPts val="1800"/>
              </a:spcBef>
            </a:pPr>
            <a:r>
              <a:rPr lang="en-US" sz="2400" dirty="0"/>
              <a:t> </a:t>
            </a:r>
            <a:r>
              <a:rPr lang="zh-CN" altLang="en-US" sz="2400" dirty="0"/>
              <a:t>等价值线的斜率是</a:t>
            </a:r>
            <a:endParaRPr lang="en-US" sz="2400" dirty="0"/>
          </a:p>
        </p:txBody>
      </p:sp>
      <p:graphicFrame>
        <p:nvGraphicFramePr>
          <p:cNvPr id="6" name="Object 5"/>
          <p:cNvGraphicFramePr>
            <a:graphicFrameLocks noChangeAspect="1"/>
          </p:cNvGraphicFramePr>
          <p:nvPr>
            <p:extLst>
              <p:ext uri="{D42A27DB-BD31-4B8C-83A1-F6EECF244321}">
                <p14:modId xmlns:p14="http://schemas.microsoft.com/office/powerpoint/2010/main" val="1711074513"/>
              </p:ext>
            </p:extLst>
          </p:nvPr>
        </p:nvGraphicFramePr>
        <p:xfrm>
          <a:off x="1331640" y="3429000"/>
          <a:ext cx="2786082" cy="570096"/>
        </p:xfrm>
        <a:graphic>
          <a:graphicData uri="http://schemas.openxmlformats.org/presentationml/2006/ole">
            <mc:AlternateContent xmlns:mc="http://schemas.openxmlformats.org/markup-compatibility/2006">
              <mc:Choice xmlns:v="urn:schemas-microsoft-com:vml" Requires="v">
                <p:oleObj spid="_x0000_s4100" name="Equation" r:id="rId4" imgW="1117600" imgH="228600" progId="">
                  <p:embed/>
                </p:oleObj>
              </mc:Choice>
              <mc:Fallback>
                <p:oleObj name="Equation" r:id="rId4" imgW="1117600" imgH="228600" progId="">
                  <p:embed/>
                  <p:pic>
                    <p:nvPicPr>
                      <p:cNvPr id="0" name="Picture 15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31640" y="3429000"/>
                        <a:ext cx="2786082" cy="570096"/>
                      </a:xfrm>
                      <a:prstGeom prst="rect">
                        <a:avLst/>
                      </a:prstGeom>
                      <a:noFill/>
                      <a:ln w="9525">
                        <a:solidFill>
                          <a:srgbClr val="FF0000"/>
                        </a:solidFill>
                        <a:miter lim="800000"/>
                        <a:headEnd/>
                        <a:tailEnd/>
                      </a:ln>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矩形 7"/>
          <p:cNvSpPr/>
          <p:nvPr/>
        </p:nvSpPr>
        <p:spPr>
          <a:xfrm>
            <a:off x="4422050" y="3544165"/>
            <a:ext cx="4272323" cy="461665"/>
          </a:xfrm>
          <a:prstGeom prst="rect">
            <a:avLst/>
          </a:prstGeom>
        </p:spPr>
        <p:txBody>
          <a:bodyPr wrap="none">
            <a:spAutoFit/>
          </a:bodyPr>
          <a:lstStyle/>
          <a:p>
            <a:r>
              <a:rPr lang="en-US" altLang="en-US" sz="2400" i="1" dirty="0">
                <a:ea typeface="ヒラギノ角ゴ Pro W3" pitchFamily="-84" charset="-128"/>
                <a:sym typeface="Wingdings" pitchFamily="2" charset="2"/>
              </a:rPr>
              <a:t>  </a:t>
            </a:r>
            <a:r>
              <a:rPr lang="en-US" altLang="en-US" sz="2400" i="1" dirty="0">
                <a:ea typeface="ヒラギノ角ゴ Pro W3" pitchFamily="-84" charset="-128"/>
              </a:rPr>
              <a:t>Q</a:t>
            </a:r>
            <a:r>
              <a:rPr lang="en-US" altLang="en-US" sz="2400" baseline="-25000" dirty="0">
                <a:ea typeface="ヒラギノ角ゴ Pro W3" pitchFamily="-84" charset="-128"/>
              </a:rPr>
              <a:t>C</a:t>
            </a:r>
            <a:r>
              <a:rPr lang="en-US" altLang="en-US" sz="2400" i="1" dirty="0">
                <a:ea typeface="ヒラギノ角ゴ Pro W3" pitchFamily="-84" charset="-128"/>
              </a:rPr>
              <a:t> = V/ P</a:t>
            </a:r>
            <a:r>
              <a:rPr lang="en-US" altLang="en-US" sz="2400" baseline="-25000" dirty="0">
                <a:ea typeface="ヒラギノ角ゴ Pro W3" pitchFamily="-84" charset="-128"/>
              </a:rPr>
              <a:t>C</a:t>
            </a:r>
            <a:r>
              <a:rPr lang="en-US" altLang="en-US" sz="2400" i="1" dirty="0">
                <a:ea typeface="ヒラギノ角ゴ Pro W3" pitchFamily="-84" charset="-128"/>
              </a:rPr>
              <a:t> – (P</a:t>
            </a:r>
            <a:r>
              <a:rPr lang="en-US" altLang="en-US" sz="2400" i="1" baseline="-25000" dirty="0">
                <a:ea typeface="ヒラギノ角ゴ Pro W3" pitchFamily="-84" charset="-128"/>
              </a:rPr>
              <a:t>C </a:t>
            </a:r>
            <a:r>
              <a:rPr lang="en-US" altLang="en-US" sz="2400" dirty="0">
                <a:ea typeface="ヒラギノ角ゴ Pro W3" pitchFamily="-84" charset="-128"/>
              </a:rPr>
              <a:t>/</a:t>
            </a:r>
            <a:r>
              <a:rPr lang="en-US" altLang="en-US" sz="2400" i="1" dirty="0">
                <a:ea typeface="ヒラギノ角ゴ Pro W3" pitchFamily="-84" charset="-128"/>
              </a:rPr>
              <a:t>P</a:t>
            </a:r>
            <a:r>
              <a:rPr lang="en-US" altLang="en-US" sz="2400" i="1" baseline="-25000" dirty="0">
                <a:ea typeface="ヒラギノ角ゴ Pro W3" pitchFamily="-84" charset="-128"/>
              </a:rPr>
              <a:t>F</a:t>
            </a:r>
            <a:r>
              <a:rPr lang="en-US" altLang="en-US" sz="2400" dirty="0">
                <a:ea typeface="ヒラギノ角ゴ Pro W3" pitchFamily="-84" charset="-128"/>
              </a:rPr>
              <a:t>) ×Q</a:t>
            </a:r>
            <a:r>
              <a:rPr lang="en-US" altLang="en-US" sz="2400" baseline="-25000" dirty="0">
                <a:ea typeface="ヒラギノ角ゴ Pro W3" pitchFamily="-84" charset="-128"/>
              </a:rPr>
              <a:t>F</a:t>
            </a:r>
            <a:endParaRPr lang="zh-CN" altLang="en-US" sz="2400" baseline="-25000" dirty="0"/>
          </a:p>
        </p:txBody>
      </p:sp>
      <p:sp>
        <p:nvSpPr>
          <p:cNvPr id="10" name="矩形 9"/>
          <p:cNvSpPr/>
          <p:nvPr/>
        </p:nvSpPr>
        <p:spPr>
          <a:xfrm>
            <a:off x="5917556" y="4556078"/>
            <a:ext cx="2769244" cy="1092607"/>
          </a:xfrm>
          <a:prstGeom prst="rect">
            <a:avLst/>
          </a:prstGeom>
          <a:solidFill>
            <a:schemeClr val="accent3">
              <a:lumMod val="20000"/>
              <a:lumOff val="80000"/>
            </a:schemeClr>
          </a:solidFill>
        </p:spPr>
        <p:txBody>
          <a:bodyPr wrap="square">
            <a:spAutoFit/>
          </a:bodyPr>
          <a:lstStyle/>
          <a:p>
            <a:pPr>
              <a:spcBef>
                <a:spcPts val="600"/>
              </a:spcBef>
              <a:buFont typeface="Arial" pitchFamily="34" charset="0"/>
              <a:buChar char="•"/>
            </a:pPr>
            <a:r>
              <a:rPr lang="zh-CN" altLang="en-US" sz="2000" dirty="0"/>
              <a:t>垂直截距项由</a:t>
            </a:r>
            <a:r>
              <a:rPr lang="en-US" sz="2000" dirty="0"/>
              <a:t>V</a:t>
            </a:r>
            <a:r>
              <a:rPr lang="zh-CN" altLang="en-US" sz="2000" dirty="0"/>
              <a:t>决定</a:t>
            </a:r>
            <a:r>
              <a:rPr lang="en-US" sz="2000" dirty="0"/>
              <a:t> </a:t>
            </a:r>
          </a:p>
          <a:p>
            <a:pPr>
              <a:spcBef>
                <a:spcPts val="600"/>
              </a:spcBef>
              <a:buFont typeface="Arial" pitchFamily="34" charset="0"/>
              <a:buChar char="•"/>
            </a:pPr>
            <a:r>
              <a:rPr lang="en-US" sz="2000" dirty="0">
                <a:sym typeface="Wingdings" pitchFamily="2" charset="2"/>
              </a:rPr>
              <a:t> </a:t>
            </a:r>
            <a:r>
              <a:rPr lang="zh-CN" altLang="en-US" sz="2000" dirty="0">
                <a:sym typeface="Wingdings" pitchFamily="2" charset="2"/>
              </a:rPr>
              <a:t>更高的</a:t>
            </a:r>
            <a:r>
              <a:rPr lang="en-US" sz="2000" dirty="0">
                <a:sym typeface="Wingdings" pitchFamily="2" charset="2"/>
              </a:rPr>
              <a:t>V</a:t>
            </a:r>
            <a:r>
              <a:rPr lang="zh-CN" altLang="en-US" sz="2000" dirty="0">
                <a:sym typeface="Wingdings" pitchFamily="2" charset="2"/>
              </a:rPr>
              <a:t>会给定一个更高的</a:t>
            </a:r>
            <a:r>
              <a:rPr lang="en-US" sz="2000" dirty="0">
                <a:sym typeface="Wingdings" pitchFamily="2" charset="2"/>
              </a:rPr>
              <a:t> </a:t>
            </a:r>
            <a:r>
              <a:rPr lang="en-US" sz="2000" dirty="0"/>
              <a:t>V/P</a:t>
            </a:r>
            <a:r>
              <a:rPr lang="en-US" sz="2000" baseline="-25000" dirty="0"/>
              <a:t>C</a:t>
            </a:r>
          </a:p>
        </p:txBody>
      </p:sp>
      <p:cxnSp>
        <p:nvCxnSpPr>
          <p:cNvPr id="12" name="直接箭头连接符 11"/>
          <p:cNvCxnSpPr>
            <a:cxnSpLocks/>
          </p:cNvCxnSpPr>
          <p:nvPr/>
        </p:nvCxnSpPr>
        <p:spPr>
          <a:xfrm>
            <a:off x="6009933" y="3993347"/>
            <a:ext cx="362267" cy="562731"/>
          </a:xfrm>
          <a:prstGeom prst="straightConnector1">
            <a:avLst/>
          </a:prstGeom>
          <a:ln w="28575">
            <a:solidFill>
              <a:srgbClr val="FF0000"/>
            </a:solidFill>
            <a:tailEnd type="arrow"/>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1E9B4663-F928-274D-C8CF-9CE25D1D39C0}"/>
              </a:ext>
            </a:extLst>
          </p:cNvPr>
          <p:cNvPicPr>
            <a:picLocks noChangeAspect="1"/>
          </p:cNvPicPr>
          <p:nvPr/>
        </p:nvPicPr>
        <p:blipFill>
          <a:blip r:embed="rId6"/>
          <a:stretch>
            <a:fillRect/>
          </a:stretch>
        </p:blipFill>
        <p:spPr>
          <a:xfrm>
            <a:off x="3389362" y="4815581"/>
            <a:ext cx="736638" cy="920797"/>
          </a:xfrm>
          <a:prstGeom prst="rect">
            <a:avLst/>
          </a:prstGeom>
        </p:spPr>
      </p:pic>
    </p:spTree>
    <p:extLst>
      <p:ext uri="{BB962C8B-B14F-4D97-AF65-F5344CB8AC3E}">
        <p14:creationId xmlns:p14="http://schemas.microsoft.com/office/powerpoint/2010/main" val="29512994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blinds(horizontal)">
                                      <p:cBhvr>
                                        <p:cTn id="15"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57158" y="214290"/>
            <a:ext cx="8229600" cy="570422"/>
          </a:xfrm>
        </p:spPr>
        <p:txBody>
          <a:bodyPr/>
          <a:lstStyle/>
          <a:p>
            <a:r>
              <a:rPr lang="zh-CN" altLang="en-US" sz="3200" dirty="0">
                <a:latin typeface="+mn-ea"/>
                <a:ea typeface="+mn-ea"/>
              </a:rPr>
              <a:t>图</a:t>
            </a:r>
            <a:r>
              <a:rPr lang="en-US" altLang="en-US" sz="3200" dirty="0">
                <a:latin typeface="+mn-ea"/>
                <a:ea typeface="+mn-ea"/>
              </a:rPr>
              <a:t>5.3 </a:t>
            </a:r>
            <a:r>
              <a:rPr lang="zh-CN" altLang="en-US" sz="3200" dirty="0">
                <a:latin typeface="+mn-ea"/>
                <a:ea typeface="+mn-ea"/>
              </a:rPr>
              <a:t>生产与价格</a:t>
            </a:r>
            <a:endParaRPr lang="en-IN" sz="3200" b="0" dirty="0">
              <a:latin typeface="+mn-ea"/>
              <a:ea typeface="+mn-ea"/>
            </a:endParaRPr>
          </a:p>
        </p:txBody>
      </p:sp>
      <p:sp>
        <p:nvSpPr>
          <p:cNvPr id="3" name="Content Placeholder 2"/>
          <p:cNvSpPr>
            <a:spLocks noGrp="1"/>
          </p:cNvSpPr>
          <p:nvPr>
            <p:ph idx="1"/>
          </p:nvPr>
        </p:nvSpPr>
        <p:spPr>
          <a:xfrm>
            <a:off x="285720" y="5786454"/>
            <a:ext cx="8429684" cy="466809"/>
          </a:xfrm>
          <a:solidFill>
            <a:schemeClr val="bg1"/>
          </a:solidFill>
        </p:spPr>
        <p:txBody>
          <a:bodyPr/>
          <a:lstStyle/>
          <a:p>
            <a:pPr marL="0" indent="0"/>
            <a:r>
              <a:rPr lang="zh-CN" altLang="en-US" sz="2200" dirty="0"/>
              <a:t>在</a:t>
            </a:r>
            <a:r>
              <a:rPr lang="en-US" altLang="zh-CN" sz="2200" dirty="0"/>
              <a:t>Q</a:t>
            </a:r>
            <a:r>
              <a:rPr lang="zh-CN" altLang="en-US" sz="2200" dirty="0"/>
              <a:t>点，以食物表示的布的机会成本等于布料的相对价格</a:t>
            </a:r>
            <a:r>
              <a:rPr lang="en-US" sz="2200" dirty="0"/>
              <a:t>, </a:t>
            </a:r>
            <a:r>
              <a:rPr lang="en-US" sz="2200" i="1" dirty="0"/>
              <a:t>P</a:t>
            </a:r>
            <a:r>
              <a:rPr lang="en-US" sz="2200" i="1" baseline="-25000" dirty="0"/>
              <a:t>C</a:t>
            </a:r>
            <a:r>
              <a:rPr lang="en-US" sz="2200" dirty="0"/>
              <a:t>/</a:t>
            </a:r>
            <a:r>
              <a:rPr lang="en-US" sz="2200" i="1" dirty="0"/>
              <a:t>P</a:t>
            </a:r>
            <a:r>
              <a:rPr lang="en-US" sz="2200" i="1" baseline="-25000" dirty="0"/>
              <a:t>F</a:t>
            </a:r>
            <a:r>
              <a:rPr lang="en-US" sz="2200" dirty="0"/>
              <a:t>.</a:t>
            </a:r>
          </a:p>
        </p:txBody>
      </p:sp>
      <p:pic>
        <p:nvPicPr>
          <p:cNvPr id="7" name="Picture 6" descr="The graph plots quantity of food, Q sub F, versus quantity of cloth, Q sub C. The P P curve falls with increasing steepness, through point Q, which is slightly closer to the x-axis than the y-axis. A line tangent to the curve at Q is an isovalue line, with slope = negative P sub C over P sub F. There are 2 more, parallel isovalue lines below the one that passes through Q, and another parallel isovalue line above it."/>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5720" y="1000108"/>
            <a:ext cx="6756386" cy="4537693"/>
          </a:xfrm>
          <a:prstGeom prst="rect">
            <a:avLst/>
          </a:prstGeom>
        </p:spPr>
      </p:pic>
      <p:sp>
        <p:nvSpPr>
          <p:cNvPr id="5" name="矩形 4"/>
          <p:cNvSpPr/>
          <p:nvPr/>
        </p:nvSpPr>
        <p:spPr>
          <a:xfrm>
            <a:off x="4788320" y="1500174"/>
            <a:ext cx="3861955" cy="923330"/>
          </a:xfrm>
          <a:prstGeom prst="rect">
            <a:avLst/>
          </a:prstGeom>
        </p:spPr>
        <p:txBody>
          <a:bodyPr wrap="none">
            <a:spAutoFit/>
          </a:bodyPr>
          <a:lstStyle/>
          <a:p>
            <a:pPr>
              <a:spcBef>
                <a:spcPts val="600"/>
              </a:spcBef>
              <a:spcAft>
                <a:spcPts val="600"/>
              </a:spcAft>
            </a:pPr>
            <a:r>
              <a:rPr lang="en-US" altLang="en-US" sz="2400" i="1" dirty="0">
                <a:ea typeface="ヒラギノ角ゴ Pro W3" pitchFamily="-84" charset="-128"/>
                <a:sym typeface="Wingdings" pitchFamily="2" charset="2"/>
              </a:rPr>
              <a:t> </a:t>
            </a:r>
            <a:r>
              <a:rPr lang="en-US" altLang="en-US" sz="2400" i="1" dirty="0">
                <a:ea typeface="ヒラギノ角ゴ Pro W3" pitchFamily="-84" charset="-128"/>
              </a:rPr>
              <a:t>Q</a:t>
            </a:r>
            <a:r>
              <a:rPr lang="en-US" altLang="en-US" sz="2400" baseline="-25000" dirty="0">
                <a:ea typeface="ヒラギノ角ゴ Pro W3" pitchFamily="-84" charset="-128"/>
              </a:rPr>
              <a:t>C</a:t>
            </a:r>
            <a:r>
              <a:rPr lang="en-US" altLang="en-US" sz="2400" i="1" dirty="0">
                <a:ea typeface="ヒラギノ角ゴ Pro W3" pitchFamily="-84" charset="-128"/>
              </a:rPr>
              <a:t> = V/ P</a:t>
            </a:r>
            <a:r>
              <a:rPr lang="en-US" altLang="en-US" sz="2400" baseline="-25000" dirty="0">
                <a:ea typeface="ヒラギノ角ゴ Pro W3" pitchFamily="-84" charset="-128"/>
              </a:rPr>
              <a:t>C</a:t>
            </a:r>
            <a:r>
              <a:rPr lang="en-US" altLang="en-US" sz="2400" i="1" dirty="0">
                <a:ea typeface="ヒラギノ角ゴ Pro W3" pitchFamily="-84" charset="-128"/>
              </a:rPr>
              <a:t> – (P</a:t>
            </a:r>
            <a:r>
              <a:rPr lang="en-US" altLang="en-US" sz="2400" i="1" baseline="-25000" dirty="0">
                <a:ea typeface="ヒラギノ角ゴ Pro W3" pitchFamily="-84" charset="-128"/>
              </a:rPr>
              <a:t>C </a:t>
            </a:r>
            <a:r>
              <a:rPr lang="en-US" altLang="en-US" sz="2400" dirty="0">
                <a:ea typeface="ヒラギノ角ゴ Pro W3" pitchFamily="-84" charset="-128"/>
              </a:rPr>
              <a:t>/</a:t>
            </a:r>
            <a:r>
              <a:rPr lang="en-US" altLang="en-US" sz="2400" i="1" dirty="0">
                <a:ea typeface="ヒラギノ角ゴ Pro W3" pitchFamily="-84" charset="-128"/>
              </a:rPr>
              <a:t>P</a:t>
            </a:r>
            <a:r>
              <a:rPr lang="en-US" altLang="en-US" sz="2400" i="1" baseline="-25000" dirty="0">
                <a:ea typeface="ヒラギノ角ゴ Pro W3" pitchFamily="-84" charset="-128"/>
              </a:rPr>
              <a:t>F</a:t>
            </a:r>
            <a:r>
              <a:rPr lang="en-US" altLang="en-US" sz="2400" dirty="0">
                <a:ea typeface="ヒラギノ角ゴ Pro W3" pitchFamily="-84" charset="-128"/>
              </a:rPr>
              <a:t>) ×Q</a:t>
            </a:r>
            <a:r>
              <a:rPr lang="en-US" altLang="en-US" sz="2400" baseline="-25000" dirty="0">
                <a:ea typeface="ヒラギノ角ゴ Pro W3" pitchFamily="-84" charset="-128"/>
              </a:rPr>
              <a:t>F</a:t>
            </a:r>
          </a:p>
          <a:p>
            <a:pPr>
              <a:spcBef>
                <a:spcPts val="600"/>
              </a:spcBef>
              <a:spcAft>
                <a:spcPts val="600"/>
              </a:spcAft>
            </a:pPr>
            <a:r>
              <a:rPr lang="zh-CN" altLang="en-US" sz="2000" dirty="0"/>
              <a:t>位置更高 </a:t>
            </a:r>
            <a:r>
              <a:rPr lang="en-US" altLang="zh-CN" sz="2000" dirty="0">
                <a:sym typeface="Wingdings" pitchFamily="2" charset="2"/>
              </a:rPr>
              <a:t> V </a:t>
            </a:r>
            <a:r>
              <a:rPr lang="zh-CN" altLang="en-US" sz="2000" dirty="0">
                <a:sym typeface="Wingdings" pitchFamily="2" charset="2"/>
              </a:rPr>
              <a:t>值更大</a:t>
            </a:r>
            <a:endParaRPr lang="zh-CN" altLang="en-US" sz="2000" dirty="0"/>
          </a:p>
        </p:txBody>
      </p:sp>
      <p:sp>
        <p:nvSpPr>
          <p:cNvPr id="6" name="矩形 5"/>
          <p:cNvSpPr/>
          <p:nvPr/>
        </p:nvSpPr>
        <p:spPr>
          <a:xfrm>
            <a:off x="5499692" y="2556786"/>
            <a:ext cx="3328364" cy="707886"/>
          </a:xfrm>
          <a:prstGeom prst="rect">
            <a:avLst/>
          </a:prstGeom>
        </p:spPr>
        <p:txBody>
          <a:bodyPr wrap="square">
            <a:spAutoFit/>
          </a:bodyPr>
          <a:lstStyle/>
          <a:p>
            <a:pPr>
              <a:buFont typeface="Arial" pitchFamily="34" charset="0"/>
              <a:buChar char="•"/>
            </a:pPr>
            <a:r>
              <a:rPr lang="zh-CN" altLang="en-US" sz="2000" dirty="0"/>
              <a:t>给定布料的相对价格，本国将在产量最大化的</a:t>
            </a:r>
            <a:r>
              <a:rPr lang="en-US" altLang="zh-CN" sz="2000" dirty="0"/>
              <a:t>Q</a:t>
            </a:r>
            <a:r>
              <a:rPr lang="zh-CN" altLang="en-US" sz="2000" dirty="0"/>
              <a:t>点生产。</a:t>
            </a:r>
            <a:r>
              <a:rPr lang="en-US" sz="2000" dirty="0"/>
              <a:t> </a:t>
            </a:r>
            <a:r>
              <a:rPr lang="en-US" altLang="zh-CN" sz="2000" dirty="0"/>
              <a:t>          </a:t>
            </a:r>
            <a:endParaRPr lang="zh-CN" altLang="en-US" sz="2000" dirty="0"/>
          </a:p>
        </p:txBody>
      </p:sp>
      <p:cxnSp>
        <p:nvCxnSpPr>
          <p:cNvPr id="9" name="直接连接符 8"/>
          <p:cNvCxnSpPr/>
          <p:nvPr/>
        </p:nvCxnSpPr>
        <p:spPr>
          <a:xfrm>
            <a:off x="6929454" y="1928802"/>
            <a:ext cx="857256" cy="15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2643174" y="3071810"/>
            <a:ext cx="356188" cy="400110"/>
          </a:xfrm>
          <a:prstGeom prst="rect">
            <a:avLst/>
          </a:prstGeom>
        </p:spPr>
        <p:txBody>
          <a:bodyPr wrap="none">
            <a:spAutoFit/>
          </a:bodyPr>
          <a:lstStyle/>
          <a:p>
            <a:r>
              <a:rPr lang="en-US" sz="2000" dirty="0">
                <a:solidFill>
                  <a:srgbClr val="001581"/>
                </a:solidFill>
              </a:rPr>
              <a:t>A</a:t>
            </a:r>
            <a:endParaRPr lang="zh-CN" altLang="en-US" sz="2000" dirty="0">
              <a:solidFill>
                <a:srgbClr val="001581"/>
              </a:solidFill>
            </a:endParaRPr>
          </a:p>
        </p:txBody>
      </p:sp>
      <p:sp>
        <p:nvSpPr>
          <p:cNvPr id="12" name="椭圆 11"/>
          <p:cNvSpPr/>
          <p:nvPr/>
        </p:nvSpPr>
        <p:spPr>
          <a:xfrm flipH="1">
            <a:off x="2786050" y="2928934"/>
            <a:ext cx="142876" cy="142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3" name="矩形 12"/>
          <p:cNvSpPr/>
          <p:nvPr/>
        </p:nvSpPr>
        <p:spPr>
          <a:xfrm>
            <a:off x="4572000" y="3143248"/>
            <a:ext cx="426720" cy="400110"/>
          </a:xfrm>
          <a:prstGeom prst="rect">
            <a:avLst/>
          </a:prstGeom>
        </p:spPr>
        <p:txBody>
          <a:bodyPr wrap="none">
            <a:spAutoFit/>
          </a:bodyPr>
          <a:lstStyle/>
          <a:p>
            <a:r>
              <a:rPr lang="en-US" altLang="zh-CN" sz="2000" dirty="0">
                <a:solidFill>
                  <a:srgbClr val="001581"/>
                </a:solidFill>
              </a:rPr>
              <a:t>B </a:t>
            </a:r>
            <a:endParaRPr lang="zh-CN" altLang="en-US" sz="2000" dirty="0">
              <a:solidFill>
                <a:srgbClr val="001581"/>
              </a:solidFill>
            </a:endParaRPr>
          </a:p>
        </p:txBody>
      </p:sp>
      <p:sp>
        <p:nvSpPr>
          <p:cNvPr id="14" name="椭圆 13"/>
          <p:cNvSpPr/>
          <p:nvPr/>
        </p:nvSpPr>
        <p:spPr>
          <a:xfrm flipH="1">
            <a:off x="4714876" y="3000372"/>
            <a:ext cx="142876" cy="142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6" name="矩形 15"/>
          <p:cNvSpPr/>
          <p:nvPr/>
        </p:nvSpPr>
        <p:spPr>
          <a:xfrm>
            <a:off x="7086171" y="3461904"/>
            <a:ext cx="2000232" cy="1200329"/>
          </a:xfrm>
          <a:prstGeom prst="rect">
            <a:avLst/>
          </a:prstGeom>
          <a:solidFill>
            <a:schemeClr val="accent3">
              <a:lumMod val="20000"/>
              <a:lumOff val="80000"/>
            </a:schemeClr>
          </a:solidFill>
        </p:spPr>
        <p:txBody>
          <a:bodyPr wrap="square">
            <a:spAutoFit/>
          </a:bodyPr>
          <a:lstStyle/>
          <a:p>
            <a:pPr>
              <a:buFont typeface="Arial" pitchFamily="34" charset="0"/>
              <a:buChar char="•"/>
            </a:pPr>
            <a:r>
              <a:rPr lang="zh-CN" altLang="en-US" b="1" dirty="0"/>
              <a:t>它必须在生产可能性边界上，触及最高可能的等价值线。</a:t>
            </a:r>
            <a:endParaRPr lang="en-US" b="1" dirty="0"/>
          </a:p>
        </p:txBody>
      </p:sp>
      <p:sp>
        <p:nvSpPr>
          <p:cNvPr id="4" name="文本框 3">
            <a:extLst>
              <a:ext uri="{FF2B5EF4-FFF2-40B4-BE49-F238E27FC236}">
                <a16:creationId xmlns:a16="http://schemas.microsoft.com/office/drawing/2014/main" id="{E906F492-AC6E-542C-1170-32D667D7AB2C}"/>
              </a:ext>
            </a:extLst>
          </p:cNvPr>
          <p:cNvSpPr txBox="1"/>
          <p:nvPr/>
        </p:nvSpPr>
        <p:spPr>
          <a:xfrm>
            <a:off x="4956300" y="1078445"/>
            <a:ext cx="1627756" cy="370971"/>
          </a:xfrm>
          <a:prstGeom prst="rect">
            <a:avLst/>
          </a:prstGeom>
          <a:solidFill>
            <a:schemeClr val="bg1"/>
          </a:solidFill>
        </p:spPr>
        <p:txBody>
          <a:bodyPr wrap="square">
            <a:spAutoFit/>
          </a:bodyPr>
          <a:lstStyle/>
          <a:p>
            <a:r>
              <a:rPr lang="zh-CN" altLang="en-US" dirty="0"/>
              <a:t>等价值线</a:t>
            </a:r>
          </a:p>
        </p:txBody>
      </p:sp>
    </p:spTree>
    <p:extLst>
      <p:ext uri="{BB962C8B-B14F-4D97-AF65-F5344CB8AC3E}">
        <p14:creationId xmlns:p14="http://schemas.microsoft.com/office/powerpoint/2010/main" val="19351387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blinds(horizontal)">
                                      <p:cBhvr>
                                        <p:cTn id="15" dur="500"/>
                                        <p:tgtEl>
                                          <p:spTgt spid="6"/>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blinds(horizontal)">
                                      <p:cBhvr>
                                        <p:cTn id="25" dur="500"/>
                                        <p:tgtEl>
                                          <p:spTgt spid="12"/>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blinds(horizontal)">
                                      <p:cBhvr>
                                        <p:cTn id="28" dur="500"/>
                                        <p:tgtEl>
                                          <p:spTgt spid="10"/>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4"/>
                                        </p:tgtEl>
                                        <p:attrNameLst>
                                          <p:attrName>style.visibility</p:attrName>
                                        </p:attrNameLst>
                                      </p:cBhvr>
                                      <p:to>
                                        <p:strVal val="visible"/>
                                      </p:to>
                                    </p:set>
                                    <p:animEffect transition="in" filter="blinds(horizontal)">
                                      <p:cBhvr>
                                        <p:cTn id="33" dur="500"/>
                                        <p:tgtEl>
                                          <p:spTgt spid="14"/>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blinds(horizontal)">
                                      <p:cBhvr>
                                        <p:cTn id="36" dur="500"/>
                                        <p:tgtEl>
                                          <p:spTgt spid="13"/>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3">
                                            <p:bg/>
                                          </p:spTgt>
                                        </p:tgtEl>
                                        <p:attrNameLst>
                                          <p:attrName>style.visibility</p:attrName>
                                        </p:attrNameLst>
                                      </p:cBhvr>
                                      <p:to>
                                        <p:strVal val="visible"/>
                                      </p:to>
                                    </p:set>
                                    <p:animEffect transition="in" filter="blinds(horizontal)">
                                      <p:cBhvr>
                                        <p:cTn id="39" dur="500"/>
                                        <p:tgtEl>
                                          <p:spTgt spid="3">
                                            <p:bg/>
                                          </p:spTgt>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3">
                                            <p:txEl>
                                              <p:pRg st="0" end="0"/>
                                            </p:txEl>
                                          </p:spTgt>
                                        </p:tgtEl>
                                        <p:attrNameLst>
                                          <p:attrName>style.visibility</p:attrName>
                                        </p:attrNameLst>
                                      </p:cBhvr>
                                      <p:to>
                                        <p:strVal val="visible"/>
                                      </p:to>
                                    </p:set>
                                    <p:animEffect transition="in" filter="blinds(horizontal)">
                                      <p:cBhvr>
                                        <p:cTn id="4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animBg="1"/>
      <p:bldP spid="5" grpId="0"/>
      <p:bldP spid="6" grpId="0"/>
      <p:bldP spid="10" grpId="0"/>
      <p:bldP spid="12" grpId="0" animBg="1"/>
      <p:bldP spid="13" grpId="0"/>
      <p:bldP spid="14" grpId="0" animBg="1"/>
      <p:bldP spid="1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784736"/>
          </a:xfrm>
        </p:spPr>
        <p:txBody>
          <a:bodyPr/>
          <a:lstStyle/>
          <a:p>
            <a:r>
              <a:rPr lang="zh-CN" altLang="en-US" sz="3600" dirty="0">
                <a:latin typeface="+mn-ea"/>
                <a:ea typeface="+mn-ea"/>
              </a:rPr>
              <a:t>投入组合的选择</a:t>
            </a:r>
            <a:r>
              <a:rPr lang="en-US" altLang="en-US" sz="2000" b="0" dirty="0">
                <a:ea typeface="ヒラギノ角ゴ Pro W3" pitchFamily="-84" charset="-128"/>
              </a:rPr>
              <a:t>(1 of 3)</a:t>
            </a:r>
            <a:endParaRPr lang="en-IN" sz="2000" b="0" dirty="0"/>
          </a:p>
        </p:txBody>
      </p:sp>
      <p:sp>
        <p:nvSpPr>
          <p:cNvPr id="3" name="Content Placeholder 2"/>
          <p:cNvSpPr>
            <a:spLocks noGrp="1"/>
          </p:cNvSpPr>
          <p:nvPr>
            <p:ph idx="1"/>
          </p:nvPr>
        </p:nvSpPr>
        <p:spPr>
          <a:xfrm>
            <a:off x="4071934" y="2214553"/>
            <a:ext cx="4892554" cy="3950271"/>
          </a:xfrm>
          <a:solidFill>
            <a:schemeClr val="bg1"/>
          </a:solidFill>
        </p:spPr>
        <p:txBody>
          <a:bodyPr/>
          <a:lstStyle/>
          <a:p>
            <a:pPr>
              <a:spcBef>
                <a:spcPts val="600"/>
              </a:spcBef>
            </a:pPr>
            <a:r>
              <a:rPr lang="en-US" altLang="en-US" sz="2400" dirty="0"/>
              <a:t> </a:t>
            </a:r>
            <a:r>
              <a:rPr lang="zh-CN" altLang="en-US" sz="2400" dirty="0"/>
              <a:t>他们的选择取决于</a:t>
            </a:r>
            <a:r>
              <a:rPr lang="en-US" altLang="en-US" sz="2400" dirty="0"/>
              <a:t>:</a:t>
            </a:r>
          </a:p>
          <a:p>
            <a:pPr lvl="1"/>
            <a:r>
              <a:rPr lang="zh-CN" altLang="en-US" sz="2400" dirty="0">
                <a:solidFill>
                  <a:srgbClr val="FF0000"/>
                </a:solidFill>
              </a:rPr>
              <a:t>工资率</a:t>
            </a:r>
            <a:r>
              <a:rPr lang="en-US" altLang="en-US" sz="2400" dirty="0"/>
              <a:t>, </a:t>
            </a:r>
            <a:r>
              <a:rPr lang="en-US" altLang="en-US" sz="2400" i="1" dirty="0">
                <a:solidFill>
                  <a:srgbClr val="FF0000"/>
                </a:solidFill>
              </a:rPr>
              <a:t>w</a:t>
            </a:r>
            <a:r>
              <a:rPr lang="en-US" altLang="en-US" sz="2400" dirty="0"/>
              <a:t>, </a:t>
            </a:r>
            <a:r>
              <a:rPr lang="zh-CN" altLang="en-US" sz="2400" dirty="0"/>
              <a:t>支付给工人</a:t>
            </a:r>
            <a:endParaRPr lang="en-US" altLang="en-US" sz="2400" dirty="0"/>
          </a:p>
          <a:p>
            <a:pPr lvl="1"/>
            <a:r>
              <a:rPr lang="zh-CN" altLang="en-US" sz="2400" dirty="0">
                <a:solidFill>
                  <a:srgbClr val="FF0000"/>
                </a:solidFill>
              </a:rPr>
              <a:t>租金率</a:t>
            </a:r>
            <a:r>
              <a:rPr lang="en-US" altLang="en-US" sz="2400" dirty="0"/>
              <a:t>, </a:t>
            </a:r>
            <a:r>
              <a:rPr lang="en-US" altLang="en-US" sz="2400" i="1" dirty="0">
                <a:solidFill>
                  <a:srgbClr val="FF0000"/>
                </a:solidFill>
              </a:rPr>
              <a:t>r</a:t>
            </a:r>
            <a:r>
              <a:rPr lang="en-US" altLang="en-US" sz="2400" dirty="0"/>
              <a:t>, </a:t>
            </a:r>
            <a:r>
              <a:rPr lang="zh-CN" altLang="en-US" sz="2400" dirty="0"/>
              <a:t>支付给资本所有者</a:t>
            </a:r>
            <a:endParaRPr lang="en-US" altLang="en-US" sz="2400" dirty="0"/>
          </a:p>
          <a:p>
            <a:pPr lvl="1"/>
            <a:r>
              <a:rPr lang="zh-CN" altLang="en-US" sz="2000" i="1" dirty="0">
                <a:cs typeface="Tahoma" pitchFamily="34" charset="0"/>
              </a:rPr>
              <a:t>当工资率</a:t>
            </a:r>
            <a:r>
              <a:rPr lang="en-US" altLang="zh-CN" sz="2000" i="1" dirty="0">
                <a:cs typeface="Tahoma" pitchFamily="34" charset="0"/>
              </a:rPr>
              <a:t>w</a:t>
            </a:r>
            <a:r>
              <a:rPr lang="zh-CN" altLang="en-US" sz="2000" i="1" dirty="0">
                <a:cs typeface="Tahoma" pitchFamily="34" charset="0"/>
              </a:rPr>
              <a:t>相对于租金率</a:t>
            </a:r>
            <a:r>
              <a:rPr lang="en-US" altLang="zh-CN" sz="2000" i="1" dirty="0">
                <a:cs typeface="Tahoma" pitchFamily="34" charset="0"/>
              </a:rPr>
              <a:t>r</a:t>
            </a:r>
            <a:r>
              <a:rPr lang="zh-CN" altLang="en-US" sz="2000" i="1" dirty="0">
                <a:cs typeface="Tahoma" pitchFamily="34" charset="0"/>
              </a:rPr>
              <a:t>上升时</a:t>
            </a:r>
            <a:r>
              <a:rPr lang="en-US" altLang="en-US" sz="2000" i="1" dirty="0">
                <a:cs typeface="Tahoma" pitchFamily="34" charset="0"/>
              </a:rPr>
              <a:t>   </a:t>
            </a:r>
            <a:r>
              <a:rPr lang="en-US" altLang="en-US" sz="2000" dirty="0">
                <a:solidFill>
                  <a:srgbClr val="96008F"/>
                </a:solidFill>
                <a:cs typeface="Tahoma" pitchFamily="34" charset="0"/>
              </a:rPr>
              <a:t>(w/r) ↑</a:t>
            </a:r>
            <a:r>
              <a:rPr lang="en-US" altLang="en-US" sz="2000" i="1" dirty="0">
                <a:cs typeface="Tahoma" pitchFamily="34" charset="0"/>
              </a:rPr>
              <a:t>,  </a:t>
            </a:r>
          </a:p>
          <a:p>
            <a:pPr lvl="1"/>
            <a:r>
              <a:rPr lang="en-US" altLang="en-US" sz="2000" i="1" dirty="0">
                <a:cs typeface="Tahoma" pitchFamily="34" charset="0"/>
                <a:sym typeface="Wingdings" pitchFamily="2" charset="2"/>
              </a:rPr>
              <a:t> </a:t>
            </a:r>
            <a:r>
              <a:rPr lang="zh-CN" altLang="en-US" sz="2000" i="1" dirty="0">
                <a:cs typeface="Tahoma" pitchFamily="34" charset="0"/>
                <a:sym typeface="Wingdings" pitchFamily="2" charset="2"/>
              </a:rPr>
              <a:t>生产者将使用更少的劳动和更多的资本来生产粮食和布</a:t>
            </a:r>
            <a:r>
              <a:rPr lang="en-US" altLang="en-US" sz="2000" i="1" dirty="0">
                <a:cs typeface="Tahoma" pitchFamily="34" charset="0"/>
              </a:rPr>
              <a:t> </a:t>
            </a:r>
          </a:p>
          <a:p>
            <a:pPr lvl="1"/>
            <a:r>
              <a:rPr lang="en-US" altLang="en-US" sz="2000" i="1" dirty="0" err="1">
                <a:solidFill>
                  <a:srgbClr val="96008F"/>
                </a:solidFill>
                <a:cs typeface="Tahoma" pitchFamily="34" charset="0"/>
                <a:sym typeface="Wingdings" pitchFamily="2" charset="2"/>
              </a:rPr>
              <a:t>a</a:t>
            </a:r>
            <a:r>
              <a:rPr lang="en-US" altLang="en-US" sz="2000" i="1" baseline="-25000" dirty="0" err="1">
                <a:solidFill>
                  <a:srgbClr val="96008F"/>
                </a:solidFill>
                <a:cs typeface="Tahoma" pitchFamily="34" charset="0"/>
                <a:sym typeface="Wingdings" pitchFamily="2" charset="2"/>
              </a:rPr>
              <a:t>LF</a:t>
            </a:r>
            <a:r>
              <a:rPr lang="en-US" altLang="en-US" sz="2000" i="1" dirty="0">
                <a:solidFill>
                  <a:srgbClr val="96008F"/>
                </a:solidFill>
                <a:cs typeface="Tahoma" pitchFamily="34" charset="0"/>
                <a:sym typeface="Wingdings" pitchFamily="2" charset="2"/>
              </a:rPr>
              <a:t>/</a:t>
            </a:r>
            <a:r>
              <a:rPr lang="en-US" altLang="en-US" sz="2000" i="1" dirty="0" err="1">
                <a:solidFill>
                  <a:srgbClr val="96008F"/>
                </a:solidFill>
                <a:cs typeface="Tahoma" pitchFamily="34" charset="0"/>
                <a:sym typeface="Wingdings" pitchFamily="2" charset="2"/>
              </a:rPr>
              <a:t>a</a:t>
            </a:r>
            <a:r>
              <a:rPr lang="en-US" altLang="en-US" sz="2000" i="1" baseline="-25000" dirty="0" err="1">
                <a:solidFill>
                  <a:srgbClr val="96008F"/>
                </a:solidFill>
                <a:cs typeface="Tahoma" pitchFamily="34" charset="0"/>
                <a:sym typeface="Wingdings" pitchFamily="2" charset="2"/>
              </a:rPr>
              <a:t>KF</a:t>
            </a:r>
            <a:r>
              <a:rPr lang="en-US" altLang="en-US" sz="2000" i="1" dirty="0">
                <a:solidFill>
                  <a:srgbClr val="96008F"/>
                </a:solidFill>
                <a:cs typeface="Tahoma" pitchFamily="34" charset="0"/>
                <a:sym typeface="Wingdings" pitchFamily="2" charset="2"/>
              </a:rPr>
              <a:t> </a:t>
            </a:r>
            <a:r>
              <a:rPr lang="en-US" altLang="en-US" sz="2000" dirty="0">
                <a:solidFill>
                  <a:srgbClr val="96008F"/>
                </a:solidFill>
                <a:cs typeface="Tahoma" pitchFamily="34" charset="0"/>
              </a:rPr>
              <a:t>↓</a:t>
            </a:r>
            <a:r>
              <a:rPr lang="en-US" altLang="en-US" sz="2000" i="1" dirty="0">
                <a:solidFill>
                  <a:srgbClr val="96008F"/>
                </a:solidFill>
                <a:cs typeface="Tahoma" pitchFamily="34" charset="0"/>
                <a:sym typeface="Wingdings" pitchFamily="2" charset="2"/>
              </a:rPr>
              <a:t>  </a:t>
            </a:r>
            <a:r>
              <a:rPr lang="en-US" altLang="en-US" sz="2000" i="1" dirty="0" err="1">
                <a:solidFill>
                  <a:srgbClr val="96008F"/>
                </a:solidFill>
                <a:cs typeface="Tahoma" pitchFamily="34" charset="0"/>
                <a:sym typeface="Wingdings" pitchFamily="2" charset="2"/>
              </a:rPr>
              <a:t>a</a:t>
            </a:r>
            <a:r>
              <a:rPr lang="en-US" altLang="en-US" sz="2000" i="1" baseline="-25000" dirty="0" err="1">
                <a:solidFill>
                  <a:srgbClr val="96008F"/>
                </a:solidFill>
                <a:cs typeface="Tahoma" pitchFamily="34" charset="0"/>
                <a:sym typeface="Wingdings" pitchFamily="2" charset="2"/>
              </a:rPr>
              <a:t>LC</a:t>
            </a:r>
            <a:r>
              <a:rPr lang="en-US" altLang="en-US" sz="2000" i="1" dirty="0">
                <a:solidFill>
                  <a:srgbClr val="96008F"/>
                </a:solidFill>
                <a:cs typeface="Tahoma" pitchFamily="34" charset="0"/>
                <a:sym typeface="Wingdings" pitchFamily="2" charset="2"/>
              </a:rPr>
              <a:t>/</a:t>
            </a:r>
            <a:r>
              <a:rPr lang="en-US" altLang="en-US" sz="2000" i="1" dirty="0" err="1">
                <a:solidFill>
                  <a:srgbClr val="96008F"/>
                </a:solidFill>
                <a:cs typeface="Tahoma" pitchFamily="34" charset="0"/>
                <a:sym typeface="Wingdings" pitchFamily="2" charset="2"/>
              </a:rPr>
              <a:t>a</a:t>
            </a:r>
            <a:r>
              <a:rPr lang="en-US" altLang="en-US" sz="2000" i="1" baseline="-25000" dirty="0" err="1">
                <a:solidFill>
                  <a:srgbClr val="96008F"/>
                </a:solidFill>
                <a:cs typeface="Tahoma" pitchFamily="34" charset="0"/>
                <a:sym typeface="Wingdings" pitchFamily="2" charset="2"/>
              </a:rPr>
              <a:t>KC</a:t>
            </a:r>
            <a:r>
              <a:rPr lang="en-US" altLang="en-US" sz="2000" i="1" baseline="-25000" dirty="0">
                <a:solidFill>
                  <a:srgbClr val="96008F"/>
                </a:solidFill>
                <a:cs typeface="Tahoma" pitchFamily="34" charset="0"/>
                <a:sym typeface="Wingdings" pitchFamily="2" charset="2"/>
              </a:rPr>
              <a:t> </a:t>
            </a:r>
            <a:r>
              <a:rPr lang="en-US" altLang="en-US" sz="2000" dirty="0">
                <a:solidFill>
                  <a:srgbClr val="96008F"/>
                </a:solidFill>
                <a:cs typeface="Tahoma" pitchFamily="34" charset="0"/>
              </a:rPr>
              <a:t>↓</a:t>
            </a:r>
            <a:endParaRPr lang="en-US" altLang="en-US" sz="2000" i="1" baseline="-25000" dirty="0">
              <a:cs typeface="Tahoma" pitchFamily="34" charset="0"/>
              <a:sym typeface="Wingdings" pitchFamily="2" charset="2"/>
            </a:endParaRPr>
          </a:p>
          <a:p>
            <a:pPr lvl="1"/>
            <a:r>
              <a:rPr lang="zh-CN" altLang="en-US" sz="2400" dirty="0"/>
              <a:t>要素投入的选择取决于这两种要素的价格比率</a:t>
            </a:r>
            <a:r>
              <a:rPr lang="en-US" altLang="zh-CN" sz="2400" dirty="0"/>
              <a:t>: </a:t>
            </a:r>
            <a:r>
              <a:rPr lang="en-US" altLang="zh-CN" sz="2400" dirty="0">
                <a:solidFill>
                  <a:srgbClr val="FF0000"/>
                </a:solidFill>
              </a:rPr>
              <a:t>w/r</a:t>
            </a:r>
            <a:endParaRPr lang="en-US" altLang="en-US" sz="2200" b="1" i="1" dirty="0">
              <a:solidFill>
                <a:srgbClr val="FF0000"/>
              </a:solidFill>
              <a:cs typeface="Tahoma" pitchFamily="34" charset="0"/>
            </a:endParaRPr>
          </a:p>
        </p:txBody>
      </p:sp>
      <p:sp>
        <p:nvSpPr>
          <p:cNvPr id="4" name="矩形 3"/>
          <p:cNvSpPr/>
          <p:nvPr/>
        </p:nvSpPr>
        <p:spPr>
          <a:xfrm>
            <a:off x="446645" y="1207243"/>
            <a:ext cx="8393586" cy="461665"/>
          </a:xfrm>
          <a:prstGeom prst="rect">
            <a:avLst/>
          </a:prstGeom>
        </p:spPr>
        <p:txBody>
          <a:bodyPr wrap="square">
            <a:spAutoFit/>
          </a:bodyPr>
          <a:lstStyle/>
          <a:p>
            <a:pPr>
              <a:spcBef>
                <a:spcPct val="50000"/>
              </a:spcBef>
              <a:buFont typeface="Arial" pitchFamily="34" charset="0"/>
              <a:buChar char="•"/>
            </a:pPr>
            <a:r>
              <a:rPr lang="en-US" altLang="en-US" sz="2400" dirty="0">
                <a:latin typeface="+mn-ea"/>
              </a:rPr>
              <a:t> </a:t>
            </a:r>
            <a:r>
              <a:rPr lang="en-US" altLang="zh-CN" sz="2400" b="1" dirty="0" err="1">
                <a:latin typeface="+mn-ea"/>
              </a:rPr>
              <a:t>生产者选择不同的生产要素数量去生产布或粮食</a:t>
            </a:r>
            <a:r>
              <a:rPr lang="en-US" altLang="zh-CN" sz="2400" b="1" dirty="0">
                <a:latin typeface="+mn-ea"/>
              </a:rPr>
              <a:t> </a:t>
            </a:r>
            <a:r>
              <a:rPr lang="en-US" altLang="en-US" sz="2400" i="1" dirty="0">
                <a:solidFill>
                  <a:srgbClr val="001581"/>
                </a:solidFill>
                <a:latin typeface="+mn-ea"/>
              </a:rPr>
              <a:t>(</a:t>
            </a:r>
            <a:r>
              <a:rPr lang="zh-CN" altLang="en-US" sz="2400" i="1" dirty="0">
                <a:solidFill>
                  <a:srgbClr val="001581"/>
                </a:solidFill>
                <a:latin typeface="+mn-ea"/>
              </a:rPr>
              <a:t>完全替代</a:t>
            </a:r>
            <a:r>
              <a:rPr lang="en-US" altLang="en-US" sz="2400" i="1" dirty="0">
                <a:solidFill>
                  <a:srgbClr val="001581"/>
                </a:solidFill>
                <a:latin typeface="+mn-ea"/>
              </a:rPr>
              <a:t>)</a:t>
            </a:r>
          </a:p>
        </p:txBody>
      </p:sp>
      <p:sp>
        <p:nvSpPr>
          <p:cNvPr id="5" name="Title 1"/>
          <p:cNvSpPr txBox="1">
            <a:spLocks/>
          </p:cNvSpPr>
          <p:nvPr/>
        </p:nvSpPr>
        <p:spPr>
          <a:xfrm>
            <a:off x="347962" y="6191655"/>
            <a:ext cx="4000528" cy="477705"/>
          </a:xfrm>
          <a:prstGeom prst="rect">
            <a:avLst/>
          </a:prstGeom>
          <a:solidFill>
            <a:schemeClr val="bg1"/>
          </a:solidFill>
        </p:spPr>
        <p:txBody>
          <a:bodyPr vert="horz" lIns="0" tIns="0" rIns="0" bIns="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图 </a:t>
            </a:r>
            <a:r>
              <a:rPr kumimoji="0" lang="en-US"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5.4  </a:t>
            </a: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粮食生产的投入组合可能</a:t>
            </a:r>
            <a:endParaRPr kumimoji="0" lang="en-IN" sz="2000" b="0" i="0" u="none" strike="noStrike" kern="1200" cap="none" spc="0" normalizeH="0" baseline="0" noProof="0" dirty="0">
              <a:ln>
                <a:noFill/>
              </a:ln>
              <a:solidFill>
                <a:srgbClr val="007FA3"/>
              </a:solidFill>
              <a:effectLst/>
              <a:uLnTx/>
              <a:uFillTx/>
              <a:latin typeface="+mn-ea"/>
              <a:cs typeface="Times New Roman" panose="02020603050405020304" pitchFamily="18" charset="0"/>
            </a:endParaRPr>
          </a:p>
        </p:txBody>
      </p:sp>
      <p:pic>
        <p:nvPicPr>
          <p:cNvPr id="6" name="Picture 4" descr="A graph plots capital input per calorie, ay sub K F, versus labor input per calorie, ay sub L F. Curve 2 falls with decreasing steepness, from left to right, represents input combinations that produce one calorie of foo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28596" y="2071678"/>
            <a:ext cx="4000528" cy="4189124"/>
          </a:xfrm>
          <a:prstGeom prst="rect">
            <a:avLst/>
          </a:prstGeom>
        </p:spPr>
      </p:pic>
      <p:sp>
        <p:nvSpPr>
          <p:cNvPr id="7" name="Content Placeholder 2"/>
          <p:cNvSpPr>
            <a:spLocks noGrp="1"/>
          </p:cNvSpPr>
          <p:nvPr>
            <p:ph idx="13"/>
          </p:nvPr>
        </p:nvSpPr>
        <p:spPr>
          <a:xfrm>
            <a:off x="1979712" y="1905981"/>
            <a:ext cx="2304256" cy="1275270"/>
          </a:xfrm>
          <a:solidFill>
            <a:schemeClr val="accent5">
              <a:lumMod val="20000"/>
              <a:lumOff val="80000"/>
            </a:schemeClr>
          </a:solidFill>
        </p:spPr>
        <p:txBody>
          <a:bodyPr/>
          <a:lstStyle/>
          <a:p>
            <a:pPr marL="0" indent="0"/>
            <a:r>
              <a:rPr lang="zh-CN" altLang="en-US" sz="2000" dirty="0"/>
              <a:t>农民可以使用更多的劳动力和更少的资本来生产一卡路里的食物，反之亦然。</a:t>
            </a:r>
            <a:endParaRPr lang="en-US" sz="2000" dirty="0"/>
          </a:p>
        </p:txBody>
      </p:sp>
      <p:sp>
        <p:nvSpPr>
          <p:cNvPr id="8" name="Text Box 10">
            <a:extLst>
              <a:ext uri="{FF2B5EF4-FFF2-40B4-BE49-F238E27FC236}">
                <a16:creationId xmlns:a16="http://schemas.microsoft.com/office/drawing/2014/main" id="{3A9E7502-F836-DAE2-205A-21C458355A12}"/>
              </a:ext>
            </a:extLst>
          </p:cNvPr>
          <p:cNvSpPr txBox="1">
            <a:spLocks noChangeArrowheads="1"/>
          </p:cNvSpPr>
          <p:nvPr/>
        </p:nvSpPr>
        <p:spPr bwMode="auto">
          <a:xfrm>
            <a:off x="2708602" y="5774571"/>
            <a:ext cx="1899879" cy="523220"/>
          </a:xfrm>
          <a:prstGeom prst="rect">
            <a:avLst/>
          </a:prstGeom>
          <a:solidFill>
            <a:schemeClr val="bg1"/>
          </a:solidFill>
          <a:ln>
            <a:noFill/>
          </a:ln>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单位</a:t>
            </a:r>
            <a:r>
              <a:rPr lang="zh-CN" altLang="en-US" sz="1400" b="1" dirty="0">
                <a:solidFill>
                  <a:srgbClr val="000000"/>
                </a:solidFill>
                <a:latin typeface="Arial" panose="020B0604020202020204" pitchFamily="34" charset="0"/>
              </a:rPr>
              <a:t>粮食</a:t>
            </a:r>
            <a:r>
              <a:rPr lang="zh-CN" altLang="en-US" sz="1400" b="1" dirty="0">
                <a:latin typeface="Arial" panose="020B0604020202020204" pitchFamily="34" charset="0"/>
              </a:rPr>
              <a:t>的劳动投入</a:t>
            </a:r>
            <a:r>
              <a:rPr lang="en-US" altLang="zh-CN" sz="1400" b="1" dirty="0">
                <a:latin typeface="Arial" panose="020B0604020202020204" pitchFamily="34" charset="0"/>
              </a:rPr>
              <a:t>, </a:t>
            </a:r>
          </a:p>
          <a:p>
            <a:pPr>
              <a:spcBef>
                <a:spcPct val="0"/>
              </a:spcBef>
              <a:buClrTx/>
              <a:buSzTx/>
              <a:buFontTx/>
              <a:buNone/>
            </a:pPr>
            <a:r>
              <a:rPr lang="en-US" altLang="zh-CN" sz="1400" b="1" i="1" dirty="0" err="1">
                <a:latin typeface="Arial" panose="020B0604020202020204" pitchFamily="34" charset="0"/>
              </a:rPr>
              <a:t>a</a:t>
            </a:r>
            <a:r>
              <a:rPr lang="en-US" altLang="zh-CN" sz="1400" b="1" i="1" baseline="-25000" dirty="0" err="1">
                <a:latin typeface="Arial" panose="020B0604020202020204" pitchFamily="34" charset="0"/>
              </a:rPr>
              <a:t>LF</a:t>
            </a:r>
            <a:endParaRPr lang="en-US" altLang="zh-CN" sz="1400" b="1" i="1" dirty="0">
              <a:latin typeface="Arial" panose="020B0604020202020204" pitchFamily="34" charset="0"/>
            </a:endParaRPr>
          </a:p>
        </p:txBody>
      </p:sp>
      <p:sp>
        <p:nvSpPr>
          <p:cNvPr id="9" name="Text Box 10">
            <a:extLst>
              <a:ext uri="{FF2B5EF4-FFF2-40B4-BE49-F238E27FC236}">
                <a16:creationId xmlns:a16="http://schemas.microsoft.com/office/drawing/2014/main" id="{C523EFD5-FCEC-461A-637C-7D89D073099A}"/>
              </a:ext>
            </a:extLst>
          </p:cNvPr>
          <p:cNvSpPr txBox="1">
            <a:spLocks noChangeArrowheads="1"/>
          </p:cNvSpPr>
          <p:nvPr/>
        </p:nvSpPr>
        <p:spPr bwMode="auto">
          <a:xfrm>
            <a:off x="66023" y="2047146"/>
            <a:ext cx="1913689"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单位</a:t>
            </a:r>
            <a:r>
              <a:rPr lang="zh-CN" altLang="en-US" sz="1400" b="1" dirty="0">
                <a:solidFill>
                  <a:srgbClr val="000000"/>
                </a:solidFill>
                <a:latin typeface="Arial" panose="020B0604020202020204" pitchFamily="34" charset="0"/>
              </a:rPr>
              <a:t>粮食</a:t>
            </a:r>
            <a:r>
              <a:rPr lang="zh-CN" altLang="en-US" sz="1400" b="1" dirty="0">
                <a:latin typeface="Arial" panose="020B0604020202020204" pitchFamily="34" charset="0"/>
              </a:rPr>
              <a:t>的资本投入</a:t>
            </a:r>
            <a:r>
              <a:rPr lang="en-US" altLang="zh-CN" sz="1400" b="1" dirty="0">
                <a:latin typeface="Arial" panose="020B0604020202020204" pitchFamily="34" charset="0"/>
              </a:rPr>
              <a:t>, </a:t>
            </a:r>
          </a:p>
          <a:p>
            <a:pPr>
              <a:spcBef>
                <a:spcPct val="0"/>
              </a:spcBef>
              <a:buClrTx/>
              <a:buSzTx/>
              <a:buFontTx/>
              <a:buNone/>
            </a:pPr>
            <a:r>
              <a:rPr lang="en-US" altLang="zh-CN" sz="1400" b="1" i="1" dirty="0" err="1">
                <a:latin typeface="Arial" panose="020B0604020202020204" pitchFamily="34" charset="0"/>
              </a:rPr>
              <a:t>a</a:t>
            </a:r>
            <a:r>
              <a:rPr lang="en-US" altLang="zh-CN" sz="1400" b="1" i="1" baseline="-25000" dirty="0" err="1">
                <a:latin typeface="Arial" panose="020B0604020202020204" pitchFamily="34" charset="0"/>
              </a:rPr>
              <a:t>KF</a:t>
            </a:r>
            <a:endParaRPr lang="en-US" altLang="zh-CN" sz="1400" b="1" i="1" dirty="0">
              <a:latin typeface="Arial" panose="020B0604020202020204" pitchFamily="34" charset="0"/>
            </a:endParaRPr>
          </a:p>
        </p:txBody>
      </p:sp>
      <p:sp>
        <p:nvSpPr>
          <p:cNvPr id="10" name="Text Box 10">
            <a:extLst>
              <a:ext uri="{FF2B5EF4-FFF2-40B4-BE49-F238E27FC236}">
                <a16:creationId xmlns:a16="http://schemas.microsoft.com/office/drawing/2014/main" id="{7B40BEA5-AB3C-6020-3CFB-B7C6512B739F}"/>
              </a:ext>
            </a:extLst>
          </p:cNvPr>
          <p:cNvSpPr txBox="1">
            <a:spLocks noChangeArrowheads="1"/>
          </p:cNvSpPr>
          <p:nvPr/>
        </p:nvSpPr>
        <p:spPr bwMode="auto">
          <a:xfrm>
            <a:off x="2448611" y="3429000"/>
            <a:ext cx="1899879" cy="696986"/>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30000"/>
              </a:lnSpc>
              <a:spcBef>
                <a:spcPct val="0"/>
              </a:spcBef>
              <a:buClrTx/>
              <a:buSzTx/>
              <a:buFontTx/>
              <a:buNone/>
            </a:pPr>
            <a:r>
              <a:rPr lang="zh-CN" altLang="en-US" sz="1600" b="1" dirty="0">
                <a:latin typeface="Arial" panose="020B0604020202020204" pitchFamily="34" charset="0"/>
              </a:rPr>
              <a:t>生产一卡路里食物的要素投入组合</a:t>
            </a:r>
            <a:endParaRPr lang="en-US" altLang="zh-CN" sz="1600" b="1" i="1" dirty="0">
              <a:latin typeface="Arial" panose="020B0604020202020204" pitchFamily="34" charset="0"/>
            </a:endParaRPr>
          </a:p>
        </p:txBody>
      </p:sp>
      <p:sp>
        <p:nvSpPr>
          <p:cNvPr id="12" name="文本框 11">
            <a:extLst>
              <a:ext uri="{FF2B5EF4-FFF2-40B4-BE49-F238E27FC236}">
                <a16:creationId xmlns:a16="http://schemas.microsoft.com/office/drawing/2014/main" id="{91CFA25C-A8C3-4D0C-427C-83414D43946D}"/>
              </a:ext>
            </a:extLst>
          </p:cNvPr>
          <p:cNvSpPr txBox="1"/>
          <p:nvPr/>
        </p:nvSpPr>
        <p:spPr>
          <a:xfrm>
            <a:off x="5508104" y="744090"/>
            <a:ext cx="1512168" cy="400110"/>
          </a:xfrm>
          <a:prstGeom prst="rect">
            <a:avLst/>
          </a:prstGeom>
          <a:noFill/>
        </p:spPr>
        <p:txBody>
          <a:bodyPr wrap="square">
            <a:spAutoFit/>
          </a:bodyPr>
          <a:lstStyle/>
          <a:p>
            <a:r>
              <a:rPr lang="zh-CN" altLang="en-US" sz="2000" b="1" dirty="0">
                <a:solidFill>
                  <a:srgbClr val="001581"/>
                </a:solidFill>
                <a:latin typeface="华光小标宋_CNKI" panose="02000500000000000000" pitchFamily="2" charset="-122"/>
                <a:ea typeface="华光小标宋_CNKI" panose="02000500000000000000" pitchFamily="2" charset="-122"/>
                <a:hlinkClick r:id="rId4" action="ppaction://hlinksldjump"/>
              </a:rPr>
              <a:t>等产量线</a:t>
            </a:r>
            <a:endParaRPr lang="zh-CN" altLang="en-US" sz="2000" dirty="0">
              <a:solidFill>
                <a:srgbClr val="001581"/>
              </a:solidFill>
              <a:latin typeface="华光小标宋_CNKI" panose="02000500000000000000" pitchFamily="2" charset="-122"/>
              <a:ea typeface="华光小标宋_CNKI" panose="02000500000000000000" pitchFamily="2" charset="-122"/>
            </a:endParaRPr>
          </a:p>
        </p:txBody>
      </p:sp>
    </p:spTree>
    <p:extLst>
      <p:ext uri="{BB962C8B-B14F-4D97-AF65-F5344CB8AC3E}">
        <p14:creationId xmlns:p14="http://schemas.microsoft.com/office/powerpoint/2010/main" val="18851097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par>
                                <p:cTn id="8" presetID="3" presetClass="entr" presetSubtype="10"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linds(horizontal)">
                                      <p:cBhvr>
                                        <p:cTn id="10" dur="500"/>
                                        <p:tgtEl>
                                          <p:spTgt spid="6"/>
                                        </p:tgtEl>
                                      </p:cBhvr>
                                    </p:animEffect>
                                  </p:childTnLst>
                                </p:cTn>
                              </p:par>
                              <p:par>
                                <p:cTn id="11" presetID="1"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par>
                          <p:cTn id="17" fill="hold">
                            <p:stCondLst>
                              <p:cond delay="500"/>
                            </p:stCondLst>
                            <p:childTnLst>
                              <p:par>
                                <p:cTn id="18" presetID="3" presetClass="entr" presetSubtype="10" fill="hold" grpId="0" nodeType="afterEffect">
                                  <p:stCondLst>
                                    <p:cond delay="500"/>
                                  </p:stCondLst>
                                  <p:childTnLst>
                                    <p:set>
                                      <p:cBhvr>
                                        <p:cTn id="19" dur="1" fill="hold">
                                          <p:stCondLst>
                                            <p:cond delay="0"/>
                                          </p:stCondLst>
                                        </p:cTn>
                                        <p:tgtEl>
                                          <p:spTgt spid="7">
                                            <p:bg/>
                                          </p:spTgt>
                                        </p:tgtEl>
                                        <p:attrNameLst>
                                          <p:attrName>style.visibility</p:attrName>
                                        </p:attrNameLst>
                                      </p:cBhvr>
                                      <p:to>
                                        <p:strVal val="visible"/>
                                      </p:to>
                                    </p:set>
                                    <p:animEffect transition="in" filter="blinds(horizontal)">
                                      <p:cBhvr>
                                        <p:cTn id="20" dur="500"/>
                                        <p:tgtEl>
                                          <p:spTgt spid="7">
                                            <p:bg/>
                                          </p:spTgt>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7">
                                            <p:txEl>
                                              <p:pRg st="0" end="0"/>
                                            </p:txEl>
                                          </p:spTgt>
                                        </p:tgtEl>
                                        <p:attrNameLst>
                                          <p:attrName>style.visibility</p:attrName>
                                        </p:attrNameLst>
                                      </p:cBhvr>
                                      <p:to>
                                        <p:strVal val="visible"/>
                                      </p:to>
                                    </p:set>
                                    <p:animEffect transition="in" filter="blinds(horizontal)">
                                      <p:cBhvr>
                                        <p:cTn id="24" dur="500"/>
                                        <p:tgtEl>
                                          <p:spTgt spid="7">
                                            <p:txEl>
                                              <p:pRg st="0" end="0"/>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xit" presetSubtype="10" fill="hold" grpId="1" nodeType="clickEffect">
                                  <p:stCondLst>
                                    <p:cond delay="0"/>
                                  </p:stCondLst>
                                  <p:childTnLst>
                                    <p:animEffect transition="out" filter="blinds(horizontal)">
                                      <p:cBhvr>
                                        <p:cTn id="28" dur="500"/>
                                        <p:tgtEl>
                                          <p:spTgt spid="7">
                                            <p:txEl>
                                              <p:pRg st="0" end="0"/>
                                            </p:txEl>
                                          </p:spTgt>
                                        </p:tgtEl>
                                      </p:cBhvr>
                                    </p:animEffect>
                                    <p:set>
                                      <p:cBhvr>
                                        <p:cTn id="29" dur="1" fill="hold">
                                          <p:stCondLst>
                                            <p:cond delay="499"/>
                                          </p:stCondLst>
                                        </p:cTn>
                                        <p:tgtEl>
                                          <p:spTgt spid="7">
                                            <p:txEl>
                                              <p:pRg st="0" end="0"/>
                                            </p:txEl>
                                          </p:spTgt>
                                        </p:tgtEl>
                                        <p:attrNameLst>
                                          <p:attrName>style.visibility</p:attrName>
                                        </p:attrNameLst>
                                      </p:cBhvr>
                                      <p:to>
                                        <p:strVal val="hidden"/>
                                      </p:to>
                                    </p:set>
                                  </p:childTnLst>
                                </p:cTn>
                              </p:par>
                              <p:par>
                                <p:cTn id="30" presetID="3" presetClass="exit" presetSubtype="10" fill="hold" grpId="1" nodeType="withEffect">
                                  <p:stCondLst>
                                    <p:cond delay="0"/>
                                  </p:stCondLst>
                                  <p:childTnLst>
                                    <p:animEffect transition="out" filter="blinds(horizontal)">
                                      <p:cBhvr>
                                        <p:cTn id="31" dur="500"/>
                                        <p:tgtEl>
                                          <p:spTgt spid="7">
                                            <p:bg/>
                                          </p:spTgt>
                                        </p:tgtEl>
                                      </p:cBhvr>
                                    </p:animEffect>
                                    <p:set>
                                      <p:cBhvr>
                                        <p:cTn id="32" dur="1" fill="hold">
                                          <p:stCondLst>
                                            <p:cond delay="499"/>
                                          </p:stCondLst>
                                        </p:cTn>
                                        <p:tgtEl>
                                          <p:spTgt spid="7">
                                            <p:bg/>
                                          </p:spTgt>
                                        </p:tgtEl>
                                        <p:attrNameLst>
                                          <p:attrName>style.visibility</p:attrName>
                                        </p:attrNameLst>
                                      </p:cBhvr>
                                      <p:to>
                                        <p:strVal val="hidden"/>
                                      </p:to>
                                    </p:set>
                                  </p:childTnLst>
                                </p:cTn>
                              </p:par>
                            </p:childTnLst>
                          </p:cTn>
                        </p:par>
                        <p:par>
                          <p:cTn id="33" fill="hold">
                            <p:stCondLst>
                              <p:cond delay="500"/>
                            </p:stCondLst>
                            <p:childTnLst>
                              <p:par>
                                <p:cTn id="34" presetID="3" presetClass="entr" presetSubtype="10" fill="hold" nodeType="afterEffect">
                                  <p:stCondLst>
                                    <p:cond delay="0"/>
                                  </p:stCondLst>
                                  <p:childTnLst>
                                    <p:set>
                                      <p:cBhvr>
                                        <p:cTn id="35" dur="1" fill="hold">
                                          <p:stCondLst>
                                            <p:cond delay="0"/>
                                          </p:stCondLst>
                                        </p:cTn>
                                        <p:tgtEl>
                                          <p:spTgt spid="3">
                                            <p:txEl>
                                              <p:pRg st="0" end="0"/>
                                            </p:txEl>
                                          </p:spTgt>
                                        </p:tgtEl>
                                        <p:attrNameLst>
                                          <p:attrName>style.visibility</p:attrName>
                                        </p:attrNameLst>
                                      </p:cBhvr>
                                      <p:to>
                                        <p:strVal val="visible"/>
                                      </p:to>
                                    </p:set>
                                    <p:animEffect transition="in" filter="blinds(horizontal)">
                                      <p:cBhvr>
                                        <p:cTn id="36" dur="500"/>
                                        <p:tgtEl>
                                          <p:spTgt spid="3">
                                            <p:txEl>
                                              <p:pRg st="0" end="0"/>
                                            </p:txEl>
                                          </p:spTgt>
                                        </p:tgtEl>
                                      </p:cBhvr>
                                    </p:animEffect>
                                  </p:childTnLst>
                                </p:cTn>
                              </p:par>
                              <p:par>
                                <p:cTn id="37" presetID="3" presetClass="entr" presetSubtype="10" fill="hold" nodeType="withEffect">
                                  <p:stCondLst>
                                    <p:cond delay="0"/>
                                  </p:stCondLst>
                                  <p:childTnLst>
                                    <p:set>
                                      <p:cBhvr>
                                        <p:cTn id="38" dur="1" fill="hold">
                                          <p:stCondLst>
                                            <p:cond delay="0"/>
                                          </p:stCondLst>
                                        </p:cTn>
                                        <p:tgtEl>
                                          <p:spTgt spid="3">
                                            <p:txEl>
                                              <p:pRg st="1" end="1"/>
                                            </p:txEl>
                                          </p:spTgt>
                                        </p:tgtEl>
                                        <p:attrNameLst>
                                          <p:attrName>style.visibility</p:attrName>
                                        </p:attrNameLst>
                                      </p:cBhvr>
                                      <p:to>
                                        <p:strVal val="visible"/>
                                      </p:to>
                                    </p:set>
                                    <p:animEffect transition="in" filter="blinds(horizontal)">
                                      <p:cBhvr>
                                        <p:cTn id="39" dur="500"/>
                                        <p:tgtEl>
                                          <p:spTgt spid="3">
                                            <p:txEl>
                                              <p:pRg st="1" end="1"/>
                                            </p:txEl>
                                          </p:spTgt>
                                        </p:tgtEl>
                                      </p:cBhvr>
                                    </p:animEffect>
                                  </p:childTnLst>
                                </p:cTn>
                              </p:par>
                              <p:par>
                                <p:cTn id="40" presetID="3" presetClass="entr" presetSubtype="10" fill="hold" nodeType="withEffect">
                                  <p:stCondLst>
                                    <p:cond delay="0"/>
                                  </p:stCondLst>
                                  <p:childTnLst>
                                    <p:set>
                                      <p:cBhvr>
                                        <p:cTn id="41" dur="1" fill="hold">
                                          <p:stCondLst>
                                            <p:cond delay="0"/>
                                          </p:stCondLst>
                                        </p:cTn>
                                        <p:tgtEl>
                                          <p:spTgt spid="3">
                                            <p:txEl>
                                              <p:pRg st="2" end="2"/>
                                            </p:txEl>
                                          </p:spTgt>
                                        </p:tgtEl>
                                        <p:attrNameLst>
                                          <p:attrName>style.visibility</p:attrName>
                                        </p:attrNameLst>
                                      </p:cBhvr>
                                      <p:to>
                                        <p:strVal val="visible"/>
                                      </p:to>
                                    </p:set>
                                    <p:animEffect transition="in" filter="blinds(horizontal)">
                                      <p:cBhvr>
                                        <p:cTn id="42" dur="500"/>
                                        <p:tgtEl>
                                          <p:spTgt spid="3">
                                            <p:txEl>
                                              <p:pRg st="2" end="2"/>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nodeType="clickEffect">
                                  <p:stCondLst>
                                    <p:cond delay="0"/>
                                  </p:stCondLst>
                                  <p:childTnLst>
                                    <p:set>
                                      <p:cBhvr>
                                        <p:cTn id="46" dur="1" fill="hold">
                                          <p:stCondLst>
                                            <p:cond delay="0"/>
                                          </p:stCondLst>
                                        </p:cTn>
                                        <p:tgtEl>
                                          <p:spTgt spid="3">
                                            <p:txEl>
                                              <p:pRg st="3" end="3"/>
                                            </p:txEl>
                                          </p:spTgt>
                                        </p:tgtEl>
                                        <p:attrNameLst>
                                          <p:attrName>style.visibility</p:attrName>
                                        </p:attrNameLst>
                                      </p:cBhvr>
                                      <p:to>
                                        <p:strVal val="visible"/>
                                      </p:to>
                                    </p:set>
                                    <p:animEffect transition="in" filter="blinds(horizontal)">
                                      <p:cBhvr>
                                        <p:cTn id="47" dur="500"/>
                                        <p:tgtEl>
                                          <p:spTgt spid="3">
                                            <p:txEl>
                                              <p:pRg st="3" end="3"/>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nodeType="clickEffect">
                                  <p:stCondLst>
                                    <p:cond delay="0"/>
                                  </p:stCondLst>
                                  <p:childTnLst>
                                    <p:set>
                                      <p:cBhvr>
                                        <p:cTn id="51" dur="1" fill="hold">
                                          <p:stCondLst>
                                            <p:cond delay="0"/>
                                          </p:stCondLst>
                                        </p:cTn>
                                        <p:tgtEl>
                                          <p:spTgt spid="3">
                                            <p:txEl>
                                              <p:pRg st="4" end="4"/>
                                            </p:txEl>
                                          </p:spTgt>
                                        </p:tgtEl>
                                        <p:attrNameLst>
                                          <p:attrName>style.visibility</p:attrName>
                                        </p:attrNameLst>
                                      </p:cBhvr>
                                      <p:to>
                                        <p:strVal val="visible"/>
                                      </p:to>
                                    </p:set>
                                    <p:animEffect transition="in" filter="blinds(horizontal)">
                                      <p:cBhvr>
                                        <p:cTn id="52" dur="500"/>
                                        <p:tgtEl>
                                          <p:spTgt spid="3">
                                            <p:txEl>
                                              <p:pRg st="4" end="4"/>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nodeType="clickEffect">
                                  <p:stCondLst>
                                    <p:cond delay="0"/>
                                  </p:stCondLst>
                                  <p:childTnLst>
                                    <p:set>
                                      <p:cBhvr>
                                        <p:cTn id="56" dur="1" fill="hold">
                                          <p:stCondLst>
                                            <p:cond delay="0"/>
                                          </p:stCondLst>
                                        </p:cTn>
                                        <p:tgtEl>
                                          <p:spTgt spid="3">
                                            <p:txEl>
                                              <p:pRg st="5" end="5"/>
                                            </p:txEl>
                                          </p:spTgt>
                                        </p:tgtEl>
                                        <p:attrNameLst>
                                          <p:attrName>style.visibility</p:attrName>
                                        </p:attrNameLst>
                                      </p:cBhvr>
                                      <p:to>
                                        <p:strVal val="visible"/>
                                      </p:to>
                                    </p:set>
                                    <p:animEffect transition="in" filter="blinds(horizontal)">
                                      <p:cBhvr>
                                        <p:cTn id="57" dur="500"/>
                                        <p:tgtEl>
                                          <p:spTgt spid="3">
                                            <p:txEl>
                                              <p:pRg st="5" end="5"/>
                                            </p:txEl>
                                          </p:spTgt>
                                        </p:tgtEl>
                                      </p:cBhvr>
                                    </p:animEffect>
                                  </p:childTnLst>
                                </p:cTn>
                              </p:par>
                            </p:childTnLst>
                          </p:cTn>
                        </p:par>
                      </p:childTnLst>
                    </p:cTn>
                  </p:par>
                  <p:par>
                    <p:cTn id="58" fill="hold">
                      <p:stCondLst>
                        <p:cond delay="indefinite"/>
                      </p:stCondLst>
                      <p:childTnLst>
                        <p:par>
                          <p:cTn id="59" fill="hold">
                            <p:stCondLst>
                              <p:cond delay="0"/>
                            </p:stCondLst>
                            <p:childTnLst>
                              <p:par>
                                <p:cTn id="60" presetID="3" presetClass="entr" presetSubtype="10" fill="hold" nodeType="clickEffect">
                                  <p:stCondLst>
                                    <p:cond delay="0"/>
                                  </p:stCondLst>
                                  <p:childTnLst>
                                    <p:set>
                                      <p:cBhvr>
                                        <p:cTn id="61" dur="1" fill="hold">
                                          <p:stCondLst>
                                            <p:cond delay="0"/>
                                          </p:stCondLst>
                                        </p:cTn>
                                        <p:tgtEl>
                                          <p:spTgt spid="3">
                                            <p:txEl>
                                              <p:pRg st="6" end="6"/>
                                            </p:txEl>
                                          </p:spTgt>
                                        </p:tgtEl>
                                        <p:attrNameLst>
                                          <p:attrName>style.visibility</p:attrName>
                                        </p:attrNameLst>
                                      </p:cBhvr>
                                      <p:to>
                                        <p:strVal val="visible"/>
                                      </p:to>
                                    </p:set>
                                    <p:animEffect transition="in" filter="blinds(horizontal)">
                                      <p:cBhvr>
                                        <p:cTn id="62"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uiExpand="1" build="p" animBg="1"/>
      <p:bldP spid="7" grpId="1" uiExpand="1" build="p"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descr="The graph shows wage-rental ratio, w over r, versus labor-capital ratio, L over K. Curve F F is shown to the left of and below curve C C. The curves are parallel and fall with decreasing steepness from left to righ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012040"/>
            <a:ext cx="4429124" cy="4441760"/>
          </a:xfrm>
          <a:prstGeom prst="rect">
            <a:avLst/>
          </a:prstGeom>
        </p:spPr>
      </p:pic>
      <p:sp>
        <p:nvSpPr>
          <p:cNvPr id="7" name="Title 1">
            <a:extLst>
              <a:ext uri="{FF2B5EF4-FFF2-40B4-BE49-F238E27FC236}">
                <a16:creationId xmlns:a16="http://schemas.microsoft.com/office/drawing/2014/main" id="{F32A2391-4CD6-6C0D-CECA-DCC23FFC0742}"/>
              </a:ext>
            </a:extLst>
          </p:cNvPr>
          <p:cNvSpPr txBox="1">
            <a:spLocks/>
          </p:cNvSpPr>
          <p:nvPr/>
        </p:nvSpPr>
        <p:spPr>
          <a:xfrm>
            <a:off x="392828" y="6201814"/>
            <a:ext cx="4000528" cy="477705"/>
          </a:xfrm>
          <a:prstGeom prst="rect">
            <a:avLst/>
          </a:prstGeom>
          <a:solidFill>
            <a:schemeClr val="bg1"/>
          </a:solidFill>
        </p:spPr>
        <p:txBody>
          <a:bodyPr vert="horz" lIns="0" tIns="0" rIns="0" bIns="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图 </a:t>
            </a:r>
            <a:r>
              <a:rPr kumimoji="0" lang="en-US"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5.4  </a:t>
            </a: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粮食生产的投入组合可能</a:t>
            </a:r>
            <a:endParaRPr kumimoji="0" lang="en-IN" sz="2000" b="0" i="0" u="none" strike="noStrike" kern="1200" cap="none" spc="0" normalizeH="0" baseline="0" noProof="0" dirty="0">
              <a:ln>
                <a:noFill/>
              </a:ln>
              <a:solidFill>
                <a:srgbClr val="007FA3"/>
              </a:solidFill>
              <a:effectLst/>
              <a:uLnTx/>
              <a:uFillTx/>
              <a:latin typeface="+mn-ea"/>
              <a:cs typeface="Times New Roman" panose="02020603050405020304" pitchFamily="18" charset="0"/>
            </a:endParaRPr>
          </a:p>
        </p:txBody>
      </p:sp>
      <p:sp>
        <p:nvSpPr>
          <p:cNvPr id="4" name="Content Placeholder 3"/>
          <p:cNvSpPr>
            <a:spLocks noGrp="1"/>
          </p:cNvSpPr>
          <p:nvPr>
            <p:ph idx="1"/>
          </p:nvPr>
        </p:nvSpPr>
        <p:spPr>
          <a:xfrm>
            <a:off x="843340" y="1045029"/>
            <a:ext cx="8101655" cy="852706"/>
          </a:xfrm>
        </p:spPr>
        <p:txBody>
          <a:bodyPr/>
          <a:lstStyle/>
          <a:p>
            <a:pPr>
              <a:spcBef>
                <a:spcPts val="600"/>
              </a:spcBef>
            </a:pPr>
            <a:r>
              <a:rPr lang="zh-CN" altLang="en-US" sz="2400" dirty="0"/>
              <a:t>在布的生产中，</a:t>
            </a:r>
            <a:r>
              <a:rPr lang="en-US" altLang="zh-CN" sz="2400" dirty="0"/>
              <a:t>w/r</a:t>
            </a:r>
            <a:r>
              <a:rPr lang="zh-CN" altLang="en-US" sz="2400" dirty="0"/>
              <a:t>与劳动</a:t>
            </a:r>
            <a:r>
              <a:rPr lang="en-US" altLang="zh-CN" sz="2400" dirty="0"/>
              <a:t>-</a:t>
            </a:r>
            <a:r>
              <a:rPr lang="zh-CN" altLang="en-US" sz="2400" dirty="0"/>
              <a:t>资本比率之间存在对应关系</a:t>
            </a:r>
            <a:r>
              <a:rPr lang="en-US" altLang="zh-CN" sz="2400" dirty="0"/>
              <a:t>.</a:t>
            </a:r>
          </a:p>
          <a:p>
            <a:pPr>
              <a:spcBef>
                <a:spcPts val="600"/>
              </a:spcBef>
            </a:pPr>
            <a:r>
              <a:rPr lang="en-US" altLang="zh-CN" sz="2400" dirty="0"/>
              <a:t> </a:t>
            </a:r>
            <a:r>
              <a:rPr lang="en-US" altLang="en-US" sz="2400" dirty="0">
                <a:solidFill>
                  <a:srgbClr val="96008F"/>
                </a:solidFill>
                <a:latin typeface="Tahoma" pitchFamily="34" charset="0"/>
                <a:ea typeface="Tahoma" pitchFamily="34" charset="0"/>
                <a:cs typeface="Tahoma" pitchFamily="34" charset="0"/>
              </a:rPr>
              <a:t>(w/r)</a:t>
            </a:r>
            <a:r>
              <a:rPr lang="en-US" altLang="en-US" sz="2400" i="1" dirty="0">
                <a:latin typeface="Tahoma" pitchFamily="34" charset="0"/>
                <a:ea typeface="Tahoma" pitchFamily="34" charset="0"/>
                <a:cs typeface="Tahoma" pitchFamily="34" charset="0"/>
              </a:rPr>
              <a:t> and</a:t>
            </a:r>
            <a:r>
              <a:rPr lang="en-US" altLang="en-US" sz="2400" i="1" dirty="0">
                <a:latin typeface="Tahoma" pitchFamily="34" charset="0"/>
                <a:ea typeface="Tahoma" pitchFamily="34" charset="0"/>
                <a:cs typeface="Tahoma" pitchFamily="34" charset="0"/>
                <a:sym typeface="Wingdings" pitchFamily="2" charset="2"/>
              </a:rPr>
              <a:t> </a:t>
            </a:r>
            <a:r>
              <a:rPr lang="en-US" altLang="en-US" sz="2400" i="1" dirty="0">
                <a:latin typeface="Tahoma" pitchFamily="34" charset="0"/>
                <a:ea typeface="Tahoma" pitchFamily="34" charset="0"/>
                <a:cs typeface="Tahoma" pitchFamily="34" charset="0"/>
              </a:rPr>
              <a:t> (</a:t>
            </a:r>
            <a:r>
              <a:rPr lang="en-US" altLang="en-US" sz="2400" i="1" dirty="0" err="1">
                <a:solidFill>
                  <a:srgbClr val="96008F"/>
                </a:solidFill>
                <a:latin typeface="Tahoma" pitchFamily="34" charset="0"/>
                <a:ea typeface="Tahoma" pitchFamily="34" charset="0"/>
                <a:cs typeface="Tahoma" pitchFamily="34" charset="0"/>
                <a:sym typeface="Wingdings" pitchFamily="2" charset="2"/>
              </a:rPr>
              <a:t>a</a:t>
            </a:r>
            <a:r>
              <a:rPr lang="en-US" altLang="en-US" sz="2400" i="1" baseline="-25000" dirty="0" err="1">
                <a:solidFill>
                  <a:srgbClr val="96008F"/>
                </a:solidFill>
                <a:latin typeface="Tahoma" pitchFamily="34" charset="0"/>
                <a:ea typeface="Tahoma" pitchFamily="34" charset="0"/>
                <a:cs typeface="Tahoma" pitchFamily="34" charset="0"/>
                <a:sym typeface="Wingdings" pitchFamily="2" charset="2"/>
              </a:rPr>
              <a:t>LC</a:t>
            </a:r>
            <a:r>
              <a:rPr lang="en-US" altLang="en-US" sz="2400" i="1" baseline="-25000" dirty="0">
                <a:solidFill>
                  <a:srgbClr val="96008F"/>
                </a:solidFill>
                <a:latin typeface="Tahoma" pitchFamily="34" charset="0"/>
                <a:ea typeface="Tahoma" pitchFamily="34" charset="0"/>
                <a:cs typeface="Tahoma" pitchFamily="34" charset="0"/>
                <a:sym typeface="Wingdings" pitchFamily="2" charset="2"/>
              </a:rPr>
              <a:t> </a:t>
            </a:r>
            <a:r>
              <a:rPr lang="en-US" altLang="en-US" sz="2400" i="1" dirty="0">
                <a:solidFill>
                  <a:srgbClr val="96008F"/>
                </a:solidFill>
                <a:latin typeface="Tahoma" pitchFamily="34" charset="0"/>
                <a:ea typeface="Tahoma" pitchFamily="34" charset="0"/>
                <a:cs typeface="Tahoma" pitchFamily="34" charset="0"/>
                <a:sym typeface="Wingdings" pitchFamily="2" charset="2"/>
              </a:rPr>
              <a:t>/</a:t>
            </a:r>
            <a:r>
              <a:rPr lang="en-US" altLang="en-US" sz="2400" i="1" dirty="0" err="1">
                <a:solidFill>
                  <a:srgbClr val="96008F"/>
                </a:solidFill>
                <a:latin typeface="Tahoma" pitchFamily="34" charset="0"/>
                <a:ea typeface="Tahoma" pitchFamily="34" charset="0"/>
                <a:cs typeface="Tahoma" pitchFamily="34" charset="0"/>
                <a:sym typeface="Wingdings" pitchFamily="2" charset="2"/>
              </a:rPr>
              <a:t>a</a:t>
            </a:r>
            <a:r>
              <a:rPr lang="en-US" altLang="en-US" sz="2400" i="1" baseline="-25000" dirty="0" err="1">
                <a:solidFill>
                  <a:srgbClr val="96008F"/>
                </a:solidFill>
                <a:latin typeface="Tahoma" pitchFamily="34" charset="0"/>
                <a:ea typeface="Tahoma" pitchFamily="34" charset="0"/>
                <a:cs typeface="Tahoma" pitchFamily="34" charset="0"/>
                <a:sym typeface="Wingdings" pitchFamily="2" charset="2"/>
              </a:rPr>
              <a:t>KC</a:t>
            </a:r>
            <a:r>
              <a:rPr lang="en-US" altLang="en-US" sz="2400" dirty="0">
                <a:ea typeface="ヒラギノ角ゴ Pro W3" pitchFamily="-84" charset="-128"/>
              </a:rPr>
              <a:t>)</a:t>
            </a:r>
          </a:p>
        </p:txBody>
      </p:sp>
      <p:sp>
        <p:nvSpPr>
          <p:cNvPr id="12" name="矩形 11"/>
          <p:cNvSpPr/>
          <p:nvPr/>
        </p:nvSpPr>
        <p:spPr>
          <a:xfrm>
            <a:off x="857224" y="2357430"/>
            <a:ext cx="3500462" cy="32622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6" name="弧形 15"/>
          <p:cNvSpPr/>
          <p:nvPr/>
        </p:nvSpPr>
        <p:spPr>
          <a:xfrm rot="10800000">
            <a:off x="1357290" y="1000108"/>
            <a:ext cx="4357718" cy="4500594"/>
          </a:xfrm>
          <a:prstGeom prst="arc">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Text Box 10">
            <a:extLst>
              <a:ext uri="{FF2B5EF4-FFF2-40B4-BE49-F238E27FC236}">
                <a16:creationId xmlns:a16="http://schemas.microsoft.com/office/drawing/2014/main" id="{B15B012A-FA6F-38BF-45F3-1BB46F1D9D9C}"/>
              </a:ext>
            </a:extLst>
          </p:cNvPr>
          <p:cNvSpPr txBox="1">
            <a:spLocks noChangeArrowheads="1"/>
          </p:cNvSpPr>
          <p:nvPr/>
        </p:nvSpPr>
        <p:spPr bwMode="auto">
          <a:xfrm>
            <a:off x="-21640" y="1977348"/>
            <a:ext cx="1414649"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 </a:t>
            </a:r>
          </a:p>
          <a:p>
            <a:pPr>
              <a:spcBef>
                <a:spcPct val="0"/>
              </a:spcBef>
              <a:buClrTx/>
              <a:buSzTx/>
              <a:buFontTx/>
              <a:buNone/>
            </a:pPr>
            <a:r>
              <a:rPr lang="en-US" altLang="zh-CN" sz="1400" b="1" i="1" dirty="0">
                <a:latin typeface="Arial" panose="020B0604020202020204" pitchFamily="34" charset="0"/>
              </a:rPr>
              <a:t>w/r</a:t>
            </a:r>
          </a:p>
        </p:txBody>
      </p:sp>
      <p:sp>
        <p:nvSpPr>
          <p:cNvPr id="5" name="Title 1">
            <a:extLst>
              <a:ext uri="{FF2B5EF4-FFF2-40B4-BE49-F238E27FC236}">
                <a16:creationId xmlns:a16="http://schemas.microsoft.com/office/drawing/2014/main" id="{7180BA96-1309-CEEC-2A61-3AC852FDD7BC}"/>
              </a:ext>
            </a:extLst>
          </p:cNvPr>
          <p:cNvSpPr>
            <a:spLocks noGrp="1"/>
          </p:cNvSpPr>
          <p:nvPr>
            <p:ph type="title"/>
          </p:nvPr>
        </p:nvSpPr>
        <p:spPr>
          <a:xfrm>
            <a:off x="457200" y="215372"/>
            <a:ext cx="8229600" cy="784736"/>
          </a:xfrm>
        </p:spPr>
        <p:txBody>
          <a:bodyPr/>
          <a:lstStyle/>
          <a:p>
            <a:r>
              <a:rPr lang="zh-CN" altLang="en-US" sz="3600" dirty="0">
                <a:latin typeface="+mn-ea"/>
                <a:ea typeface="+mn-ea"/>
              </a:rPr>
              <a:t>投入组合的选择</a:t>
            </a:r>
            <a:r>
              <a:rPr lang="en-US" altLang="en-US" sz="2000" b="0" dirty="0">
                <a:ea typeface="ヒラギノ角ゴ Pro W3" pitchFamily="-84" charset="-128"/>
              </a:rPr>
              <a:t>(2 of 3)</a:t>
            </a:r>
            <a:endParaRPr lang="en-IN" sz="2000" b="0" dirty="0"/>
          </a:p>
        </p:txBody>
      </p:sp>
      <p:sp>
        <p:nvSpPr>
          <p:cNvPr id="19" name="椭圆 18"/>
          <p:cNvSpPr/>
          <p:nvPr/>
        </p:nvSpPr>
        <p:spPr>
          <a:xfrm>
            <a:off x="-93078" y="1828270"/>
            <a:ext cx="1450368" cy="74347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8" name="Text Box 10">
            <a:extLst>
              <a:ext uri="{FF2B5EF4-FFF2-40B4-BE49-F238E27FC236}">
                <a16:creationId xmlns:a16="http://schemas.microsoft.com/office/drawing/2014/main" id="{4576EC67-974D-3583-63F4-A69F4A2B765D}"/>
              </a:ext>
            </a:extLst>
          </p:cNvPr>
          <p:cNvSpPr txBox="1">
            <a:spLocks noChangeArrowheads="1"/>
          </p:cNvSpPr>
          <p:nvPr/>
        </p:nvSpPr>
        <p:spPr bwMode="auto">
          <a:xfrm>
            <a:off x="3085913" y="5949280"/>
            <a:ext cx="1414649"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劳动</a:t>
            </a:r>
            <a:r>
              <a:rPr lang="en-US" altLang="zh-CN" sz="1400" b="1" dirty="0">
                <a:latin typeface="Arial" panose="020B0604020202020204" pitchFamily="34" charset="0"/>
              </a:rPr>
              <a:t>-</a:t>
            </a:r>
            <a:r>
              <a:rPr lang="zh-CN" altLang="en-US" sz="1400" b="1" dirty="0">
                <a:latin typeface="Arial" panose="020B0604020202020204" pitchFamily="34" charset="0"/>
              </a:rPr>
              <a:t>资本比率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L/K</a:t>
            </a:r>
          </a:p>
        </p:txBody>
      </p:sp>
      <p:sp>
        <p:nvSpPr>
          <p:cNvPr id="14" name="椭圆 13"/>
          <p:cNvSpPr/>
          <p:nvPr/>
        </p:nvSpPr>
        <p:spPr>
          <a:xfrm>
            <a:off x="2839653" y="5965101"/>
            <a:ext cx="1643074" cy="54241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graphicFrame>
        <p:nvGraphicFramePr>
          <p:cNvPr id="20" name="Object 5">
            <a:extLst>
              <a:ext uri="{FF2B5EF4-FFF2-40B4-BE49-F238E27FC236}">
                <a16:creationId xmlns:a16="http://schemas.microsoft.com/office/drawing/2014/main" id="{3BCD3C85-716E-CFDC-F5ED-CA9FB0686AC4}"/>
              </a:ext>
            </a:extLst>
          </p:cNvPr>
          <p:cNvGraphicFramePr>
            <a:graphicFrameLocks noChangeAspect="1"/>
          </p:cNvGraphicFramePr>
          <p:nvPr>
            <p:extLst>
              <p:ext uri="{D42A27DB-BD31-4B8C-83A1-F6EECF244321}">
                <p14:modId xmlns:p14="http://schemas.microsoft.com/office/powerpoint/2010/main" val="3993748032"/>
              </p:ext>
            </p:extLst>
          </p:nvPr>
        </p:nvGraphicFramePr>
        <p:xfrm>
          <a:off x="5321323" y="2556749"/>
          <a:ext cx="2947923" cy="852705"/>
        </p:xfrm>
        <a:graphic>
          <a:graphicData uri="http://schemas.openxmlformats.org/presentationml/2006/ole">
            <mc:AlternateContent xmlns:mc="http://schemas.openxmlformats.org/markup-compatibility/2006">
              <mc:Choice xmlns:v="urn:schemas-microsoft-com:vml" Requires="v">
                <p:oleObj spid="_x0000_s5124" name="Equation" r:id="rId5" imgW="1536033" imgH="444307" progId="">
                  <p:embed/>
                </p:oleObj>
              </mc:Choice>
              <mc:Fallback>
                <p:oleObj name="Equation" r:id="rId5" imgW="1536033" imgH="444307" progId="">
                  <p:embed/>
                  <p:pic>
                    <p:nvPicPr>
                      <p:cNvPr id="6"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1323" y="2556749"/>
                        <a:ext cx="2947923" cy="852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 name="矩形 21">
            <a:extLst>
              <a:ext uri="{FF2B5EF4-FFF2-40B4-BE49-F238E27FC236}">
                <a16:creationId xmlns:a16="http://schemas.microsoft.com/office/drawing/2014/main" id="{2ECA34B2-640B-0E79-4885-D3DF1D15745C}"/>
              </a:ext>
            </a:extLst>
          </p:cNvPr>
          <p:cNvSpPr/>
          <p:nvPr/>
        </p:nvSpPr>
        <p:spPr>
          <a:xfrm>
            <a:off x="2229921" y="2035955"/>
            <a:ext cx="6429420" cy="769441"/>
          </a:xfrm>
          <a:prstGeom prst="rect">
            <a:avLst/>
          </a:prstGeom>
        </p:spPr>
        <p:txBody>
          <a:bodyPr wrap="square">
            <a:spAutoFit/>
          </a:bodyPr>
          <a:lstStyle/>
          <a:p>
            <a:pPr>
              <a:buFont typeface="Arial" pitchFamily="34" charset="0"/>
              <a:buChar char="•"/>
            </a:pPr>
            <a:r>
              <a:rPr lang="zh-CN" altLang="en-US" sz="2200" dirty="0"/>
              <a:t>假设在任何给定的要素价格下，生产布所使用的劳动</a:t>
            </a:r>
            <a:r>
              <a:rPr lang="en-US" altLang="zh-CN" sz="2200" dirty="0"/>
              <a:t>-</a:t>
            </a:r>
            <a:r>
              <a:rPr lang="zh-CN" altLang="en-US" sz="2200" dirty="0"/>
              <a:t>资本比率比食品高：</a:t>
            </a:r>
            <a:endParaRPr lang="en-US" altLang="zh-CN" sz="2200" dirty="0"/>
          </a:p>
        </p:txBody>
      </p:sp>
      <p:sp>
        <p:nvSpPr>
          <p:cNvPr id="23" name="矩形 22">
            <a:extLst>
              <a:ext uri="{FF2B5EF4-FFF2-40B4-BE49-F238E27FC236}">
                <a16:creationId xmlns:a16="http://schemas.microsoft.com/office/drawing/2014/main" id="{FB306819-6617-988A-7758-5D7F4074512C}"/>
              </a:ext>
            </a:extLst>
          </p:cNvPr>
          <p:cNvSpPr/>
          <p:nvPr/>
        </p:nvSpPr>
        <p:spPr>
          <a:xfrm>
            <a:off x="2428860" y="3429000"/>
            <a:ext cx="2442775" cy="1286634"/>
          </a:xfrm>
          <a:prstGeom prst="rect">
            <a:avLst/>
          </a:prstGeom>
          <a:solidFill>
            <a:schemeClr val="bg1"/>
          </a:solidFill>
        </p:spPr>
        <p:txBody>
          <a:bodyPr wrap="square">
            <a:spAutoFit/>
          </a:bodyPr>
          <a:lstStyle/>
          <a:p>
            <a:pPr>
              <a:lnSpc>
                <a:spcPct val="150000"/>
              </a:lnSpc>
              <a:buFont typeface="Arial" pitchFamily="34" charset="0"/>
              <a:buChar char="•"/>
            </a:pPr>
            <a:r>
              <a:rPr lang="zh-CN" altLang="en-US" dirty="0"/>
              <a:t> 布的相对要素需</a:t>
            </a:r>
            <a:endParaRPr lang="en-US" altLang="zh-CN" dirty="0"/>
          </a:p>
          <a:p>
            <a:pPr>
              <a:lnSpc>
                <a:spcPct val="150000"/>
              </a:lnSpc>
            </a:pPr>
            <a:r>
              <a:rPr lang="zh-CN" altLang="en-US" dirty="0"/>
              <a:t>求曲线</a:t>
            </a:r>
            <a:r>
              <a:rPr lang="en-US" altLang="zh-CN" dirty="0"/>
              <a:t>: CC</a:t>
            </a:r>
          </a:p>
          <a:p>
            <a:pPr>
              <a:lnSpc>
                <a:spcPct val="150000"/>
              </a:lnSpc>
              <a:buFont typeface="Arial" pitchFamily="34" charset="0"/>
              <a:buChar char="•"/>
            </a:pPr>
            <a:r>
              <a:rPr lang="en-US" altLang="en-US" dirty="0">
                <a:solidFill>
                  <a:srgbClr val="96008F"/>
                </a:solidFill>
                <a:latin typeface="Tahoma" pitchFamily="34" charset="0"/>
                <a:ea typeface="Tahoma" pitchFamily="34" charset="0"/>
                <a:cs typeface="Tahoma" pitchFamily="34" charset="0"/>
              </a:rPr>
              <a:t>(w/r) ↑</a:t>
            </a:r>
            <a:r>
              <a:rPr lang="en-US" altLang="en-US" i="1" dirty="0">
                <a:latin typeface="Tahoma" pitchFamily="34" charset="0"/>
                <a:ea typeface="Tahoma" pitchFamily="34" charset="0"/>
                <a:cs typeface="Tahoma" pitchFamily="34" charset="0"/>
              </a:rPr>
              <a:t> </a:t>
            </a:r>
            <a:r>
              <a:rPr lang="en-US" altLang="en-US" i="1" dirty="0">
                <a:latin typeface="Tahoma" pitchFamily="34" charset="0"/>
                <a:ea typeface="Tahoma" pitchFamily="34" charset="0"/>
                <a:cs typeface="Tahoma" pitchFamily="34" charset="0"/>
                <a:sym typeface="Wingdings" pitchFamily="2" charset="2"/>
              </a:rPr>
              <a:t> </a:t>
            </a:r>
            <a:r>
              <a:rPr lang="en-US" altLang="en-US" i="1" dirty="0">
                <a:latin typeface="Tahoma" pitchFamily="34" charset="0"/>
                <a:ea typeface="Tahoma" pitchFamily="34" charset="0"/>
                <a:cs typeface="Tahoma" pitchFamily="34" charset="0"/>
              </a:rPr>
              <a:t> </a:t>
            </a:r>
            <a:r>
              <a:rPr lang="en-US" altLang="en-US" i="1" dirty="0" err="1">
                <a:solidFill>
                  <a:srgbClr val="96008F"/>
                </a:solidFill>
                <a:latin typeface="Tahoma" pitchFamily="34" charset="0"/>
                <a:ea typeface="Tahoma" pitchFamily="34" charset="0"/>
                <a:cs typeface="Tahoma" pitchFamily="34" charset="0"/>
                <a:sym typeface="Wingdings" pitchFamily="2" charset="2"/>
              </a:rPr>
              <a:t>a</a:t>
            </a:r>
            <a:r>
              <a:rPr lang="en-US" altLang="en-US" i="1" baseline="-25000" dirty="0" err="1">
                <a:solidFill>
                  <a:srgbClr val="96008F"/>
                </a:solidFill>
                <a:latin typeface="Tahoma" pitchFamily="34" charset="0"/>
                <a:ea typeface="Tahoma" pitchFamily="34" charset="0"/>
                <a:cs typeface="Tahoma" pitchFamily="34" charset="0"/>
                <a:sym typeface="Wingdings" pitchFamily="2" charset="2"/>
              </a:rPr>
              <a:t>LC</a:t>
            </a:r>
            <a:r>
              <a:rPr lang="en-US" altLang="en-US" i="1" baseline="-25000" dirty="0">
                <a:solidFill>
                  <a:srgbClr val="96008F"/>
                </a:solidFill>
                <a:latin typeface="Tahoma" pitchFamily="34" charset="0"/>
                <a:ea typeface="Tahoma" pitchFamily="34" charset="0"/>
                <a:cs typeface="Tahoma" pitchFamily="34" charset="0"/>
                <a:sym typeface="Wingdings" pitchFamily="2" charset="2"/>
              </a:rPr>
              <a:t> </a:t>
            </a:r>
            <a:r>
              <a:rPr lang="en-US" altLang="en-US" i="1" dirty="0">
                <a:solidFill>
                  <a:srgbClr val="96008F"/>
                </a:solidFill>
                <a:latin typeface="Tahoma" pitchFamily="34" charset="0"/>
                <a:ea typeface="Tahoma" pitchFamily="34" charset="0"/>
                <a:cs typeface="Tahoma" pitchFamily="34" charset="0"/>
                <a:sym typeface="Wingdings" pitchFamily="2" charset="2"/>
              </a:rPr>
              <a:t>/</a:t>
            </a:r>
            <a:r>
              <a:rPr lang="en-US" altLang="en-US" i="1" dirty="0" err="1">
                <a:solidFill>
                  <a:srgbClr val="96008F"/>
                </a:solidFill>
                <a:latin typeface="Tahoma" pitchFamily="34" charset="0"/>
                <a:ea typeface="Tahoma" pitchFamily="34" charset="0"/>
                <a:cs typeface="Tahoma" pitchFamily="34" charset="0"/>
                <a:sym typeface="Wingdings" pitchFamily="2" charset="2"/>
              </a:rPr>
              <a:t>a</a:t>
            </a:r>
            <a:r>
              <a:rPr lang="en-US" altLang="en-US" i="1" baseline="-25000" dirty="0" err="1">
                <a:solidFill>
                  <a:srgbClr val="96008F"/>
                </a:solidFill>
                <a:latin typeface="Tahoma" pitchFamily="34" charset="0"/>
                <a:ea typeface="Tahoma" pitchFamily="34" charset="0"/>
                <a:cs typeface="Tahoma" pitchFamily="34" charset="0"/>
                <a:sym typeface="Wingdings" pitchFamily="2" charset="2"/>
              </a:rPr>
              <a:t>KC</a:t>
            </a:r>
            <a:r>
              <a:rPr lang="en-US" altLang="en-US" i="1" dirty="0">
                <a:solidFill>
                  <a:srgbClr val="96008F"/>
                </a:solidFill>
                <a:latin typeface="Tahoma" pitchFamily="34" charset="0"/>
                <a:ea typeface="Tahoma" pitchFamily="34" charset="0"/>
                <a:cs typeface="Tahoma" pitchFamily="34" charset="0"/>
                <a:sym typeface="Wingdings" pitchFamily="2" charset="2"/>
              </a:rPr>
              <a:t> </a:t>
            </a:r>
            <a:r>
              <a:rPr lang="en-US" altLang="en-US" dirty="0">
                <a:solidFill>
                  <a:srgbClr val="96008F"/>
                </a:solidFill>
                <a:latin typeface="Tahoma" pitchFamily="34" charset="0"/>
                <a:ea typeface="Tahoma" pitchFamily="34" charset="0"/>
                <a:cs typeface="Tahoma" pitchFamily="34" charset="0"/>
              </a:rPr>
              <a:t>↓</a:t>
            </a:r>
            <a:endParaRPr lang="zh-CN" altLang="en-US" dirty="0"/>
          </a:p>
        </p:txBody>
      </p:sp>
    </p:spTree>
    <p:extLst>
      <p:ext uri="{BB962C8B-B14F-4D97-AF65-F5344CB8AC3E}">
        <p14:creationId xmlns:p14="http://schemas.microsoft.com/office/powerpoint/2010/main" val="20212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blinds(horizontal)">
                                      <p:cBhvr>
                                        <p:cTn id="7" dur="500"/>
                                        <p:tgtEl>
                                          <p:spTgt spid="1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5"/>
                                        </p:tgtEl>
                                        <p:attrNameLst>
                                          <p:attrName>style.visibility</p:attrName>
                                        </p:attrNameLst>
                                      </p:cBhvr>
                                      <p:to>
                                        <p:strVal val="visible"/>
                                      </p:to>
                                    </p:set>
                                    <p:animEffect transition="in" filter="blinds(horizontal)">
                                      <p:cBhvr>
                                        <p:cTn id="11" dur="500"/>
                                        <p:tgtEl>
                                          <p:spTgt spid="15"/>
                                        </p:tgtEl>
                                      </p:cBhvr>
                                    </p:animEffect>
                                  </p:childTnLst>
                                </p:cTn>
                              </p:par>
                              <p:par>
                                <p:cTn id="12" presetID="3" presetClass="entr" presetSubtype="10" fill="hold" nodeType="withEffect">
                                  <p:stCondLst>
                                    <p:cond delay="0"/>
                                  </p:stCondLst>
                                  <p:childTnLst>
                                    <p:set>
                                      <p:cBhvr>
                                        <p:cTn id="13" dur="1" fill="hold">
                                          <p:stCondLst>
                                            <p:cond delay="0"/>
                                          </p:stCondLst>
                                        </p:cTn>
                                        <p:tgtEl>
                                          <p:spTgt spid="14"/>
                                        </p:tgtEl>
                                        <p:attrNameLst>
                                          <p:attrName>style.visibility</p:attrName>
                                        </p:attrNameLst>
                                      </p:cBhvr>
                                      <p:to>
                                        <p:strVal val="visible"/>
                                      </p:to>
                                    </p:set>
                                    <p:animEffect transition="in" filter="blinds(horizontal)">
                                      <p:cBhvr>
                                        <p:cTn id="14" dur="500"/>
                                        <p:tgtEl>
                                          <p:spTgt spid="14"/>
                                        </p:tgtEl>
                                      </p:cBhvr>
                                    </p:animEffect>
                                  </p:childTnLst>
                                </p:cTn>
                              </p:par>
                              <p:par>
                                <p:cTn id="15" presetID="3" presetClass="entr" presetSubtype="10"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blinds(horizontal)">
                                      <p:cBhvr>
                                        <p:cTn id="17" dur="500"/>
                                        <p:tgtEl>
                                          <p:spTgt spid="19"/>
                                        </p:tgtEl>
                                      </p:cBhvr>
                                    </p:animEffect>
                                  </p:childTnLst>
                                </p:cTn>
                              </p:par>
                              <p:par>
                                <p:cTn id="18" presetID="3" presetClass="entr" presetSubtype="10" fill="hold" nodeType="withEffect">
                                  <p:stCondLst>
                                    <p:cond delay="0"/>
                                  </p:stCondLst>
                                  <p:childTnLst>
                                    <p:set>
                                      <p:cBhvr>
                                        <p:cTn id="19" dur="1" fill="hold">
                                          <p:stCondLst>
                                            <p:cond delay="0"/>
                                          </p:stCondLst>
                                        </p:cTn>
                                        <p:tgtEl>
                                          <p:spTgt spid="16"/>
                                        </p:tgtEl>
                                        <p:attrNameLst>
                                          <p:attrName>style.visibility</p:attrName>
                                        </p:attrNameLst>
                                      </p:cBhvr>
                                      <p:to>
                                        <p:strVal val="visible"/>
                                      </p:to>
                                    </p:set>
                                    <p:animEffect transition="in" filter="blinds(horizontal)">
                                      <p:cBhvr>
                                        <p:cTn id="20" dur="500"/>
                                        <p:tgtEl>
                                          <p:spTgt spid="16"/>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3" presetClass="entr" presetSubtype="1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blinds(horizontal)">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animBg="1"/>
      <p:bldP spid="11" grpId="0" animBg="1"/>
      <p:bldP spid="18" grpId="0" animBg="1"/>
      <p:bldP spid="2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5" descr="The graph shows wage-rental ratio, w over r, versus labor-capital ratio, L over K. Curve F F is shown to the left of and below curve C C. The curves are parallel and fall with decreasing steepness from left to right."/>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0" y="2012040"/>
            <a:ext cx="4429124" cy="4441760"/>
          </a:xfrm>
          <a:prstGeom prst="rect">
            <a:avLst/>
          </a:prstGeom>
        </p:spPr>
      </p:pic>
      <p:graphicFrame>
        <p:nvGraphicFramePr>
          <p:cNvPr id="6" name="Object 5"/>
          <p:cNvGraphicFramePr>
            <a:graphicFrameLocks noChangeAspect="1"/>
          </p:cNvGraphicFramePr>
          <p:nvPr>
            <p:extLst>
              <p:ext uri="{D42A27DB-BD31-4B8C-83A1-F6EECF244321}">
                <p14:modId xmlns:p14="http://schemas.microsoft.com/office/powerpoint/2010/main" val="2058837336"/>
              </p:ext>
            </p:extLst>
          </p:nvPr>
        </p:nvGraphicFramePr>
        <p:xfrm>
          <a:off x="5321323" y="2556749"/>
          <a:ext cx="2947923" cy="852705"/>
        </p:xfrm>
        <a:graphic>
          <a:graphicData uri="http://schemas.openxmlformats.org/presentationml/2006/ole">
            <mc:AlternateContent xmlns:mc="http://schemas.openxmlformats.org/markup-compatibility/2006">
              <mc:Choice xmlns:v="urn:schemas-microsoft-com:vml" Requires="v">
                <p:oleObj spid="_x0000_s6148" name="Equation" r:id="rId5" imgW="1536033" imgH="444307" progId="">
                  <p:embed/>
                </p:oleObj>
              </mc:Choice>
              <mc:Fallback>
                <p:oleObj name="Equation" r:id="rId5" imgW="1536033" imgH="444307" progId="">
                  <p:embed/>
                  <p:pic>
                    <p:nvPicPr>
                      <p:cNvPr id="0" name="Picture 7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21323" y="2556749"/>
                        <a:ext cx="2947923" cy="85270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Title 1"/>
          <p:cNvSpPr>
            <a:spLocks noGrp="1"/>
          </p:cNvSpPr>
          <p:nvPr>
            <p:ph type="title"/>
          </p:nvPr>
        </p:nvSpPr>
        <p:spPr>
          <a:xfrm>
            <a:off x="457200" y="215372"/>
            <a:ext cx="8229600" cy="784736"/>
          </a:xfrm>
        </p:spPr>
        <p:txBody>
          <a:bodyPr/>
          <a:lstStyle/>
          <a:p>
            <a:r>
              <a:rPr lang="zh-CN" altLang="en-US" sz="3600" dirty="0">
                <a:latin typeface="+mn-ea"/>
              </a:rPr>
              <a:t>投入组合的选择</a:t>
            </a:r>
            <a:r>
              <a:rPr lang="en-US" altLang="en-US" sz="2000" b="0" dirty="0">
                <a:ea typeface="ヒラギノ角ゴ Pro W3" pitchFamily="-84" charset="-128"/>
              </a:rPr>
              <a:t>(3 of 3)</a:t>
            </a:r>
            <a:endParaRPr lang="en-IN" sz="2000" b="0" dirty="0"/>
          </a:p>
        </p:txBody>
      </p:sp>
      <p:sp>
        <p:nvSpPr>
          <p:cNvPr id="5" name="Content Placeholder 4"/>
          <p:cNvSpPr>
            <a:spLocks noGrp="1"/>
          </p:cNvSpPr>
          <p:nvPr>
            <p:ph idx="1"/>
          </p:nvPr>
        </p:nvSpPr>
        <p:spPr>
          <a:xfrm>
            <a:off x="4572000" y="5000636"/>
            <a:ext cx="4114800" cy="769441"/>
          </a:xfrm>
        </p:spPr>
        <p:txBody>
          <a:bodyPr/>
          <a:lstStyle/>
          <a:p>
            <a:r>
              <a:rPr lang="zh-CN" altLang="en-US" sz="2200" dirty="0">
                <a:latin typeface="+mn-ea"/>
              </a:rPr>
              <a:t>布的相对因素需求曲线</a:t>
            </a:r>
            <a:r>
              <a:rPr lang="en-US" altLang="en-US" sz="2200" i="1" dirty="0">
                <a:ea typeface="ヒラギノ角ゴ Pro W3" pitchFamily="-84" charset="-128"/>
              </a:rPr>
              <a:t>CC</a:t>
            </a:r>
            <a:r>
              <a:rPr lang="zh-CN" altLang="en-US" sz="2200" dirty="0">
                <a:latin typeface="+mn-ea"/>
              </a:rPr>
              <a:t>位于食品的相对因素曲线</a:t>
            </a:r>
            <a:r>
              <a:rPr lang="en-US" altLang="en-US" sz="2200" i="1" dirty="0">
                <a:ea typeface="ヒラギノ角ゴ Pro W3" pitchFamily="-84" charset="-128"/>
              </a:rPr>
              <a:t>FF</a:t>
            </a:r>
            <a:r>
              <a:rPr lang="zh-CN" altLang="en-US" sz="2200" dirty="0">
                <a:latin typeface="+mn-ea"/>
              </a:rPr>
              <a:t>之外</a:t>
            </a:r>
            <a:r>
              <a:rPr lang="en-US" altLang="en-US" sz="2200" dirty="0">
                <a:latin typeface="+mn-ea"/>
              </a:rPr>
              <a:t>.</a:t>
            </a:r>
            <a:endParaRPr lang="en-US" sz="2200" dirty="0">
              <a:latin typeface="+mn-ea"/>
            </a:endParaRPr>
          </a:p>
        </p:txBody>
      </p:sp>
      <p:sp>
        <p:nvSpPr>
          <p:cNvPr id="17" name="矩形 16"/>
          <p:cNvSpPr/>
          <p:nvPr/>
        </p:nvSpPr>
        <p:spPr>
          <a:xfrm>
            <a:off x="2357422" y="3429000"/>
            <a:ext cx="2214578" cy="923330"/>
          </a:xfrm>
          <a:prstGeom prst="rect">
            <a:avLst/>
          </a:prstGeom>
        </p:spPr>
        <p:txBody>
          <a:bodyPr wrap="square">
            <a:spAutoFit/>
          </a:bodyPr>
          <a:lstStyle/>
          <a:p>
            <a:pPr>
              <a:buFont typeface="Arial" pitchFamily="34" charset="0"/>
              <a:buChar char="•"/>
            </a:pPr>
            <a:r>
              <a:rPr lang="en-US" altLang="zh-CN" dirty="0"/>
              <a:t>The relative factor demand curves for cloth: CC</a:t>
            </a:r>
            <a:endParaRPr lang="en-US" altLang="zh-CN" i="1" dirty="0"/>
          </a:p>
        </p:txBody>
      </p:sp>
      <p:sp>
        <p:nvSpPr>
          <p:cNvPr id="9" name="矩形 8"/>
          <p:cNvSpPr/>
          <p:nvPr/>
        </p:nvSpPr>
        <p:spPr>
          <a:xfrm>
            <a:off x="2229921" y="2035955"/>
            <a:ext cx="6429420" cy="769441"/>
          </a:xfrm>
          <a:prstGeom prst="rect">
            <a:avLst/>
          </a:prstGeom>
        </p:spPr>
        <p:txBody>
          <a:bodyPr wrap="square">
            <a:spAutoFit/>
          </a:bodyPr>
          <a:lstStyle/>
          <a:p>
            <a:pPr>
              <a:buFont typeface="Arial" pitchFamily="34" charset="0"/>
              <a:buChar char="•"/>
            </a:pPr>
            <a:r>
              <a:rPr lang="zh-CN" altLang="en-US" sz="2200" dirty="0"/>
              <a:t>假设在任何给定的要素价格下，生产布所使用的劳动</a:t>
            </a:r>
            <a:r>
              <a:rPr lang="en-US" altLang="zh-CN" sz="2200" dirty="0"/>
              <a:t>-</a:t>
            </a:r>
            <a:r>
              <a:rPr lang="zh-CN" altLang="en-US" sz="2200" dirty="0"/>
              <a:t>资本比率比食品高：</a:t>
            </a:r>
            <a:endParaRPr lang="en-US" altLang="zh-CN" sz="2200" dirty="0"/>
          </a:p>
        </p:txBody>
      </p:sp>
      <p:sp>
        <p:nvSpPr>
          <p:cNvPr id="18" name="Content Placeholder 2"/>
          <p:cNvSpPr txBox="1">
            <a:spLocks/>
          </p:cNvSpPr>
          <p:nvPr/>
        </p:nvSpPr>
        <p:spPr>
          <a:xfrm>
            <a:off x="4643438" y="3714752"/>
            <a:ext cx="4286280" cy="1285884"/>
          </a:xfrm>
          <a:prstGeom prst="rect">
            <a:avLst/>
          </a:prstGeom>
          <a:solidFill>
            <a:schemeClr val="bg1"/>
          </a:solidFill>
        </p:spPr>
        <p:txBody>
          <a:bodyPr vert="horz" lIns="0" tIns="0" rIns="0" bIns="0" rtlCol="0">
            <a:noAutofit/>
          </a:bodyPr>
          <a:lstStyle/>
          <a:p>
            <a:pPr lvl="0">
              <a:spcBef>
                <a:spcPts val="1500"/>
              </a:spcBef>
              <a:buClr>
                <a:srgbClr val="007FA3"/>
              </a:buClr>
              <a:buFont typeface="Arial" panose="020B0604020202020204" pitchFamily="34" charset="0"/>
              <a:buChar char="•"/>
            </a:pPr>
            <a:r>
              <a:rPr lang="zh-CN" altLang="en-US" sz="2200" dirty="0"/>
              <a:t>在任何给定的工资</a:t>
            </a:r>
            <a:r>
              <a:rPr lang="en-US" altLang="zh-CN" sz="2200" dirty="0"/>
              <a:t>-</a:t>
            </a:r>
            <a:r>
              <a:rPr lang="zh-CN" altLang="en-US" sz="2200" dirty="0"/>
              <a:t>租金比率下，生产布使用更高的劳动</a:t>
            </a:r>
            <a:r>
              <a:rPr lang="en-US" altLang="zh-CN" sz="2200" dirty="0"/>
              <a:t>-</a:t>
            </a:r>
            <a:r>
              <a:rPr lang="zh-CN" altLang="en-US" sz="2200" dirty="0"/>
              <a:t>资本比率</a:t>
            </a:r>
            <a:r>
              <a:rPr kumimoji="0" lang="en-US" sz="2200" b="0" i="0" u="none" strike="noStrike" kern="1200" cap="none" spc="0" normalizeH="0" baseline="0" noProof="0" dirty="0">
                <a:ln>
                  <a:noFill/>
                </a:ln>
                <a:solidFill>
                  <a:schemeClr val="tx1"/>
                </a:solidFill>
                <a:effectLst/>
                <a:uLnTx/>
                <a:uFillTx/>
                <a:latin typeface="+mn-lt"/>
                <a:ea typeface="+mn-ea"/>
                <a:cs typeface="+mn-cs"/>
              </a:rPr>
              <a:t>: </a:t>
            </a:r>
            <a:r>
              <a:rPr lang="en-US" altLang="zh-CN" sz="2200" dirty="0">
                <a:solidFill>
                  <a:srgbClr val="001581"/>
                </a:solidFill>
              </a:rPr>
              <a:t>L</a:t>
            </a:r>
            <a:r>
              <a:rPr lang="en-US" altLang="zh-CN" sz="2200" baseline="-25000" dirty="0">
                <a:solidFill>
                  <a:srgbClr val="001581"/>
                </a:solidFill>
              </a:rPr>
              <a:t>1</a:t>
            </a:r>
            <a:r>
              <a:rPr lang="en-US" altLang="zh-CN" sz="2200" dirty="0">
                <a:solidFill>
                  <a:srgbClr val="001581"/>
                </a:solidFill>
              </a:rPr>
              <a:t>/K</a:t>
            </a:r>
            <a:r>
              <a:rPr lang="en-US" altLang="zh-CN" sz="2200" baseline="-25000" dirty="0">
                <a:solidFill>
                  <a:srgbClr val="001581"/>
                </a:solidFill>
              </a:rPr>
              <a:t>1 </a:t>
            </a:r>
            <a:r>
              <a:rPr kumimoji="0" lang="en-US" sz="2200" b="0" i="0" u="none" strike="noStrike" kern="1200" cap="none" spc="0" normalizeH="0" baseline="0" noProof="0" dirty="0">
                <a:ln>
                  <a:noFill/>
                </a:ln>
                <a:solidFill>
                  <a:schemeClr val="tx1"/>
                </a:solidFill>
                <a:effectLst/>
                <a:uLnTx/>
                <a:uFillTx/>
                <a:latin typeface="+mn-lt"/>
                <a:ea typeface="+mn-ea"/>
                <a:cs typeface="+mn-cs"/>
              </a:rPr>
              <a:t>&lt; </a:t>
            </a:r>
            <a:r>
              <a:rPr lang="en-US" altLang="zh-CN" sz="2200" dirty="0">
                <a:solidFill>
                  <a:srgbClr val="001581"/>
                </a:solidFill>
              </a:rPr>
              <a:t>L</a:t>
            </a:r>
            <a:r>
              <a:rPr lang="en-US" altLang="zh-CN" sz="2200" baseline="-25000" dirty="0">
                <a:solidFill>
                  <a:srgbClr val="001581"/>
                </a:solidFill>
              </a:rPr>
              <a:t>2</a:t>
            </a:r>
            <a:r>
              <a:rPr lang="en-US" altLang="zh-CN" sz="2200" dirty="0">
                <a:solidFill>
                  <a:srgbClr val="001581"/>
                </a:solidFill>
              </a:rPr>
              <a:t>/K</a:t>
            </a:r>
            <a:r>
              <a:rPr lang="en-US" altLang="zh-CN" sz="2200" baseline="-25000" dirty="0">
                <a:solidFill>
                  <a:srgbClr val="001581"/>
                </a:solidFill>
              </a:rPr>
              <a:t>2</a:t>
            </a:r>
            <a:endParaRPr kumimoji="0" lang="en-US" sz="2200" b="0" i="0" u="none" strike="noStrike" kern="1200" cap="none" spc="0" normalizeH="0" baseline="0" noProof="0" dirty="0">
              <a:ln>
                <a:noFill/>
              </a:ln>
              <a:solidFill>
                <a:schemeClr val="tx1"/>
              </a:solidFill>
              <a:effectLst/>
              <a:uLnTx/>
              <a:uFillTx/>
              <a:latin typeface="+mn-lt"/>
              <a:ea typeface="+mn-ea"/>
              <a:cs typeface="+mn-cs"/>
            </a:endParaRPr>
          </a:p>
        </p:txBody>
      </p:sp>
      <p:sp>
        <p:nvSpPr>
          <p:cNvPr id="19" name="矩形 18"/>
          <p:cNvSpPr/>
          <p:nvPr/>
        </p:nvSpPr>
        <p:spPr>
          <a:xfrm>
            <a:off x="571472" y="5012791"/>
            <a:ext cx="2143140" cy="646331"/>
          </a:xfrm>
          <a:prstGeom prst="rect">
            <a:avLst/>
          </a:prstGeom>
        </p:spPr>
        <p:txBody>
          <a:bodyPr wrap="square">
            <a:spAutoFit/>
          </a:bodyPr>
          <a:lstStyle/>
          <a:p>
            <a:pPr>
              <a:buFont typeface="Arial" pitchFamily="34" charset="0"/>
              <a:buChar char="•"/>
            </a:pPr>
            <a:r>
              <a:rPr lang="zh-CN" altLang="en-US" dirty="0"/>
              <a:t>食物的相对</a:t>
            </a:r>
            <a:endParaRPr lang="en-US" altLang="zh-CN" dirty="0"/>
          </a:p>
          <a:p>
            <a:r>
              <a:rPr lang="zh-CN" altLang="en-US" dirty="0"/>
              <a:t>要素需求曲线</a:t>
            </a:r>
            <a:r>
              <a:rPr lang="en-US" altLang="zh-CN" dirty="0"/>
              <a:t>: FF</a:t>
            </a:r>
            <a:endParaRPr lang="en-US" altLang="zh-CN" i="1" dirty="0"/>
          </a:p>
        </p:txBody>
      </p:sp>
      <p:cxnSp>
        <p:nvCxnSpPr>
          <p:cNvPr id="21" name="直接连接符 20"/>
          <p:cNvCxnSpPr/>
          <p:nvPr/>
        </p:nvCxnSpPr>
        <p:spPr>
          <a:xfrm>
            <a:off x="571472" y="4500570"/>
            <a:ext cx="3214710"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1285852" y="4500570"/>
            <a:ext cx="1500198" cy="400110"/>
          </a:xfrm>
          <a:prstGeom prst="rect">
            <a:avLst/>
          </a:prstGeom>
        </p:spPr>
        <p:txBody>
          <a:bodyPr wrap="square">
            <a:spAutoFit/>
          </a:bodyPr>
          <a:lstStyle/>
          <a:p>
            <a:r>
              <a:rPr lang="en-US" sz="2000" dirty="0">
                <a:solidFill>
                  <a:srgbClr val="001581"/>
                </a:solidFill>
              </a:rPr>
              <a:t>A </a:t>
            </a:r>
            <a:r>
              <a:rPr lang="zh-CN" altLang="en-US" sz="1400" dirty="0">
                <a:solidFill>
                  <a:srgbClr val="001581"/>
                </a:solidFill>
              </a:rPr>
              <a:t>（</a:t>
            </a:r>
            <a:r>
              <a:rPr lang="en-US" altLang="zh-CN" sz="1400" dirty="0">
                <a:solidFill>
                  <a:srgbClr val="001581"/>
                </a:solidFill>
              </a:rPr>
              <a:t>L</a:t>
            </a:r>
            <a:r>
              <a:rPr lang="en-US" altLang="zh-CN" sz="1400" baseline="-25000" dirty="0">
                <a:solidFill>
                  <a:srgbClr val="001581"/>
                </a:solidFill>
              </a:rPr>
              <a:t>1</a:t>
            </a:r>
            <a:r>
              <a:rPr lang="en-US" altLang="zh-CN" sz="1400" dirty="0">
                <a:solidFill>
                  <a:srgbClr val="001581"/>
                </a:solidFill>
              </a:rPr>
              <a:t>/K</a:t>
            </a:r>
            <a:r>
              <a:rPr lang="en-US" altLang="zh-CN" sz="1400" baseline="-25000" dirty="0">
                <a:solidFill>
                  <a:srgbClr val="001581"/>
                </a:solidFill>
              </a:rPr>
              <a:t>1</a:t>
            </a:r>
            <a:r>
              <a:rPr lang="en-US" altLang="zh-CN" sz="1400" dirty="0">
                <a:solidFill>
                  <a:srgbClr val="001581"/>
                </a:solidFill>
              </a:rPr>
              <a:t>)</a:t>
            </a:r>
            <a:endParaRPr lang="zh-CN" altLang="en-US" sz="1400" dirty="0">
              <a:solidFill>
                <a:srgbClr val="001581"/>
              </a:solidFill>
            </a:endParaRPr>
          </a:p>
        </p:txBody>
      </p:sp>
      <p:sp>
        <p:nvSpPr>
          <p:cNvPr id="24" name="椭圆 23"/>
          <p:cNvSpPr/>
          <p:nvPr/>
        </p:nvSpPr>
        <p:spPr>
          <a:xfrm flipH="1">
            <a:off x="1357290" y="4429132"/>
            <a:ext cx="142876" cy="142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25" name="矩形 24"/>
          <p:cNvSpPr/>
          <p:nvPr/>
        </p:nvSpPr>
        <p:spPr>
          <a:xfrm>
            <a:off x="2428860" y="4529088"/>
            <a:ext cx="1500198" cy="400110"/>
          </a:xfrm>
          <a:prstGeom prst="rect">
            <a:avLst/>
          </a:prstGeom>
        </p:spPr>
        <p:txBody>
          <a:bodyPr wrap="square">
            <a:spAutoFit/>
          </a:bodyPr>
          <a:lstStyle/>
          <a:p>
            <a:r>
              <a:rPr lang="en-US" sz="2000" dirty="0">
                <a:solidFill>
                  <a:srgbClr val="001581"/>
                </a:solidFill>
              </a:rPr>
              <a:t>B </a:t>
            </a:r>
            <a:r>
              <a:rPr lang="zh-CN" altLang="en-US" sz="1400" dirty="0">
                <a:solidFill>
                  <a:srgbClr val="001581"/>
                </a:solidFill>
              </a:rPr>
              <a:t>（</a:t>
            </a:r>
            <a:r>
              <a:rPr lang="en-US" altLang="zh-CN" sz="1400" dirty="0">
                <a:solidFill>
                  <a:srgbClr val="001581"/>
                </a:solidFill>
              </a:rPr>
              <a:t>L</a:t>
            </a:r>
            <a:r>
              <a:rPr lang="en-US" altLang="zh-CN" sz="1400" baseline="-25000" dirty="0">
                <a:solidFill>
                  <a:srgbClr val="001581"/>
                </a:solidFill>
              </a:rPr>
              <a:t>2</a:t>
            </a:r>
            <a:r>
              <a:rPr lang="en-US" altLang="zh-CN" sz="1400" dirty="0">
                <a:solidFill>
                  <a:srgbClr val="001581"/>
                </a:solidFill>
              </a:rPr>
              <a:t>/K</a:t>
            </a:r>
            <a:r>
              <a:rPr lang="en-US" altLang="zh-CN" sz="1400" baseline="-25000" dirty="0">
                <a:solidFill>
                  <a:srgbClr val="001581"/>
                </a:solidFill>
              </a:rPr>
              <a:t>2</a:t>
            </a:r>
            <a:r>
              <a:rPr lang="en-US" altLang="zh-CN" sz="1400" dirty="0">
                <a:solidFill>
                  <a:srgbClr val="001581"/>
                </a:solidFill>
              </a:rPr>
              <a:t>)</a:t>
            </a:r>
            <a:endParaRPr lang="zh-CN" altLang="en-US" sz="1400" dirty="0">
              <a:solidFill>
                <a:srgbClr val="001581"/>
              </a:solidFill>
            </a:endParaRPr>
          </a:p>
        </p:txBody>
      </p:sp>
      <p:sp>
        <p:nvSpPr>
          <p:cNvPr id="26" name="椭圆 25"/>
          <p:cNvSpPr/>
          <p:nvPr/>
        </p:nvSpPr>
        <p:spPr>
          <a:xfrm flipH="1">
            <a:off x="2500298" y="4457650"/>
            <a:ext cx="142876" cy="142876"/>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28" name="矩形 27"/>
          <p:cNvSpPr/>
          <p:nvPr/>
        </p:nvSpPr>
        <p:spPr>
          <a:xfrm>
            <a:off x="616835" y="1102684"/>
            <a:ext cx="8072494" cy="461665"/>
          </a:xfrm>
          <a:prstGeom prst="rect">
            <a:avLst/>
          </a:prstGeom>
        </p:spPr>
        <p:txBody>
          <a:bodyPr wrap="square">
            <a:spAutoFit/>
          </a:bodyPr>
          <a:lstStyle/>
          <a:p>
            <a:pPr lvl="0">
              <a:spcBef>
                <a:spcPts val="1500"/>
              </a:spcBef>
              <a:buClr>
                <a:srgbClr val="007FA3"/>
              </a:buClr>
              <a:buFont typeface="Arial" panose="020B0604020202020204" pitchFamily="34" charset="0"/>
              <a:buChar char="•"/>
              <a:defRPr/>
            </a:pPr>
            <a:r>
              <a:rPr lang="en-US" sz="2400" dirty="0"/>
              <a:t> </a:t>
            </a:r>
            <a:r>
              <a:rPr lang="zh-CN" altLang="en-US" sz="2400" dirty="0"/>
              <a:t>布的生产是</a:t>
            </a:r>
            <a:r>
              <a:rPr lang="en-US" sz="2400" dirty="0"/>
              <a:t> </a:t>
            </a:r>
            <a:r>
              <a:rPr lang="zh-CN" altLang="en-US" sz="2400" b="1" dirty="0">
                <a:solidFill>
                  <a:srgbClr val="FF0000"/>
                </a:solidFill>
              </a:rPr>
              <a:t>劳动密集型</a:t>
            </a:r>
            <a:r>
              <a:rPr lang="zh-CN" altLang="en-US" sz="2400" dirty="0"/>
              <a:t>的，食物的生产是</a:t>
            </a:r>
            <a:r>
              <a:rPr lang="zh-CN" altLang="en-US" sz="2400" b="1" dirty="0">
                <a:solidFill>
                  <a:srgbClr val="FF0000"/>
                </a:solidFill>
              </a:rPr>
              <a:t>资本密集型</a:t>
            </a:r>
            <a:r>
              <a:rPr lang="zh-CN" altLang="en-US" sz="2400" b="1" dirty="0"/>
              <a:t>的。</a:t>
            </a:r>
            <a:endParaRPr lang="en-US" sz="2400" b="1" dirty="0"/>
          </a:p>
        </p:txBody>
      </p:sp>
      <p:sp>
        <p:nvSpPr>
          <p:cNvPr id="2" name="Text Box 10">
            <a:extLst>
              <a:ext uri="{FF2B5EF4-FFF2-40B4-BE49-F238E27FC236}">
                <a16:creationId xmlns:a16="http://schemas.microsoft.com/office/drawing/2014/main" id="{68975E9D-AC6E-BF27-A100-2F3E9C85A67E}"/>
              </a:ext>
            </a:extLst>
          </p:cNvPr>
          <p:cNvSpPr txBox="1">
            <a:spLocks noChangeArrowheads="1"/>
          </p:cNvSpPr>
          <p:nvPr/>
        </p:nvSpPr>
        <p:spPr bwMode="auto">
          <a:xfrm>
            <a:off x="-28696" y="2001357"/>
            <a:ext cx="1414649"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 </a:t>
            </a:r>
          </a:p>
          <a:p>
            <a:pPr>
              <a:spcBef>
                <a:spcPct val="0"/>
              </a:spcBef>
              <a:buClrTx/>
              <a:buSzTx/>
              <a:buFontTx/>
              <a:buNone/>
            </a:pPr>
            <a:r>
              <a:rPr lang="en-US" altLang="zh-CN" sz="1400" b="1" i="1" dirty="0">
                <a:latin typeface="Arial" panose="020B0604020202020204" pitchFamily="34" charset="0"/>
              </a:rPr>
              <a:t>w/r</a:t>
            </a:r>
          </a:p>
        </p:txBody>
      </p:sp>
      <p:sp>
        <p:nvSpPr>
          <p:cNvPr id="4" name="矩形 3">
            <a:extLst>
              <a:ext uri="{FF2B5EF4-FFF2-40B4-BE49-F238E27FC236}">
                <a16:creationId xmlns:a16="http://schemas.microsoft.com/office/drawing/2014/main" id="{3F0C1F92-DE80-8BF0-CB6D-DD12ED7D6C34}"/>
              </a:ext>
            </a:extLst>
          </p:cNvPr>
          <p:cNvSpPr/>
          <p:nvPr/>
        </p:nvSpPr>
        <p:spPr>
          <a:xfrm>
            <a:off x="2428860" y="3429000"/>
            <a:ext cx="2104001" cy="869533"/>
          </a:xfrm>
          <a:prstGeom prst="rect">
            <a:avLst/>
          </a:prstGeom>
          <a:solidFill>
            <a:schemeClr val="bg1"/>
          </a:solidFill>
        </p:spPr>
        <p:txBody>
          <a:bodyPr wrap="square">
            <a:spAutoFit/>
          </a:bodyPr>
          <a:lstStyle/>
          <a:p>
            <a:pPr>
              <a:lnSpc>
                <a:spcPct val="150000"/>
              </a:lnSpc>
              <a:buFont typeface="Arial" pitchFamily="34" charset="0"/>
              <a:buChar char="•"/>
            </a:pPr>
            <a:r>
              <a:rPr lang="zh-CN" altLang="en-US" dirty="0"/>
              <a:t> 布的相对要素需求曲线</a:t>
            </a:r>
            <a:r>
              <a:rPr lang="en-US" altLang="zh-CN" dirty="0"/>
              <a:t>: CC</a:t>
            </a:r>
            <a:endParaRPr lang="en-US" altLang="zh-CN" i="1" dirty="0"/>
          </a:p>
        </p:txBody>
      </p:sp>
      <p:sp>
        <p:nvSpPr>
          <p:cNvPr id="7" name="Title 1">
            <a:extLst>
              <a:ext uri="{FF2B5EF4-FFF2-40B4-BE49-F238E27FC236}">
                <a16:creationId xmlns:a16="http://schemas.microsoft.com/office/drawing/2014/main" id="{8CB3B15B-4CF7-C683-61C0-A777D760961C}"/>
              </a:ext>
            </a:extLst>
          </p:cNvPr>
          <p:cNvSpPr txBox="1">
            <a:spLocks/>
          </p:cNvSpPr>
          <p:nvPr/>
        </p:nvSpPr>
        <p:spPr>
          <a:xfrm>
            <a:off x="336012" y="6233970"/>
            <a:ext cx="4539212" cy="477705"/>
          </a:xfrm>
          <a:prstGeom prst="rect">
            <a:avLst/>
          </a:prstGeom>
          <a:solidFill>
            <a:schemeClr val="bg1"/>
          </a:solidFill>
        </p:spPr>
        <p:txBody>
          <a:bodyPr vert="horz" lIns="0" tIns="0" rIns="0" bIns="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图 </a:t>
            </a:r>
            <a:r>
              <a:rPr kumimoji="0" lang="en-US"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5.4  </a:t>
            </a:r>
            <a:r>
              <a:rPr kumimoji="0" lang="zh-CN" altLang="en-US" sz="2000" b="1" i="0" u="none" strike="noStrike" kern="1200" cap="none" spc="0" normalizeH="0" baseline="0" noProof="0" dirty="0">
                <a:ln>
                  <a:noFill/>
                </a:ln>
                <a:solidFill>
                  <a:srgbClr val="007FA3"/>
                </a:solidFill>
                <a:effectLst/>
                <a:uLnTx/>
                <a:uFillTx/>
                <a:latin typeface="+mn-ea"/>
                <a:cs typeface="Times New Roman" panose="02020603050405020304" pitchFamily="18" charset="0"/>
              </a:rPr>
              <a:t>粮食生产的要素投入组合可能性</a:t>
            </a:r>
            <a:endParaRPr kumimoji="0" lang="en-IN" sz="2000" b="0" i="0" u="none" strike="noStrike" kern="1200" cap="none" spc="0" normalizeH="0" baseline="0" noProof="0" dirty="0">
              <a:ln>
                <a:noFill/>
              </a:ln>
              <a:solidFill>
                <a:srgbClr val="007FA3"/>
              </a:solidFill>
              <a:effectLst/>
              <a:uLnTx/>
              <a:uFillTx/>
              <a:latin typeface="+mn-ea"/>
              <a:cs typeface="Times New Roman" panose="02020603050405020304" pitchFamily="18" charset="0"/>
            </a:endParaRPr>
          </a:p>
        </p:txBody>
      </p:sp>
      <p:sp>
        <p:nvSpPr>
          <p:cNvPr id="3" name="Text Box 10">
            <a:extLst>
              <a:ext uri="{FF2B5EF4-FFF2-40B4-BE49-F238E27FC236}">
                <a16:creationId xmlns:a16="http://schemas.microsoft.com/office/drawing/2014/main" id="{D02DF14A-CCE3-33E6-3A5A-3083A94F8FCA}"/>
              </a:ext>
            </a:extLst>
          </p:cNvPr>
          <p:cNvSpPr txBox="1">
            <a:spLocks noChangeArrowheads="1"/>
          </p:cNvSpPr>
          <p:nvPr/>
        </p:nvSpPr>
        <p:spPr bwMode="auto">
          <a:xfrm>
            <a:off x="3078857" y="5949603"/>
            <a:ext cx="1414649"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劳动</a:t>
            </a:r>
            <a:r>
              <a:rPr lang="en-US" altLang="zh-CN" sz="1400" b="1" dirty="0">
                <a:latin typeface="Arial" panose="020B0604020202020204" pitchFamily="34" charset="0"/>
              </a:rPr>
              <a:t>-</a:t>
            </a:r>
            <a:r>
              <a:rPr lang="zh-CN" altLang="en-US" sz="1400" b="1" dirty="0">
                <a:latin typeface="Arial" panose="020B0604020202020204" pitchFamily="34" charset="0"/>
              </a:rPr>
              <a:t>资本比率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L/K</a:t>
            </a:r>
          </a:p>
        </p:txBody>
      </p:sp>
      <p:sp>
        <p:nvSpPr>
          <p:cNvPr id="10" name="动作按钮: 转到主页 9">
            <a:hlinkClick r:id="rId7" action="ppaction://hlinksldjump" highlightClick="1"/>
            <a:extLst>
              <a:ext uri="{FF2B5EF4-FFF2-40B4-BE49-F238E27FC236}">
                <a16:creationId xmlns:a16="http://schemas.microsoft.com/office/drawing/2014/main" id="{D1B96327-72A2-B8E0-1E7B-82A6B365A23D}"/>
              </a:ext>
            </a:extLst>
          </p:cNvPr>
          <p:cNvSpPr/>
          <p:nvPr/>
        </p:nvSpPr>
        <p:spPr>
          <a:xfrm>
            <a:off x="8283460" y="6359007"/>
            <a:ext cx="860540" cy="450639"/>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1581"/>
                </a:solidFill>
              </a:rPr>
              <a:t>P22</a:t>
            </a:r>
            <a:endParaRPr lang="zh-CN" altLang="en-US" sz="2000" dirty="0" err="1">
              <a:solidFill>
                <a:srgbClr val="001581"/>
              </a:solidFill>
            </a:endParaRPr>
          </a:p>
        </p:txBody>
      </p:sp>
    </p:spTree>
    <p:extLst>
      <p:ext uri="{BB962C8B-B14F-4D97-AF65-F5344CB8AC3E}">
        <p14:creationId xmlns:p14="http://schemas.microsoft.com/office/powerpoint/2010/main" val="202126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blinds(horizontal)">
                                      <p:cBhvr>
                                        <p:cTn id="7" dur="500"/>
                                        <p:tgtEl>
                                          <p:spTgt spid="18"/>
                                        </p:tgtEl>
                                      </p:cBhvr>
                                    </p:animEffect>
                                  </p:childTnLst>
                                </p:cTn>
                              </p:par>
                              <p:par>
                                <p:cTn id="8" presetID="3" presetClass="entr" presetSubtype="10" fill="hold" nodeType="withEffect">
                                  <p:stCondLst>
                                    <p:cond delay="0"/>
                                  </p:stCondLst>
                                  <p:childTnLst>
                                    <p:set>
                                      <p:cBhvr>
                                        <p:cTn id="9" dur="1" fill="hold">
                                          <p:stCondLst>
                                            <p:cond delay="0"/>
                                          </p:stCondLst>
                                        </p:cTn>
                                        <p:tgtEl>
                                          <p:spTgt spid="21"/>
                                        </p:tgtEl>
                                        <p:attrNameLst>
                                          <p:attrName>style.visibility</p:attrName>
                                        </p:attrNameLst>
                                      </p:cBhvr>
                                      <p:to>
                                        <p:strVal val="visible"/>
                                      </p:to>
                                    </p:set>
                                    <p:animEffect transition="in" filter="blinds(horizontal)">
                                      <p:cBhvr>
                                        <p:cTn id="10" dur="500"/>
                                        <p:tgtEl>
                                          <p:spTgt spid="21"/>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24"/>
                                        </p:tgtEl>
                                        <p:attrNameLst>
                                          <p:attrName>style.visibility</p:attrName>
                                        </p:attrNameLst>
                                      </p:cBhvr>
                                      <p:to>
                                        <p:strVal val="visible"/>
                                      </p:to>
                                    </p:set>
                                    <p:animEffect transition="in" filter="blinds(horizontal)">
                                      <p:cBhvr>
                                        <p:cTn id="13" dur="500"/>
                                        <p:tgtEl>
                                          <p:spTgt spid="24"/>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blinds(horizontal)">
                                      <p:cBhvr>
                                        <p:cTn id="16" dur="500"/>
                                        <p:tgtEl>
                                          <p:spTgt spid="23"/>
                                        </p:tgtEl>
                                      </p:cBhvr>
                                    </p:animEffect>
                                  </p:childTnLst>
                                </p:cTn>
                              </p:par>
                              <p:par>
                                <p:cTn id="17" presetID="3" presetClass="entr" presetSubtype="10" fill="hold" grpId="0" nodeType="with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blinds(horizontal)">
                                      <p:cBhvr>
                                        <p:cTn id="19" dur="500"/>
                                        <p:tgtEl>
                                          <p:spTgt spid="26"/>
                                        </p:tgtEl>
                                      </p:cBhvr>
                                    </p:animEffect>
                                  </p:childTnLst>
                                </p:cTn>
                              </p:par>
                              <p:par>
                                <p:cTn id="20" presetID="3" presetClass="entr" presetSubtype="1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blinds(horizontal)">
                                      <p:cBhvr>
                                        <p:cTn id="22" dur="500"/>
                                        <p:tgtEl>
                                          <p:spTgt spid="25"/>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blinds(horizontal)">
                                      <p:cBhvr>
                                        <p:cTn id="27" dur="500"/>
                                        <p:tgtEl>
                                          <p:spTgt spid="2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5">
                                            <p:txEl>
                                              <p:pRg st="0" end="0"/>
                                            </p:txEl>
                                          </p:spTgt>
                                        </p:tgtEl>
                                        <p:attrNameLst>
                                          <p:attrName>style.visibility</p:attrName>
                                        </p:attrNameLst>
                                      </p:cBhvr>
                                      <p:to>
                                        <p:strVal val="visible"/>
                                      </p:to>
                                    </p:set>
                                    <p:animEffect transition="in" filter="blinds(horizontal)">
                                      <p:cBhvr>
                                        <p:cTn id="32" dur="500"/>
                                        <p:tgtEl>
                                          <p:spTgt spid="5">
                                            <p:txEl>
                                              <p:pRg st="0" end="0"/>
                                            </p:txEl>
                                          </p:spTgt>
                                        </p:tgtEl>
                                      </p:cBhvr>
                                    </p:animEffect>
                                  </p:childTnLst>
                                </p:cTn>
                              </p:par>
                              <p:par>
                                <p:cTn id="33" presetID="3" presetClass="entr" presetSubtype="1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blinds(horizontal)">
                                      <p:cBhvr>
                                        <p:cTn id="3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P spid="18" grpId="0" animBg="1"/>
      <p:bldP spid="23" grpId="0"/>
      <p:bldP spid="24" grpId="0" animBg="1"/>
      <p:bldP spid="25" grpId="0"/>
      <p:bldP spid="26" grpId="0" animBg="1"/>
      <p:bldP spid="28" grpId="0"/>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要素价格与商品价格</a:t>
            </a:r>
            <a:r>
              <a:rPr lang="en-US" altLang="en-US" sz="2000" b="0" dirty="0">
                <a:ea typeface="ヒラギノ角ゴ Pro W3" pitchFamily="-84" charset="-128"/>
              </a:rPr>
              <a:t>(1 of 3)</a:t>
            </a:r>
            <a:endParaRPr lang="en-IN" sz="2000" b="0" dirty="0"/>
          </a:p>
        </p:txBody>
      </p:sp>
      <p:sp>
        <p:nvSpPr>
          <p:cNvPr id="3" name="Content Placeholder 2"/>
          <p:cNvSpPr>
            <a:spLocks noGrp="1"/>
          </p:cNvSpPr>
          <p:nvPr>
            <p:ph idx="1"/>
          </p:nvPr>
        </p:nvSpPr>
        <p:spPr>
          <a:xfrm>
            <a:off x="457200" y="1600202"/>
            <a:ext cx="8153400" cy="4205062"/>
          </a:xfrm>
        </p:spPr>
        <p:txBody>
          <a:bodyPr/>
          <a:lstStyle/>
          <a:p>
            <a:r>
              <a:rPr lang="zh-CN" altLang="en-US" sz="2400" dirty="0">
                <a:latin typeface="+mn-ea"/>
              </a:rPr>
              <a:t>如何定义这两种商品的产出组合？</a:t>
            </a:r>
            <a:endParaRPr lang="en-US" altLang="zh-CN" sz="2400" dirty="0">
              <a:latin typeface="+mn-ea"/>
            </a:endParaRPr>
          </a:p>
          <a:p>
            <a:r>
              <a:rPr lang="zh-CN" altLang="en-US" sz="2400" dirty="0">
                <a:latin typeface="+mn-ea"/>
              </a:rPr>
              <a:t>在竞争性市场中，商品的</a:t>
            </a:r>
            <a:r>
              <a:rPr lang="zh-CN" altLang="en-US" sz="2400" dirty="0">
                <a:solidFill>
                  <a:srgbClr val="FF0000"/>
                </a:solidFill>
              </a:rPr>
              <a:t>价格应该等于其生产成本</a:t>
            </a:r>
            <a:r>
              <a:rPr lang="zh-CN" altLang="en-US" sz="2400" dirty="0">
                <a:latin typeface="+mn-ea"/>
              </a:rPr>
              <a:t>，后者则</a:t>
            </a:r>
            <a:r>
              <a:rPr lang="zh-CN" altLang="en-US" sz="2400" i="1" dirty="0">
                <a:solidFill>
                  <a:srgbClr val="99008C"/>
                </a:solidFill>
              </a:rPr>
              <a:t>取决于投入要素的价格</a:t>
            </a:r>
            <a:r>
              <a:rPr lang="zh-CN" altLang="en-US" sz="2400" dirty="0">
                <a:latin typeface="+mn-ea"/>
              </a:rPr>
              <a:t>。</a:t>
            </a:r>
            <a:endParaRPr lang="en-US" altLang="zh-CN" sz="2400" dirty="0">
              <a:latin typeface="+mn-ea"/>
            </a:endParaRPr>
          </a:p>
          <a:p>
            <a:r>
              <a:rPr lang="zh-CN" altLang="en-US" sz="2400" dirty="0">
                <a:latin typeface="+mn-ea"/>
              </a:rPr>
              <a:t>工资和租金变化对生产成本的影响</a:t>
            </a:r>
            <a:r>
              <a:rPr lang="zh-CN" altLang="en-US" sz="2400" i="1" dirty="0">
                <a:solidFill>
                  <a:srgbClr val="99008C"/>
                </a:solidFill>
              </a:rPr>
              <a:t>取决于</a:t>
            </a:r>
            <a:r>
              <a:rPr lang="zh-CN" altLang="en-US" sz="2400" dirty="0">
                <a:latin typeface="+mn-ea"/>
              </a:rPr>
              <a:t>生产中所使用的各种</a:t>
            </a:r>
            <a:r>
              <a:rPr lang="zh-CN" altLang="en-US" sz="2400" i="1" dirty="0">
                <a:solidFill>
                  <a:srgbClr val="99008C"/>
                </a:solidFill>
              </a:rPr>
              <a:t>要素的组合</a:t>
            </a:r>
            <a:r>
              <a:rPr lang="zh-CN" altLang="en-US" sz="2400" dirty="0">
                <a:latin typeface="+mn-ea"/>
              </a:rPr>
              <a:t>。</a:t>
            </a:r>
            <a:endParaRPr lang="en-US" altLang="en-US" sz="2400" dirty="0">
              <a:latin typeface="+mn-ea"/>
            </a:endParaRPr>
          </a:p>
          <a:p>
            <a:pPr lvl="1"/>
            <a:r>
              <a:rPr lang="zh-CN" altLang="en-US" sz="2400" dirty="0">
                <a:latin typeface="华文仿宋" panose="02010600040101010101" pitchFamily="2" charset="-122"/>
                <a:ea typeface="华文仿宋" panose="02010600040101010101" pitchFamily="2" charset="-122"/>
              </a:rPr>
              <a:t>由于食品是资本密集型行业，因此资本租金的提高对食品价格的影响应大于对布料价格的影响。</a:t>
            </a:r>
            <a:endParaRPr lang="en-US" altLang="en-US" sz="2400" dirty="0">
              <a:latin typeface="华文仿宋" panose="02010600040101010101" pitchFamily="2" charset="-122"/>
              <a:ea typeface="华文仿宋" panose="02010600040101010101" pitchFamily="2" charset="-122"/>
            </a:endParaRPr>
          </a:p>
          <a:p>
            <a:pPr marL="256032" lvl="1" indent="-256032">
              <a:spcBef>
                <a:spcPts val="1500"/>
              </a:spcBef>
              <a:buFont typeface="Arial" panose="020B0604020202020204" pitchFamily="34" charset="0"/>
              <a:buChar char="•"/>
            </a:pPr>
            <a:r>
              <a:rPr lang="en-US" altLang="en-US" sz="2400" dirty="0">
                <a:ea typeface="ヒラギノ角ゴ Pro W3" pitchFamily="-84" charset="-128"/>
              </a:rPr>
              <a:t> </a:t>
            </a:r>
            <a:r>
              <a:rPr lang="en-US" altLang="zh-CN" sz="2400" b="1" dirty="0" err="1"/>
              <a:t>工资-租金比率</a:t>
            </a:r>
            <a:r>
              <a:rPr lang="en-US" altLang="zh-CN" sz="2400" b="1" dirty="0"/>
              <a:t>（ w/r </a:t>
            </a:r>
            <a:r>
              <a:rPr lang="zh-CN" altLang="en-US" sz="2400" b="1" dirty="0"/>
              <a:t>）</a:t>
            </a:r>
            <a:r>
              <a:rPr lang="en-US" altLang="zh-CN" sz="2400" b="1" dirty="0" err="1"/>
              <a:t>的变动会直接影响到布的相对价格（</a:t>
            </a:r>
            <a:r>
              <a:rPr lang="en-US" altLang="zh-CN" sz="2400" b="1" i="1" dirty="0" err="1"/>
              <a:t>P</a:t>
            </a:r>
            <a:r>
              <a:rPr lang="en-US" altLang="zh-CN" sz="2400" b="1" i="1" baseline="-25000" dirty="0" err="1"/>
              <a:t>C</a:t>
            </a:r>
            <a:r>
              <a:rPr lang="en-US" altLang="zh-CN" sz="2400" b="1" i="1" baseline="-25000" dirty="0"/>
              <a:t> </a:t>
            </a:r>
            <a:r>
              <a:rPr lang="en-US" altLang="zh-CN" sz="2400" b="1" i="1" dirty="0"/>
              <a:t>/</a:t>
            </a:r>
            <a:r>
              <a:rPr lang="en-US" altLang="zh-CN" sz="2400" b="1" i="1" dirty="0" err="1"/>
              <a:t>P</a:t>
            </a:r>
            <a:r>
              <a:rPr lang="en-US" altLang="zh-CN" sz="2400" b="1" i="1" baseline="-25000" dirty="0" err="1"/>
              <a:t>F</a:t>
            </a:r>
            <a:r>
              <a:rPr lang="en-US" altLang="zh-CN" sz="2400" b="1" dirty="0" err="1"/>
              <a:t>）</a:t>
            </a:r>
            <a:r>
              <a:rPr lang="en-US" altLang="zh-CN" sz="2400" b="1" i="1" dirty="0" err="1"/>
              <a:t>的变动</a:t>
            </a:r>
            <a:endParaRPr lang="en-US" altLang="en-US" sz="2400" b="1" dirty="0">
              <a:ea typeface="ヒラギノ角ゴ Pro W3" pitchFamily="-84" charset="-128"/>
            </a:endParaRPr>
          </a:p>
        </p:txBody>
      </p:sp>
    </p:spTree>
    <p:extLst>
      <p:ext uri="{BB962C8B-B14F-4D97-AF65-F5344CB8AC3E}">
        <p14:creationId xmlns:p14="http://schemas.microsoft.com/office/powerpoint/2010/main" val="11771417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t>学习目标</a:t>
            </a:r>
            <a:endParaRPr lang="en-IN" sz="3600" dirty="0"/>
          </a:p>
        </p:txBody>
      </p:sp>
      <p:sp>
        <p:nvSpPr>
          <p:cNvPr id="3" name="Content Placeholder 2"/>
          <p:cNvSpPr>
            <a:spLocks noGrp="1"/>
          </p:cNvSpPr>
          <p:nvPr>
            <p:ph idx="1"/>
          </p:nvPr>
        </p:nvSpPr>
        <p:spPr>
          <a:xfrm>
            <a:off x="457200" y="1600201"/>
            <a:ext cx="8001000" cy="4343400"/>
          </a:xfrm>
        </p:spPr>
        <p:txBody>
          <a:bodyPr/>
          <a:lstStyle/>
          <a:p>
            <a:pPr marL="514350" indent="-514350">
              <a:buNone/>
            </a:pPr>
            <a:r>
              <a:rPr lang="en-US" sz="2400" b="1" dirty="0">
                <a:solidFill>
                  <a:schemeClr val="bg2"/>
                </a:solidFill>
              </a:rPr>
              <a:t>5.1 </a:t>
            </a:r>
            <a:r>
              <a:rPr lang="zh-CN" altLang="en-US" sz="2400" dirty="0"/>
              <a:t>理解资源差异如何产生特定的贸易模式。</a:t>
            </a:r>
            <a:endParaRPr lang="en-US" sz="2400" dirty="0"/>
          </a:p>
          <a:p>
            <a:pPr marL="514350" indent="-514350">
              <a:buNone/>
            </a:pPr>
            <a:r>
              <a:rPr lang="en-US" sz="2400" b="1" dirty="0">
                <a:solidFill>
                  <a:srgbClr val="007FA3"/>
                </a:solidFill>
                <a:ea typeface="Verdana" panose="020B0604030504040204" pitchFamily="34" charset="0"/>
                <a:cs typeface="Verdana" panose="020B0604030504040204" pitchFamily="34" charset="0"/>
              </a:rPr>
              <a:t>5.2 </a:t>
            </a:r>
            <a:r>
              <a:rPr lang="zh-CN" altLang="en-US" sz="2400" dirty="0"/>
              <a:t>讨论为什么即使从长期来看，贸易收益也不会平均分配，并确定可能的赢家和输家。</a:t>
            </a:r>
            <a:endParaRPr lang="en-US" sz="2400" dirty="0"/>
          </a:p>
          <a:p>
            <a:pPr marL="514350" indent="-514350">
              <a:buNone/>
            </a:pPr>
            <a:r>
              <a:rPr lang="en-US" sz="2400" b="1" dirty="0">
                <a:solidFill>
                  <a:srgbClr val="007FA3"/>
                </a:solidFill>
                <a:ea typeface="Verdana" panose="020B0604030504040204" pitchFamily="34" charset="0"/>
                <a:cs typeface="Verdana" panose="020B0604030504040204" pitchFamily="34" charset="0"/>
              </a:rPr>
              <a:t>5.3</a:t>
            </a:r>
            <a:r>
              <a:rPr lang="zh-CN" altLang="en-US" sz="2400" dirty="0"/>
              <a:t>了解发达国家贸易增加与工资不平等加剧之间的可能联系。</a:t>
            </a:r>
            <a:endParaRPr lang="en-US" sz="2400" dirty="0"/>
          </a:p>
          <a:p>
            <a:pPr marL="514350" indent="-514350">
              <a:buNone/>
            </a:pPr>
            <a:r>
              <a:rPr lang="en-US" sz="2400" b="1" dirty="0">
                <a:solidFill>
                  <a:srgbClr val="007FA3"/>
                </a:solidFill>
                <a:ea typeface="Verdana" panose="020B0604030504040204" pitchFamily="34" charset="0"/>
                <a:cs typeface="Verdana" panose="020B0604030504040204" pitchFamily="34" charset="0"/>
              </a:rPr>
              <a:t>5.4 </a:t>
            </a:r>
            <a:r>
              <a:rPr lang="zh-CN" altLang="en-US" sz="2400" dirty="0"/>
              <a:t>了解贸易和要素价格的经验模式如何支持要素比例理论（</a:t>
            </a:r>
            <a:r>
              <a:rPr lang="en-US" altLang="zh-CN" sz="2400" dirty="0"/>
              <a:t>factor-proportions theory</a:t>
            </a:r>
            <a:r>
              <a:rPr lang="zh-CN" altLang="en-US" sz="2400" dirty="0"/>
              <a:t>）的部分（但不是全部）预测。</a:t>
            </a:r>
            <a:endParaRPr lang="en-US" sz="2400" dirty="0"/>
          </a:p>
        </p:txBody>
      </p:sp>
    </p:spTree>
    <p:extLst>
      <p:ext uri="{BB962C8B-B14F-4D97-AF65-F5344CB8AC3E}">
        <p14:creationId xmlns:p14="http://schemas.microsoft.com/office/powerpoint/2010/main" val="78003384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570422"/>
          </a:xfrm>
        </p:spPr>
        <p:txBody>
          <a:bodyPr/>
          <a:lstStyle/>
          <a:p>
            <a:r>
              <a:rPr lang="zh-CN" altLang="en-US" sz="3600" dirty="0">
                <a:latin typeface="+mn-ea"/>
                <a:ea typeface="+mn-ea"/>
              </a:rPr>
              <a:t>图</a:t>
            </a:r>
            <a:r>
              <a:rPr lang="en-US" altLang="en-US" sz="3600" dirty="0">
                <a:latin typeface="+mn-ea"/>
                <a:ea typeface="+mn-ea"/>
              </a:rPr>
              <a:t>5.6 </a:t>
            </a:r>
            <a:r>
              <a:rPr lang="zh-CN" altLang="en-US" sz="3600" dirty="0">
                <a:latin typeface="+mn-ea"/>
                <a:ea typeface="+mn-ea"/>
              </a:rPr>
              <a:t>要素价格与商品价格</a:t>
            </a:r>
            <a:endParaRPr lang="en-IN" sz="2000" b="0" dirty="0">
              <a:latin typeface="+mn-ea"/>
              <a:ea typeface="+mn-ea"/>
            </a:endParaRPr>
          </a:p>
        </p:txBody>
      </p:sp>
      <p:sp>
        <p:nvSpPr>
          <p:cNvPr id="3" name="Content Placeholder 2"/>
          <p:cNvSpPr>
            <a:spLocks noGrp="1"/>
          </p:cNvSpPr>
          <p:nvPr>
            <p:ph idx="1"/>
          </p:nvPr>
        </p:nvSpPr>
        <p:spPr>
          <a:xfrm>
            <a:off x="5391262" y="2828183"/>
            <a:ext cx="3328982" cy="1463773"/>
          </a:xfrm>
        </p:spPr>
        <p:txBody>
          <a:bodyPr/>
          <a:lstStyle/>
          <a:p>
            <a:pPr marL="0" indent="0"/>
            <a:r>
              <a:rPr lang="zh-CN" altLang="en-US" sz="2200" dirty="0">
                <a:latin typeface="华文仿宋" panose="02010600040101010101" pitchFamily="2" charset="-122"/>
                <a:ea typeface="华文仿宋" panose="02010600040101010101" pitchFamily="2" charset="-122"/>
              </a:rPr>
              <a:t>相对劳动力成本越高</a:t>
            </a:r>
            <a:r>
              <a:rPr lang="en-US" sz="2200" dirty="0">
                <a:latin typeface="华文仿宋" panose="02010600040101010101" pitchFamily="2" charset="-122"/>
                <a:ea typeface="华文仿宋" panose="02010600040101010101" pitchFamily="2" charset="-122"/>
              </a:rPr>
              <a:t>, </a:t>
            </a:r>
            <a:r>
              <a:rPr lang="en-US" altLang="zh-CN" sz="2200" dirty="0">
                <a:latin typeface="华文仿宋" panose="02010600040101010101" pitchFamily="2" charset="-122"/>
                <a:ea typeface="华文仿宋" panose="02010600040101010101" pitchFamily="2" charset="-122"/>
              </a:rPr>
              <a:t>(</a:t>
            </a:r>
            <a:r>
              <a:rPr lang="en-US" altLang="zh-CN" sz="2200" i="1" dirty="0">
                <a:latin typeface="华文仿宋" panose="02010600040101010101" pitchFamily="2" charset="-122"/>
                <a:ea typeface="华文仿宋" panose="02010600040101010101" pitchFamily="2" charset="-122"/>
              </a:rPr>
              <a:t>w/r)</a:t>
            </a:r>
            <a:endParaRPr lang="en-US" sz="2200" dirty="0">
              <a:latin typeface="华文仿宋" panose="02010600040101010101" pitchFamily="2" charset="-122"/>
              <a:ea typeface="华文仿宋" panose="02010600040101010101" pitchFamily="2" charset="-122"/>
            </a:endParaRPr>
          </a:p>
          <a:p>
            <a:pPr marL="0" indent="0"/>
            <a:r>
              <a:rPr lang="zh-CN" altLang="en-US" sz="2200" dirty="0">
                <a:latin typeface="华文仿宋" panose="02010600040101010101" pitchFamily="2" charset="-122"/>
                <a:ea typeface="华文仿宋" panose="02010600040101010101" pitchFamily="2" charset="-122"/>
              </a:rPr>
              <a:t>劳动密集型商品布的相对价格必须越高</a:t>
            </a:r>
            <a:r>
              <a:rPr lang="en-US" sz="2200" dirty="0">
                <a:latin typeface="华文仿宋" panose="02010600040101010101" pitchFamily="2" charset="-122"/>
                <a:ea typeface="华文仿宋" panose="02010600040101010101" pitchFamily="2" charset="-122"/>
              </a:rPr>
              <a:t>.    (</a:t>
            </a:r>
            <a:r>
              <a:rPr lang="en-US" altLang="zh-CN" sz="2200" dirty="0">
                <a:latin typeface="华文仿宋" panose="02010600040101010101" pitchFamily="2" charset="-122"/>
                <a:ea typeface="华文仿宋" panose="02010600040101010101" pitchFamily="2" charset="-122"/>
              </a:rPr>
              <a:t>P</a:t>
            </a:r>
            <a:r>
              <a:rPr lang="en-US" altLang="zh-CN" sz="2200" baseline="-25000" dirty="0">
                <a:latin typeface="华文仿宋" panose="02010600040101010101" pitchFamily="2" charset="-122"/>
                <a:ea typeface="华文仿宋" panose="02010600040101010101" pitchFamily="2" charset="-122"/>
              </a:rPr>
              <a:t>C</a:t>
            </a:r>
            <a:r>
              <a:rPr lang="en-US" altLang="zh-CN" sz="2200" dirty="0">
                <a:latin typeface="华文仿宋" panose="02010600040101010101" pitchFamily="2" charset="-122"/>
                <a:ea typeface="华文仿宋" panose="02010600040101010101" pitchFamily="2" charset="-122"/>
              </a:rPr>
              <a:t>/P</a:t>
            </a:r>
            <a:r>
              <a:rPr lang="en-US" altLang="zh-CN" sz="2200" baseline="-25000" dirty="0">
                <a:latin typeface="华文仿宋" panose="02010600040101010101" pitchFamily="2" charset="-122"/>
                <a:ea typeface="华文仿宋" panose="02010600040101010101" pitchFamily="2" charset="-122"/>
              </a:rPr>
              <a:t>F</a:t>
            </a:r>
            <a:r>
              <a:rPr lang="en-US" altLang="zh-CN" sz="2200" dirty="0">
                <a:latin typeface="华文仿宋" panose="02010600040101010101" pitchFamily="2" charset="-122"/>
                <a:ea typeface="华文仿宋" panose="02010600040101010101" pitchFamily="2" charset="-122"/>
              </a:rPr>
              <a:t>)</a:t>
            </a:r>
            <a:endParaRPr lang="en-US" sz="2200" dirty="0">
              <a:latin typeface="华文仿宋" panose="02010600040101010101" pitchFamily="2" charset="-122"/>
              <a:ea typeface="华文仿宋" panose="02010600040101010101" pitchFamily="2" charset="-122"/>
            </a:endParaRPr>
          </a:p>
        </p:txBody>
      </p:sp>
      <p:pic>
        <p:nvPicPr>
          <p:cNvPr id="5" name="Picture 4" descr="A graph of prices for factors and goods shows the relative price of cloth, P sub C over P sub F, versus the wage-rental ratio, w over r. A curve, S S, rises with decreasing steepness."/>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867" y="1365615"/>
            <a:ext cx="4716493" cy="4857785"/>
          </a:xfrm>
          <a:prstGeom prst="rect">
            <a:avLst/>
          </a:prstGeom>
        </p:spPr>
      </p:pic>
      <p:sp>
        <p:nvSpPr>
          <p:cNvPr id="6" name="矩形 5"/>
          <p:cNvSpPr/>
          <p:nvPr/>
        </p:nvSpPr>
        <p:spPr>
          <a:xfrm>
            <a:off x="2428860" y="1142984"/>
            <a:ext cx="6429388" cy="1107996"/>
          </a:xfrm>
          <a:prstGeom prst="rect">
            <a:avLst/>
          </a:prstGeom>
        </p:spPr>
        <p:txBody>
          <a:bodyPr wrap="square">
            <a:spAutoFit/>
          </a:bodyPr>
          <a:lstStyle/>
          <a:p>
            <a:pPr>
              <a:buFont typeface="Arial" pitchFamily="34" charset="0"/>
              <a:buChar char="•"/>
            </a:pPr>
            <a:r>
              <a:rPr lang="zh-CN" altLang="en-US" sz="2200" i="1" dirty="0"/>
              <a:t>工资</a:t>
            </a:r>
            <a:r>
              <a:rPr lang="en-US" altLang="zh-CN" sz="2200" i="1" dirty="0"/>
              <a:t>-</a:t>
            </a:r>
            <a:r>
              <a:rPr lang="zh-CN" altLang="en-US" sz="2200" i="1" dirty="0"/>
              <a:t>租金比（</a:t>
            </a:r>
            <a:r>
              <a:rPr lang="en-US" altLang="zh-CN" sz="2200" i="1" dirty="0"/>
              <a:t>w/r</a:t>
            </a:r>
            <a:r>
              <a:rPr lang="zh-CN" altLang="en-US" sz="2200" i="1" dirty="0"/>
              <a:t>）与布料与食品的价格比率（</a:t>
            </a:r>
            <a:r>
              <a:rPr lang="en-US" altLang="zh-CN" sz="2200" i="1" dirty="0"/>
              <a:t>P</a:t>
            </a:r>
            <a:r>
              <a:rPr lang="en-US" altLang="zh-CN" sz="2200" i="1" baseline="-25000" dirty="0"/>
              <a:t>C</a:t>
            </a:r>
            <a:r>
              <a:rPr lang="en-US" altLang="zh-CN" sz="2200" i="1" dirty="0"/>
              <a:t>/P</a:t>
            </a:r>
            <a:r>
              <a:rPr lang="en-US" altLang="zh-CN" sz="2200" i="1" baseline="-25000" dirty="0"/>
              <a:t>F</a:t>
            </a:r>
            <a:r>
              <a:rPr lang="zh-CN" altLang="en-US" sz="2200" i="1" dirty="0"/>
              <a:t>）之间存在</a:t>
            </a:r>
            <a:r>
              <a:rPr lang="zh-CN" altLang="en-US" sz="2200" i="1" dirty="0">
                <a:solidFill>
                  <a:srgbClr val="99008C"/>
                </a:solidFill>
              </a:rPr>
              <a:t>一一对应</a:t>
            </a:r>
            <a:r>
              <a:rPr lang="zh-CN" altLang="en-US" sz="2200" i="1" dirty="0"/>
              <a:t>的关系</a:t>
            </a:r>
            <a:endParaRPr lang="en-US" altLang="zh-CN" sz="2200" dirty="0"/>
          </a:p>
          <a:p>
            <a:pPr>
              <a:buFont typeface="Arial" pitchFamily="34" charset="0"/>
              <a:buChar char="•"/>
            </a:pPr>
            <a:r>
              <a:rPr lang="en-US" altLang="zh-CN" sz="2200" dirty="0">
                <a:sym typeface="Wingdings" pitchFamily="2" charset="2"/>
              </a:rPr>
              <a:t></a:t>
            </a:r>
            <a:r>
              <a:rPr lang="zh-CN" altLang="en-US" sz="2200" i="1" dirty="0"/>
              <a:t>向上倾斜的</a:t>
            </a:r>
            <a:r>
              <a:rPr lang="en-US" altLang="zh-CN" sz="2200" i="1" dirty="0"/>
              <a:t>SS</a:t>
            </a:r>
            <a:r>
              <a:rPr lang="zh-CN" altLang="en-US" sz="2200" i="1" dirty="0"/>
              <a:t>曲线</a:t>
            </a:r>
            <a:endParaRPr lang="zh-CN" altLang="en-US" sz="2200" dirty="0"/>
          </a:p>
        </p:txBody>
      </p:sp>
      <p:sp>
        <p:nvSpPr>
          <p:cNvPr id="8" name="矩形 7"/>
          <p:cNvSpPr/>
          <p:nvPr/>
        </p:nvSpPr>
        <p:spPr>
          <a:xfrm>
            <a:off x="5391262" y="4850632"/>
            <a:ext cx="3286477" cy="430887"/>
          </a:xfrm>
          <a:prstGeom prst="rect">
            <a:avLst/>
          </a:prstGeom>
        </p:spPr>
        <p:txBody>
          <a:bodyPr wrap="none">
            <a:spAutoFit/>
          </a:bodyPr>
          <a:lstStyle/>
          <a:p>
            <a:r>
              <a:rPr lang="zh-CN" altLang="en-US" sz="2200" dirty="0"/>
              <a:t>同时</a:t>
            </a:r>
            <a:r>
              <a:rPr lang="en-US" sz="2200" dirty="0"/>
              <a:t>:  (</a:t>
            </a:r>
            <a:r>
              <a:rPr lang="en-US" altLang="zh-CN" sz="2200" dirty="0"/>
              <a:t>P</a:t>
            </a:r>
            <a:r>
              <a:rPr lang="en-US" altLang="zh-CN" sz="2200" baseline="-25000" dirty="0"/>
              <a:t>C</a:t>
            </a:r>
            <a:r>
              <a:rPr lang="en-US" altLang="zh-CN" sz="2200" dirty="0"/>
              <a:t>/P</a:t>
            </a:r>
            <a:r>
              <a:rPr lang="en-US" altLang="zh-CN" sz="2200" baseline="-25000" dirty="0"/>
              <a:t>F</a:t>
            </a:r>
            <a:r>
              <a:rPr lang="en-US" altLang="zh-CN" sz="2200" dirty="0"/>
              <a:t>) ↑ </a:t>
            </a:r>
            <a:r>
              <a:rPr lang="en-US" altLang="zh-CN" sz="2200" dirty="0">
                <a:sym typeface="Wingdings" pitchFamily="2" charset="2"/>
              </a:rPr>
              <a:t></a:t>
            </a:r>
            <a:r>
              <a:rPr lang="en-US" altLang="zh-CN" sz="2200" dirty="0"/>
              <a:t> (</a:t>
            </a:r>
            <a:r>
              <a:rPr lang="en-US" altLang="zh-CN" sz="2200" i="1" dirty="0"/>
              <a:t>w/r) </a:t>
            </a:r>
            <a:r>
              <a:rPr lang="en-US" altLang="zh-CN" sz="2200" dirty="0"/>
              <a:t>↑</a:t>
            </a:r>
            <a:endParaRPr lang="en-US" sz="2200" dirty="0"/>
          </a:p>
        </p:txBody>
      </p:sp>
      <p:sp>
        <p:nvSpPr>
          <p:cNvPr id="4" name="Text Box 10">
            <a:extLst>
              <a:ext uri="{FF2B5EF4-FFF2-40B4-BE49-F238E27FC236}">
                <a16:creationId xmlns:a16="http://schemas.microsoft.com/office/drawing/2014/main" id="{01E1B349-AA27-B3DC-913E-7E83F74280C0}"/>
              </a:ext>
            </a:extLst>
          </p:cNvPr>
          <p:cNvSpPr txBox="1">
            <a:spLocks noChangeArrowheads="1"/>
          </p:cNvSpPr>
          <p:nvPr/>
        </p:nvSpPr>
        <p:spPr bwMode="auto">
          <a:xfrm>
            <a:off x="285752" y="1342288"/>
            <a:ext cx="1837976"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布的相对价格</a:t>
            </a:r>
            <a:r>
              <a:rPr lang="en-US" altLang="zh-CN" sz="1600" b="1" dirty="0">
                <a:latin typeface="Arial" panose="020B0604020202020204" pitchFamily="34" charset="0"/>
              </a:rPr>
              <a:t>, </a:t>
            </a:r>
          </a:p>
          <a:p>
            <a:pPr>
              <a:spcBef>
                <a:spcPct val="0"/>
              </a:spcBef>
              <a:buClrTx/>
              <a:buSzTx/>
              <a:buFontTx/>
              <a:buNone/>
            </a:pPr>
            <a:r>
              <a:rPr lang="en-US" altLang="zh-CN" sz="1600" b="1" i="1" dirty="0">
                <a:latin typeface="Arial" panose="020B0604020202020204" pitchFamily="34" charset="0"/>
              </a:rPr>
              <a:t>P</a:t>
            </a:r>
            <a:r>
              <a:rPr lang="en-US" altLang="zh-CN" sz="1600" b="1" i="1" baseline="-25000" dirty="0">
                <a:latin typeface="Arial" panose="020B0604020202020204" pitchFamily="34" charset="0"/>
              </a:rPr>
              <a:t>C</a:t>
            </a:r>
            <a:r>
              <a:rPr lang="en-US" altLang="zh-CN" sz="1600" b="1" i="1" dirty="0">
                <a:latin typeface="Arial" panose="020B0604020202020204" pitchFamily="34" charset="0"/>
              </a:rPr>
              <a:t>/P</a:t>
            </a:r>
            <a:r>
              <a:rPr lang="en-US" altLang="zh-CN" sz="1600" b="1" i="1" baseline="-25000" dirty="0">
                <a:latin typeface="Arial" panose="020B0604020202020204" pitchFamily="34" charset="0"/>
              </a:rPr>
              <a:t>F</a:t>
            </a:r>
          </a:p>
        </p:txBody>
      </p:sp>
      <p:sp>
        <p:nvSpPr>
          <p:cNvPr id="9" name="Text Box 10">
            <a:extLst>
              <a:ext uri="{FF2B5EF4-FFF2-40B4-BE49-F238E27FC236}">
                <a16:creationId xmlns:a16="http://schemas.microsoft.com/office/drawing/2014/main" id="{088842FA-8B2C-44A1-7DA1-ADB9257518D2}"/>
              </a:ext>
            </a:extLst>
          </p:cNvPr>
          <p:cNvSpPr txBox="1">
            <a:spLocks noChangeArrowheads="1"/>
          </p:cNvSpPr>
          <p:nvPr/>
        </p:nvSpPr>
        <p:spPr bwMode="auto">
          <a:xfrm>
            <a:off x="3699029" y="5714732"/>
            <a:ext cx="1627817"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工资</a:t>
            </a:r>
            <a:r>
              <a:rPr lang="en-US" altLang="zh-CN" sz="1600" b="1" dirty="0">
                <a:latin typeface="Arial" panose="020B0604020202020204" pitchFamily="34" charset="0"/>
              </a:rPr>
              <a:t>-</a:t>
            </a:r>
            <a:r>
              <a:rPr lang="zh-CN" altLang="en-US" sz="1600" b="1" dirty="0">
                <a:latin typeface="Arial" panose="020B0604020202020204" pitchFamily="34" charset="0"/>
              </a:rPr>
              <a:t>租金比率</a:t>
            </a:r>
            <a:r>
              <a:rPr lang="en-US" altLang="zh-CN" sz="1600" b="1" dirty="0">
                <a:latin typeface="Arial" panose="020B0604020202020204" pitchFamily="34" charset="0"/>
              </a:rPr>
              <a:t>,</a:t>
            </a:r>
          </a:p>
          <a:p>
            <a:pPr>
              <a:spcBef>
                <a:spcPct val="0"/>
              </a:spcBef>
              <a:buClrTx/>
              <a:buSzTx/>
              <a:buFontTx/>
              <a:buNone/>
            </a:pPr>
            <a:r>
              <a:rPr lang="en-US" altLang="zh-CN" sz="1600" b="1" i="1" dirty="0">
                <a:latin typeface="Arial" panose="020B0604020202020204" pitchFamily="34" charset="0"/>
              </a:rPr>
              <a:t>w/r</a:t>
            </a:r>
          </a:p>
        </p:txBody>
      </p:sp>
      <p:sp>
        <p:nvSpPr>
          <p:cNvPr id="7" name="动作按钮: 转到主页 6">
            <a:hlinkClick r:id="rId4" action="ppaction://hlinksldjump" highlightClick="1"/>
            <a:extLst>
              <a:ext uri="{FF2B5EF4-FFF2-40B4-BE49-F238E27FC236}">
                <a16:creationId xmlns:a16="http://schemas.microsoft.com/office/drawing/2014/main" id="{70E52E7B-C59A-D3AD-95ED-4578FBA09836}"/>
              </a:ext>
            </a:extLst>
          </p:cNvPr>
          <p:cNvSpPr/>
          <p:nvPr/>
        </p:nvSpPr>
        <p:spPr>
          <a:xfrm>
            <a:off x="683568" y="6335947"/>
            <a:ext cx="860540" cy="450639"/>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1581"/>
                </a:solidFill>
              </a:rPr>
              <a:t>P22</a:t>
            </a:r>
            <a:endParaRPr lang="zh-CN" altLang="en-US" sz="2000" dirty="0" err="1">
              <a:solidFill>
                <a:srgbClr val="001581"/>
              </a:solidFill>
            </a:endParaRPr>
          </a:p>
        </p:txBody>
      </p:sp>
    </p:spTree>
    <p:extLst>
      <p:ext uri="{BB962C8B-B14F-4D97-AF65-F5344CB8AC3E}">
        <p14:creationId xmlns:p14="http://schemas.microsoft.com/office/powerpoint/2010/main" val="1804241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blinds(horizontal)">
                                      <p:cBhvr>
                                        <p:cTn id="10" dur="5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uiExpand="1" build="p"/>
      <p:bldP spid="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要素价格与商品价格</a:t>
            </a:r>
            <a:r>
              <a:rPr lang="en-US" altLang="en-US" sz="2000" b="0" dirty="0">
                <a:ea typeface="ヒラギノ角ゴ Pro W3" pitchFamily="-84" charset="-128"/>
              </a:rPr>
              <a:t>(2 of 3)</a:t>
            </a:r>
            <a:endParaRPr lang="en-IN" sz="2000" b="0" dirty="0"/>
          </a:p>
        </p:txBody>
      </p:sp>
      <p:sp>
        <p:nvSpPr>
          <p:cNvPr id="3" name="Content Placeholder 2"/>
          <p:cNvSpPr>
            <a:spLocks noGrp="1"/>
          </p:cNvSpPr>
          <p:nvPr>
            <p:ph idx="1"/>
          </p:nvPr>
        </p:nvSpPr>
        <p:spPr>
          <a:xfrm>
            <a:off x="456869" y="1700807"/>
            <a:ext cx="8001000" cy="4032449"/>
          </a:xfrm>
        </p:spPr>
        <p:txBody>
          <a:bodyPr/>
          <a:lstStyle/>
          <a:p>
            <a:pPr>
              <a:spcBef>
                <a:spcPct val="50000"/>
              </a:spcBef>
            </a:pPr>
            <a:r>
              <a:rPr lang="en-US" altLang="en-US" sz="2400" b="1" dirty="0" err="1">
                <a:solidFill>
                  <a:srgbClr val="FF0000"/>
                </a:solidFill>
                <a:ea typeface="ヒラギノ角ゴ Pro W3" pitchFamily="-84" charset="-128"/>
              </a:rPr>
              <a:t>Stolper</a:t>
            </a:r>
            <a:r>
              <a:rPr lang="en-US" altLang="en-US" sz="2400" b="1" dirty="0">
                <a:solidFill>
                  <a:srgbClr val="FF0000"/>
                </a:solidFill>
                <a:ea typeface="ヒラギノ角ゴ Pro W3" pitchFamily="-84" charset="-128"/>
              </a:rPr>
              <a:t>-Samuelson </a:t>
            </a:r>
            <a:r>
              <a:rPr lang="zh-CN" altLang="en-US" sz="2400" b="1" dirty="0">
                <a:solidFill>
                  <a:srgbClr val="FF0000"/>
                </a:solidFill>
                <a:ea typeface="ヒラギノ角ゴ Pro W3" pitchFamily="-84" charset="-128"/>
              </a:rPr>
              <a:t>定理（效应）</a:t>
            </a:r>
            <a:r>
              <a:rPr lang="en-US" altLang="en-US" sz="2400" b="1" dirty="0">
                <a:ea typeface="ヒラギノ角ゴ Pro W3" pitchFamily="-84" charset="-128"/>
              </a:rPr>
              <a:t>:</a:t>
            </a:r>
            <a:r>
              <a:rPr lang="en-US" altLang="en-US" sz="2400" dirty="0">
                <a:ea typeface="ヒラギノ角ゴ Pro W3" pitchFamily="-84" charset="-128"/>
              </a:rPr>
              <a:t> </a:t>
            </a:r>
          </a:p>
          <a:p>
            <a:pPr>
              <a:spcBef>
                <a:spcPct val="50000"/>
              </a:spcBef>
            </a:pPr>
            <a:r>
              <a:rPr lang="zh-CN" altLang="en-US" sz="2400" b="1" dirty="0"/>
              <a:t>保持要素供给不变，</a:t>
            </a:r>
            <a:r>
              <a:rPr lang="zh-CN" altLang="en-US" sz="2400" b="1" i="1" dirty="0">
                <a:solidFill>
                  <a:srgbClr val="96008F"/>
                </a:solidFill>
              </a:rPr>
              <a:t>如果</a:t>
            </a:r>
            <a:r>
              <a:rPr lang="zh-CN" altLang="en-US" sz="2400" b="1" dirty="0"/>
              <a:t>一种商品的相对价格</a:t>
            </a:r>
            <a:r>
              <a:rPr lang="zh-CN" altLang="en-US" sz="2400" b="1" i="1" dirty="0">
                <a:solidFill>
                  <a:srgbClr val="96008F"/>
                </a:solidFill>
              </a:rPr>
              <a:t>上涨</a:t>
            </a:r>
            <a:r>
              <a:rPr lang="zh-CN" altLang="en-US" sz="2400" b="1" dirty="0"/>
              <a:t>，那么在该商品生产中</a:t>
            </a:r>
            <a:r>
              <a:rPr lang="zh-CN" altLang="en-US" sz="2400" b="1" i="1" dirty="0">
                <a:solidFill>
                  <a:srgbClr val="96008F"/>
                </a:solidFill>
              </a:rPr>
              <a:t>密集使用的要素</a:t>
            </a:r>
            <a:r>
              <a:rPr lang="zh-CN" altLang="en-US" sz="2400" b="1" dirty="0"/>
              <a:t>的实际工资或租金率会</a:t>
            </a:r>
            <a:r>
              <a:rPr lang="zh-CN" altLang="en-US" sz="2400" b="1" i="1" dirty="0">
                <a:solidFill>
                  <a:srgbClr val="96008F"/>
                </a:solidFill>
              </a:rPr>
              <a:t>增加</a:t>
            </a:r>
            <a:r>
              <a:rPr lang="zh-CN" altLang="en-US" sz="2400" b="1" dirty="0"/>
              <a:t>，而</a:t>
            </a:r>
            <a:r>
              <a:rPr lang="zh-CN" altLang="en-US" sz="2400" b="1" i="1" dirty="0">
                <a:solidFill>
                  <a:srgbClr val="001581"/>
                </a:solidFill>
                <a:ea typeface="ヒラギノ角ゴ Pro W3" pitchFamily="-84" charset="-128"/>
              </a:rPr>
              <a:t>其他要素</a:t>
            </a:r>
            <a:r>
              <a:rPr lang="zh-CN" altLang="en-US" sz="2400" b="1" dirty="0"/>
              <a:t>的实际工资率或租金率则会</a:t>
            </a:r>
            <a:r>
              <a:rPr lang="zh-CN" altLang="en-US" sz="2400" b="1" i="1" dirty="0">
                <a:solidFill>
                  <a:srgbClr val="001581"/>
                </a:solidFill>
                <a:ea typeface="ヒラギノ角ゴ Pro W3" pitchFamily="-84" charset="-128"/>
              </a:rPr>
              <a:t>下降。</a:t>
            </a:r>
            <a:endParaRPr lang="en-US" altLang="en-US" sz="2400" b="1" i="1" dirty="0">
              <a:solidFill>
                <a:srgbClr val="001581"/>
              </a:solidFill>
              <a:ea typeface="ヒラギノ角ゴ Pro W3" pitchFamily="-84" charset="-128"/>
            </a:endParaRPr>
          </a:p>
          <a:p>
            <a:pPr>
              <a:spcBef>
                <a:spcPct val="50000"/>
              </a:spcBef>
            </a:pPr>
            <a:endParaRPr lang="en-US" altLang="en-US" sz="2400" dirty="0">
              <a:ea typeface="ヒラギノ角ゴ Pro W3" pitchFamily="-84" charset="-128"/>
            </a:endParaRPr>
          </a:p>
          <a:p>
            <a:pPr>
              <a:spcBef>
                <a:spcPct val="50000"/>
              </a:spcBef>
            </a:pPr>
            <a:endParaRPr lang="en-US" altLang="en-US" sz="2400" dirty="0">
              <a:ea typeface="ヒラギノ角ゴ Pro W3" pitchFamily="-84" charset="-128"/>
            </a:endParaRPr>
          </a:p>
          <a:p>
            <a:r>
              <a:rPr lang="zh-CN" altLang="en-US" sz="2400" dirty="0">
                <a:solidFill>
                  <a:srgbClr val="FF0000"/>
                </a:solidFill>
                <a:latin typeface="+mn-ea"/>
              </a:rPr>
              <a:t>商品相对价格的任何变化都会改变收入分配。</a:t>
            </a:r>
            <a:endParaRPr lang="en-US" altLang="en-US" sz="2400" b="1" dirty="0">
              <a:solidFill>
                <a:srgbClr val="FF0000"/>
              </a:solidFill>
              <a:latin typeface="+mn-ea"/>
            </a:endParaRPr>
          </a:p>
        </p:txBody>
      </p:sp>
      <p:sp>
        <p:nvSpPr>
          <p:cNvPr id="4" name="矩形 3"/>
          <p:cNvSpPr/>
          <p:nvPr/>
        </p:nvSpPr>
        <p:spPr>
          <a:xfrm>
            <a:off x="2123728" y="3429000"/>
            <a:ext cx="4270721" cy="1045351"/>
          </a:xfrm>
          <a:prstGeom prst="rect">
            <a:avLst/>
          </a:prstGeom>
        </p:spPr>
        <p:txBody>
          <a:bodyPr wrap="none">
            <a:spAutoFit/>
          </a:bodyPr>
          <a:lstStyle/>
          <a:p>
            <a:pPr>
              <a:lnSpc>
                <a:spcPct val="150000"/>
              </a:lnSpc>
            </a:pPr>
            <a:r>
              <a:rPr lang="en-US" sz="2200" dirty="0"/>
              <a:t>(</a:t>
            </a:r>
            <a:r>
              <a:rPr lang="en-US" altLang="zh-CN" sz="2200" dirty="0"/>
              <a:t>P</a:t>
            </a:r>
            <a:r>
              <a:rPr lang="en-US" altLang="zh-CN" sz="2200" baseline="-25000" dirty="0"/>
              <a:t>C</a:t>
            </a:r>
            <a:r>
              <a:rPr lang="en-US" altLang="zh-CN" sz="2200" dirty="0"/>
              <a:t>/P</a:t>
            </a:r>
            <a:r>
              <a:rPr lang="en-US" altLang="zh-CN" sz="2200" baseline="-25000" dirty="0"/>
              <a:t>F</a:t>
            </a:r>
            <a:r>
              <a:rPr lang="en-US" altLang="zh-CN" sz="2200" dirty="0"/>
              <a:t>) ↑ </a:t>
            </a:r>
            <a:r>
              <a:rPr lang="en-US" altLang="zh-CN" sz="2200" dirty="0">
                <a:sym typeface="Wingdings" pitchFamily="2" charset="2"/>
              </a:rPr>
              <a:t> </a:t>
            </a:r>
            <a:r>
              <a:rPr lang="zh-CN" altLang="en-US" sz="2200" dirty="0">
                <a:sym typeface="Wingdings" pitchFamily="2" charset="2"/>
              </a:rPr>
              <a:t>布是劳动密集型产品</a:t>
            </a:r>
            <a:endParaRPr lang="en-US" altLang="zh-CN" sz="2200" dirty="0">
              <a:sym typeface="Wingdings" pitchFamily="2" charset="2"/>
            </a:endParaRPr>
          </a:p>
          <a:p>
            <a:pPr>
              <a:lnSpc>
                <a:spcPct val="150000"/>
              </a:lnSpc>
            </a:pPr>
            <a:r>
              <a:rPr lang="en-US" altLang="zh-CN" sz="2200" dirty="0">
                <a:sym typeface="Wingdings" pitchFamily="2" charset="2"/>
              </a:rPr>
              <a:t>                 </a:t>
            </a:r>
            <a:r>
              <a:rPr lang="en-US" altLang="zh-CN" sz="2200" dirty="0"/>
              <a:t> (</a:t>
            </a:r>
            <a:r>
              <a:rPr lang="en-US" altLang="zh-CN" sz="2200" i="1" dirty="0"/>
              <a:t>w/r) </a:t>
            </a:r>
            <a:r>
              <a:rPr lang="en-US" altLang="zh-CN" sz="2200" dirty="0"/>
              <a:t>↑         (</a:t>
            </a:r>
            <a:r>
              <a:rPr lang="en-US" altLang="zh-CN" sz="2200" i="1" dirty="0"/>
              <a:t>r/w)</a:t>
            </a:r>
            <a:r>
              <a:rPr lang="en-US" altLang="zh-CN" sz="2200" dirty="0"/>
              <a:t> ↓</a:t>
            </a:r>
            <a:endParaRPr lang="en-US" sz="2200" dirty="0"/>
          </a:p>
        </p:txBody>
      </p:sp>
    </p:spTree>
    <p:extLst>
      <p:ext uri="{BB962C8B-B14F-4D97-AF65-F5344CB8AC3E}">
        <p14:creationId xmlns:p14="http://schemas.microsoft.com/office/powerpoint/2010/main" val="26932369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xEl>
                                              <p:pRg st="4" end="4"/>
                                            </p:txEl>
                                          </p:spTgt>
                                        </p:tgtEl>
                                        <p:attrNameLst>
                                          <p:attrName>style.visibility</p:attrName>
                                        </p:attrNameLst>
                                      </p:cBhvr>
                                      <p:to>
                                        <p:strVal val="visible"/>
                                      </p:to>
                                    </p:set>
                                    <p:animEffect transition="in" filter="blinds(horizontal)">
                                      <p:cBhvr>
                                        <p:cTn id="1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3 parallel curves are graphed with wage-rental, w over r, on the y-axis. To the left of the y-axis, the x-axis shows relative price of cloth, P sub C over P sub F, which increases leftward. To the right of the y-axis, the x-axis shows labor-capital ratio, L over K, which increases rightward. The curve S S falls with decreasing steepness, to the left of the y-axis. Two curves, F F and C C, fall with decreasing steepness on the right side of the y-axis; curve F F is to the left of curve C C. All 3 curves pass through points at y = w over r, super 1, and a higher point at y = w over r, super 2; the x-axis points for each curve when y = w over r, super 2, are to the left of the x-axis points where y = w over r, super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34" y="977743"/>
            <a:ext cx="8135478" cy="5205878"/>
          </a:xfrm>
          <a:prstGeom prst="rect">
            <a:avLst/>
          </a:prstGeom>
        </p:spPr>
      </p:pic>
      <p:sp>
        <p:nvSpPr>
          <p:cNvPr id="9" name="Title 1"/>
          <p:cNvSpPr>
            <a:spLocks noGrp="1"/>
          </p:cNvSpPr>
          <p:nvPr>
            <p:ph type="title"/>
          </p:nvPr>
        </p:nvSpPr>
        <p:spPr>
          <a:xfrm>
            <a:off x="144822" y="174313"/>
            <a:ext cx="3786182" cy="714380"/>
          </a:xfrm>
        </p:spPr>
        <p:txBody>
          <a:bodyPr/>
          <a:lstStyle/>
          <a:p>
            <a:r>
              <a:rPr lang="zh-CN" altLang="en-US" sz="2400" dirty="0">
                <a:latin typeface="+mn-ea"/>
                <a:ea typeface="+mn-ea"/>
                <a:hlinkClick r:id="rId4" action="ppaction://hlinksldjump"/>
              </a:rPr>
              <a:t>图</a:t>
            </a:r>
            <a:r>
              <a:rPr lang="en-US" altLang="en-US" sz="2400" dirty="0">
                <a:latin typeface="+mn-ea"/>
                <a:ea typeface="+mn-ea"/>
                <a:hlinkClick r:id="rId4" action="ppaction://hlinksldjump"/>
              </a:rPr>
              <a:t> 5.6 </a:t>
            </a:r>
            <a:r>
              <a:rPr lang="zh-CN" altLang="en-US" sz="2400" dirty="0">
                <a:latin typeface="+mn-ea"/>
                <a:ea typeface="+mn-ea"/>
                <a:hlinkClick r:id="rId4" action="ppaction://hlinksldjump"/>
              </a:rPr>
              <a:t>要素价格与商品价格</a:t>
            </a:r>
            <a:endParaRPr lang="en-IN" sz="2400" b="0" dirty="0">
              <a:latin typeface="+mn-ea"/>
              <a:ea typeface="+mn-ea"/>
            </a:endParaRPr>
          </a:p>
        </p:txBody>
      </p:sp>
      <p:sp>
        <p:nvSpPr>
          <p:cNvPr id="10" name="Title 1"/>
          <p:cNvSpPr txBox="1">
            <a:spLocks/>
          </p:cNvSpPr>
          <p:nvPr/>
        </p:nvSpPr>
        <p:spPr>
          <a:xfrm>
            <a:off x="5124879" y="130189"/>
            <a:ext cx="4000528" cy="732215"/>
          </a:xfrm>
          <a:prstGeom prst="rect">
            <a:avLst/>
          </a:prstGeom>
          <a:solidFill>
            <a:schemeClr val="bg1"/>
          </a:solidFill>
        </p:spPr>
        <p:txBody>
          <a:bodyPr vert="horz" lIns="0" tIns="0" rIns="0" bIns="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zh-CN" altLang="en-US" sz="2400" b="1" i="0" u="none" strike="noStrike" kern="1200" cap="none" spc="0" normalizeH="0" baseline="0" noProof="0" dirty="0">
                <a:ln>
                  <a:noFill/>
                </a:ln>
                <a:solidFill>
                  <a:srgbClr val="007FA3"/>
                </a:solidFill>
                <a:effectLst/>
                <a:uLnTx/>
                <a:uFillTx/>
                <a:latin typeface="+mn-ea"/>
                <a:cs typeface="Times New Roman" panose="02020603050405020304" pitchFamily="18" charset="0"/>
                <a:hlinkClick r:id="rId5" action="ppaction://hlinksldjump"/>
              </a:rPr>
              <a:t>图</a:t>
            </a:r>
            <a:r>
              <a:rPr kumimoji="0" lang="en-US" altLang="en-US" sz="2400" b="1" i="0" u="none" strike="noStrike" kern="1200" cap="none" spc="0" normalizeH="0" baseline="0" noProof="0" dirty="0">
                <a:ln>
                  <a:noFill/>
                </a:ln>
                <a:solidFill>
                  <a:srgbClr val="007FA3"/>
                </a:solidFill>
                <a:effectLst/>
                <a:uLnTx/>
                <a:uFillTx/>
                <a:latin typeface="+mn-ea"/>
                <a:cs typeface="Times New Roman" panose="02020603050405020304" pitchFamily="18" charset="0"/>
                <a:hlinkClick r:id="rId5" action="ppaction://hlinksldjump"/>
              </a:rPr>
              <a:t> 5.5  </a:t>
            </a:r>
            <a:r>
              <a:rPr kumimoji="0" lang="zh-CN" altLang="en-US" sz="2400" b="1" i="0" u="none" strike="noStrike" kern="1200" cap="none" spc="0" normalizeH="0" baseline="0" noProof="0" dirty="0">
                <a:ln>
                  <a:noFill/>
                </a:ln>
                <a:solidFill>
                  <a:srgbClr val="007FA3"/>
                </a:solidFill>
                <a:effectLst/>
                <a:uLnTx/>
                <a:uFillTx/>
                <a:latin typeface="+mn-ea"/>
                <a:cs typeface="Times New Roman" panose="02020603050405020304" pitchFamily="18" charset="0"/>
                <a:hlinkClick r:id="rId5" action="ppaction://hlinksldjump"/>
              </a:rPr>
              <a:t>要素价格与投入组合</a:t>
            </a:r>
            <a:endParaRPr kumimoji="0" lang="en-IN" sz="2400" b="0" i="0" u="none" strike="noStrike" kern="1200" cap="none" spc="0" normalizeH="0" baseline="0" noProof="0" dirty="0">
              <a:ln>
                <a:noFill/>
              </a:ln>
              <a:solidFill>
                <a:srgbClr val="007FA3"/>
              </a:solidFill>
              <a:effectLst/>
              <a:uLnTx/>
              <a:uFillTx/>
              <a:latin typeface="+mn-ea"/>
              <a:cs typeface="Times New Roman" panose="02020603050405020304" pitchFamily="18" charset="0"/>
            </a:endParaRPr>
          </a:p>
        </p:txBody>
      </p:sp>
      <p:sp>
        <p:nvSpPr>
          <p:cNvPr id="11" name="矩形 10"/>
          <p:cNvSpPr/>
          <p:nvPr/>
        </p:nvSpPr>
        <p:spPr>
          <a:xfrm>
            <a:off x="1714480" y="5857892"/>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pic>
        <p:nvPicPr>
          <p:cNvPr id="7" name="Picture 4" descr="A graph of prices for factors and goods shows the relative price of cloth, P sub C over P sub F, versus the wage-rental ratio, w over r. A curve, S S, rises with decreasing steepnes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5720" y="1357298"/>
            <a:ext cx="4230972" cy="4572033"/>
          </a:xfrm>
          <a:prstGeom prst="rect">
            <a:avLst/>
          </a:prstGeom>
        </p:spPr>
      </p:pic>
      <p:sp>
        <p:nvSpPr>
          <p:cNvPr id="13" name="矩形 12"/>
          <p:cNvSpPr/>
          <p:nvPr/>
        </p:nvSpPr>
        <p:spPr>
          <a:xfrm>
            <a:off x="1428728" y="1857364"/>
            <a:ext cx="2423192" cy="461665"/>
          </a:xfrm>
          <a:prstGeom prst="rect">
            <a:avLst/>
          </a:prstGeom>
        </p:spPr>
        <p:txBody>
          <a:bodyPr wrap="square">
            <a:spAutoFit/>
          </a:bodyPr>
          <a:lstStyle/>
          <a:p>
            <a:r>
              <a:rPr lang="zh-CN" altLang="en-US" sz="2400" b="1" dirty="0"/>
              <a:t>逆时针旋转</a:t>
            </a:r>
            <a:r>
              <a:rPr lang="en-US" altLang="zh-CN" sz="2400" b="1" dirty="0"/>
              <a:t>90</a:t>
            </a:r>
            <a:r>
              <a:rPr lang="zh-CN" altLang="en-US" sz="2400" b="1" dirty="0"/>
              <a:t>度</a:t>
            </a:r>
          </a:p>
        </p:txBody>
      </p:sp>
      <p:pic>
        <p:nvPicPr>
          <p:cNvPr id="12" name="Picture 4" descr="A graph of prices for factors and goods shows the relative price of cloth, P sub C over P sub F, versus the wage-rental ratio, w over r. A curve, S S, rises with decreasing steepness."/>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rot="16200000">
            <a:off x="751812" y="1475906"/>
            <a:ext cx="4230972" cy="4572033"/>
          </a:xfrm>
          <a:prstGeom prst="rect">
            <a:avLst/>
          </a:prstGeom>
        </p:spPr>
      </p:pic>
      <p:sp>
        <p:nvSpPr>
          <p:cNvPr id="2" name="Text Box 10">
            <a:extLst>
              <a:ext uri="{FF2B5EF4-FFF2-40B4-BE49-F238E27FC236}">
                <a16:creationId xmlns:a16="http://schemas.microsoft.com/office/drawing/2014/main" id="{4334D6B4-F506-48C6-FAFF-B6D7FB18DCFE}"/>
              </a:ext>
            </a:extLst>
          </p:cNvPr>
          <p:cNvSpPr txBox="1">
            <a:spLocks noChangeArrowheads="1"/>
          </p:cNvSpPr>
          <p:nvPr/>
        </p:nvSpPr>
        <p:spPr bwMode="auto">
          <a:xfrm>
            <a:off x="3692611" y="835207"/>
            <a:ext cx="1848013" cy="30777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a:t>
            </a:r>
            <a:r>
              <a:rPr lang="en-US" altLang="zh-CN" sz="1400" b="1" i="1" dirty="0">
                <a:latin typeface="Arial" panose="020B0604020202020204" pitchFamily="34" charset="0"/>
              </a:rPr>
              <a:t>w/r</a:t>
            </a:r>
          </a:p>
        </p:txBody>
      </p:sp>
      <p:sp>
        <p:nvSpPr>
          <p:cNvPr id="14" name="椭圆 13"/>
          <p:cNvSpPr/>
          <p:nvPr/>
        </p:nvSpPr>
        <p:spPr>
          <a:xfrm>
            <a:off x="3643306" y="642918"/>
            <a:ext cx="1643074"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 name="Text Box 10">
            <a:extLst>
              <a:ext uri="{FF2B5EF4-FFF2-40B4-BE49-F238E27FC236}">
                <a16:creationId xmlns:a16="http://schemas.microsoft.com/office/drawing/2014/main" id="{5211EEC0-33F4-B660-E965-76F58E63A6B3}"/>
              </a:ext>
            </a:extLst>
          </p:cNvPr>
          <p:cNvSpPr txBox="1">
            <a:spLocks noChangeArrowheads="1"/>
          </p:cNvSpPr>
          <p:nvPr/>
        </p:nvSpPr>
        <p:spPr bwMode="auto">
          <a:xfrm>
            <a:off x="3158497" y="5431784"/>
            <a:ext cx="1627817"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w/r</a:t>
            </a:r>
          </a:p>
        </p:txBody>
      </p:sp>
      <p:sp>
        <p:nvSpPr>
          <p:cNvPr id="15" name="椭圆 14"/>
          <p:cNvSpPr/>
          <p:nvPr/>
        </p:nvSpPr>
        <p:spPr>
          <a:xfrm>
            <a:off x="3071802" y="5286388"/>
            <a:ext cx="1643074"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4" name="Text Box 10">
            <a:extLst>
              <a:ext uri="{FF2B5EF4-FFF2-40B4-BE49-F238E27FC236}">
                <a16:creationId xmlns:a16="http://schemas.microsoft.com/office/drawing/2014/main" id="{A03A4785-8A7A-6407-557D-91F9093B42AE}"/>
              </a:ext>
            </a:extLst>
          </p:cNvPr>
          <p:cNvSpPr txBox="1">
            <a:spLocks noChangeArrowheads="1"/>
          </p:cNvSpPr>
          <p:nvPr/>
        </p:nvSpPr>
        <p:spPr bwMode="auto">
          <a:xfrm>
            <a:off x="285752" y="1342288"/>
            <a:ext cx="1837976"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布的相对价格</a:t>
            </a:r>
            <a:r>
              <a:rPr lang="en-US" altLang="zh-CN" sz="1600" b="1" dirty="0">
                <a:latin typeface="Arial" panose="020B0604020202020204" pitchFamily="34" charset="0"/>
              </a:rPr>
              <a:t>, </a:t>
            </a:r>
          </a:p>
          <a:p>
            <a:pPr>
              <a:spcBef>
                <a:spcPct val="0"/>
              </a:spcBef>
              <a:buClrTx/>
              <a:buSzTx/>
              <a:buFontTx/>
              <a:buNone/>
            </a:pPr>
            <a:r>
              <a:rPr lang="en-US" altLang="zh-CN" sz="1600" b="1" i="1" dirty="0">
                <a:latin typeface="Arial" panose="020B0604020202020204" pitchFamily="34" charset="0"/>
              </a:rPr>
              <a:t>P</a:t>
            </a:r>
            <a:r>
              <a:rPr lang="en-US" altLang="zh-CN" sz="1600" b="1" i="1" baseline="-25000" dirty="0">
                <a:latin typeface="Arial" panose="020B0604020202020204" pitchFamily="34" charset="0"/>
              </a:rPr>
              <a:t>C</a:t>
            </a:r>
            <a:r>
              <a:rPr lang="en-US" altLang="zh-CN" sz="1600" b="1" i="1" dirty="0">
                <a:latin typeface="Arial" panose="020B0604020202020204" pitchFamily="34" charset="0"/>
              </a:rPr>
              <a:t>/P</a:t>
            </a:r>
            <a:r>
              <a:rPr lang="en-US" altLang="zh-CN" sz="1600" b="1" i="1" baseline="-25000" dirty="0">
                <a:latin typeface="Arial" panose="020B0604020202020204" pitchFamily="34" charset="0"/>
              </a:rPr>
              <a:t>F</a:t>
            </a:r>
          </a:p>
        </p:txBody>
      </p:sp>
      <p:sp>
        <p:nvSpPr>
          <p:cNvPr id="5" name="Text Box 10">
            <a:extLst>
              <a:ext uri="{FF2B5EF4-FFF2-40B4-BE49-F238E27FC236}">
                <a16:creationId xmlns:a16="http://schemas.microsoft.com/office/drawing/2014/main" id="{B123668C-AA7E-2666-08BE-55CB30AC4311}"/>
              </a:ext>
            </a:extLst>
          </p:cNvPr>
          <p:cNvSpPr txBox="1">
            <a:spLocks noChangeArrowheads="1"/>
          </p:cNvSpPr>
          <p:nvPr/>
        </p:nvSpPr>
        <p:spPr bwMode="auto">
          <a:xfrm>
            <a:off x="7963906" y="5396969"/>
            <a:ext cx="707325" cy="95410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劳动</a:t>
            </a:r>
            <a:r>
              <a:rPr lang="en-US" altLang="zh-CN" sz="1400" b="1" dirty="0">
                <a:latin typeface="Arial" panose="020B0604020202020204" pitchFamily="34" charset="0"/>
              </a:rPr>
              <a:t>-</a:t>
            </a:r>
            <a:r>
              <a:rPr lang="zh-CN" altLang="en-US" sz="1400" b="1" dirty="0">
                <a:latin typeface="Arial" panose="020B0604020202020204" pitchFamily="34" charset="0"/>
              </a:rPr>
              <a:t>资本比率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L/K</a:t>
            </a:r>
          </a:p>
        </p:txBody>
      </p:sp>
      <p:sp>
        <p:nvSpPr>
          <p:cNvPr id="8" name="Text Box 10">
            <a:extLst>
              <a:ext uri="{FF2B5EF4-FFF2-40B4-BE49-F238E27FC236}">
                <a16:creationId xmlns:a16="http://schemas.microsoft.com/office/drawing/2014/main" id="{70A76586-57A5-4CF7-5D6E-7673F0FB5623}"/>
              </a:ext>
            </a:extLst>
          </p:cNvPr>
          <p:cNvSpPr txBox="1">
            <a:spLocks noChangeArrowheads="1"/>
          </p:cNvSpPr>
          <p:nvPr/>
        </p:nvSpPr>
        <p:spPr bwMode="auto">
          <a:xfrm rot="16200000">
            <a:off x="-96085" y="4730793"/>
            <a:ext cx="1837976"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布的相对价格</a:t>
            </a:r>
            <a:r>
              <a:rPr lang="en-US" altLang="zh-CN" sz="1600" b="1" dirty="0">
                <a:latin typeface="Arial" panose="020B0604020202020204" pitchFamily="34" charset="0"/>
              </a:rPr>
              <a:t>, </a:t>
            </a:r>
          </a:p>
          <a:p>
            <a:pPr>
              <a:spcBef>
                <a:spcPct val="0"/>
              </a:spcBef>
              <a:buClrTx/>
              <a:buSzTx/>
              <a:buFontTx/>
              <a:buNone/>
            </a:pPr>
            <a:r>
              <a:rPr lang="en-US" altLang="zh-CN" sz="1600" b="1" i="1" dirty="0">
                <a:latin typeface="Arial" panose="020B0604020202020204" pitchFamily="34" charset="0"/>
              </a:rPr>
              <a:t>P</a:t>
            </a:r>
            <a:r>
              <a:rPr lang="en-US" altLang="zh-CN" sz="1600" b="1" i="1" baseline="-25000" dirty="0">
                <a:latin typeface="Arial" panose="020B0604020202020204" pitchFamily="34" charset="0"/>
              </a:rPr>
              <a:t>C</a:t>
            </a:r>
            <a:r>
              <a:rPr lang="en-US" altLang="zh-CN" sz="1600" b="1" i="1" dirty="0">
                <a:latin typeface="Arial" panose="020B0604020202020204" pitchFamily="34" charset="0"/>
              </a:rPr>
              <a:t>/P</a:t>
            </a:r>
            <a:r>
              <a:rPr lang="en-US" altLang="zh-CN" sz="1600" b="1" i="1" baseline="-25000" dirty="0">
                <a:latin typeface="Arial" panose="020B0604020202020204" pitchFamily="34" charset="0"/>
              </a:rPr>
              <a:t>F</a:t>
            </a:r>
          </a:p>
        </p:txBody>
      </p:sp>
    </p:spTree>
    <p:extLst>
      <p:ext uri="{BB962C8B-B14F-4D97-AF65-F5344CB8AC3E}">
        <p14:creationId xmlns:p14="http://schemas.microsoft.com/office/powerpoint/2010/main" val="3049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par>
                                <p:cTn id="8" presetID="3" presetClass="entr" presetSubtype="10" fill="hold"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linds(horizont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animEffect transition="in" filter="blinds(horizontal)">
                                      <p:cBhvr>
                                        <p:cTn id="15" dur="500"/>
                                        <p:tgtEl>
                                          <p:spTgt spid="13"/>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2"/>
                                        </p:tgtEl>
                                        <p:attrNameLst>
                                          <p:attrName>style.visibility</p:attrName>
                                        </p:attrNameLst>
                                      </p:cBhvr>
                                      <p:to>
                                        <p:strVal val="visible"/>
                                      </p:to>
                                    </p:set>
                                    <p:animEffect transition="in" filter="blinds(horizontal)">
                                      <p:cBhvr>
                                        <p:cTn id="20" dur="500"/>
                                        <p:tgtEl>
                                          <p:spTgt spid="12"/>
                                        </p:tgtEl>
                                      </p:cBhvr>
                                    </p:animEffect>
                                  </p:childTnLst>
                                </p:cTn>
                              </p:par>
                              <p:par>
                                <p:cTn id="21" presetID="1"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3" presetClass="exit" presetSubtype="10" fill="hold" grpId="0" nodeType="withEffect">
                                  <p:stCondLst>
                                    <p:cond delay="0"/>
                                  </p:stCondLst>
                                  <p:childTnLst>
                                    <p:animEffect transition="out" filter="blinds(horizontal)">
                                      <p:cBhvr>
                                        <p:cTn id="24" dur="500"/>
                                        <p:tgtEl>
                                          <p:spTgt spid="15"/>
                                        </p:tgtEl>
                                      </p:cBhvr>
                                    </p:animEffect>
                                    <p:set>
                                      <p:cBhvr>
                                        <p:cTn id="25" dur="1" fill="hold">
                                          <p:stCondLst>
                                            <p:cond delay="499"/>
                                          </p:stCondLst>
                                        </p:cTn>
                                        <p:tgtEl>
                                          <p:spTgt spid="15"/>
                                        </p:tgtEl>
                                        <p:attrNameLst>
                                          <p:attrName>style.visibility</p:attrName>
                                        </p:attrNameLst>
                                      </p:cBhvr>
                                      <p:to>
                                        <p:strVal val="hidden"/>
                                      </p:to>
                                    </p:set>
                                  </p:childTnLst>
                                </p:cTn>
                              </p:par>
                              <p:par>
                                <p:cTn id="26" presetID="3" presetClass="exit" presetSubtype="10" fill="hold" grpId="0" nodeType="withEffect">
                                  <p:stCondLst>
                                    <p:cond delay="0"/>
                                  </p:stCondLst>
                                  <p:childTnLst>
                                    <p:animEffect transition="out" filter="blinds(horizontal)">
                                      <p:cBhvr>
                                        <p:cTn id="27" dur="500"/>
                                        <p:tgtEl>
                                          <p:spTgt spid="3"/>
                                        </p:tgtEl>
                                      </p:cBhvr>
                                    </p:animEffect>
                                    <p:set>
                                      <p:cBhvr>
                                        <p:cTn id="28"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animBg="1"/>
      <p:bldP spid="15" grpId="0" animBg="1"/>
      <p:bldP spid="8"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720" y="214290"/>
            <a:ext cx="8229600" cy="641860"/>
          </a:xfrm>
        </p:spPr>
        <p:txBody>
          <a:bodyPr/>
          <a:lstStyle/>
          <a:p>
            <a:r>
              <a:rPr lang="zh-CN" altLang="en-US" sz="2800" dirty="0">
                <a:latin typeface="+mn-ea"/>
                <a:ea typeface="+mn-ea"/>
              </a:rPr>
              <a:t>图</a:t>
            </a:r>
            <a:r>
              <a:rPr lang="en-US" altLang="en-US" sz="2800" dirty="0">
                <a:latin typeface="+mn-ea"/>
                <a:ea typeface="+mn-ea"/>
              </a:rPr>
              <a:t> 5.7 </a:t>
            </a:r>
            <a:r>
              <a:rPr lang="zh-CN" altLang="en-US" sz="2800" dirty="0">
                <a:solidFill>
                  <a:srgbClr val="FF0000"/>
                </a:solidFill>
                <a:latin typeface="+mn-ea"/>
                <a:ea typeface="+mn-ea"/>
              </a:rPr>
              <a:t>从产品价格到要素投入的选择</a:t>
            </a:r>
            <a:endParaRPr lang="en-IN" sz="2800" b="0" dirty="0">
              <a:solidFill>
                <a:srgbClr val="FF0000"/>
              </a:solidFill>
              <a:latin typeface="+mn-ea"/>
              <a:ea typeface="+mn-ea"/>
            </a:endParaRPr>
          </a:p>
        </p:txBody>
      </p:sp>
      <p:pic>
        <p:nvPicPr>
          <p:cNvPr id="6" name="Picture 5" descr="3 parallel curves are graphed with wage-rental, w over r, on the y-axis. To the left of the y-axis, the x-axis shows relative price of cloth, P sub C over P sub F, which increases leftward. To the right of the y-axis, the x-axis shows labor-capital ratio, L over K, which increases rightward. The curve S S falls with decreasing steepness, to the left of the y-axis. Two curves, F F and C C, fall with decreasing steepness on the right side of the y-axis; curve F F is to the left of curve C C. All 3 curves pass through points at y = w over r, super 1, and a higher point at y = w over r, super 2; the x-axis points for each curve when y = w over r, super 2, are to the left of the x-axis points where y = w over r, super 1."/>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034" y="977743"/>
            <a:ext cx="8135478" cy="5205878"/>
          </a:xfrm>
          <a:prstGeom prst="rect">
            <a:avLst/>
          </a:prstGeom>
        </p:spPr>
      </p:pic>
      <p:sp>
        <p:nvSpPr>
          <p:cNvPr id="5" name="矩形 4"/>
          <p:cNvSpPr/>
          <p:nvPr/>
        </p:nvSpPr>
        <p:spPr>
          <a:xfrm>
            <a:off x="1928794" y="5857892"/>
            <a:ext cx="5357850" cy="35719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cxnSp>
        <p:nvCxnSpPr>
          <p:cNvPr id="8" name="直接连接符 7"/>
          <p:cNvCxnSpPr/>
          <p:nvPr/>
        </p:nvCxnSpPr>
        <p:spPr>
          <a:xfrm rot="5400000" flipH="1" flipV="1">
            <a:off x="2107389" y="4679165"/>
            <a:ext cx="1357322"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a:off x="2786050" y="4000504"/>
            <a:ext cx="1714512"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4500562" y="4000504"/>
            <a:ext cx="3143272"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nvCxnSpPr>
        <p:spPr>
          <a:xfrm rot="5400000" flipH="1" flipV="1">
            <a:off x="5322893" y="4678371"/>
            <a:ext cx="1357322"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rot="5400000" flipH="1" flipV="1">
            <a:off x="6965967" y="4678371"/>
            <a:ext cx="1357322" cy="1588"/>
          </a:xfrm>
          <a:prstGeom prst="line">
            <a:avLst/>
          </a:prstGeom>
          <a:ln w="38100">
            <a:solidFill>
              <a:srgbClr val="0070C0"/>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5072034" y="1857364"/>
            <a:ext cx="4071966" cy="1015663"/>
          </a:xfrm>
          <a:prstGeom prst="rect">
            <a:avLst/>
          </a:prstGeom>
          <a:solidFill>
            <a:schemeClr val="accent5">
              <a:lumMod val="20000"/>
              <a:lumOff val="80000"/>
            </a:schemeClr>
          </a:solidFill>
        </p:spPr>
        <p:txBody>
          <a:bodyPr wrap="square">
            <a:spAutoFit/>
          </a:bodyPr>
          <a:lstStyle/>
          <a:p>
            <a:pPr>
              <a:buFont typeface="Arial" pitchFamily="34" charset="0"/>
              <a:buChar char="•"/>
            </a:pPr>
            <a:r>
              <a:rPr lang="zh-CN" altLang="en-US" sz="2000" dirty="0"/>
              <a:t>这个比率意味着在布和食品生产中使用的劳动力与资本的比率分别是</a:t>
            </a:r>
            <a:r>
              <a:rPr lang="en-US" altLang="zh-CN" sz="2000" dirty="0"/>
              <a:t>(L</a:t>
            </a:r>
            <a:r>
              <a:rPr lang="en-US" altLang="zh-CN" sz="2000" i="1" baseline="-25000" dirty="0"/>
              <a:t>C</a:t>
            </a:r>
            <a:r>
              <a:rPr lang="en-US" altLang="zh-CN" sz="2000" dirty="0"/>
              <a:t>/K</a:t>
            </a:r>
            <a:r>
              <a:rPr lang="en-US" altLang="zh-CN" sz="2000" i="1" baseline="-25000" dirty="0"/>
              <a:t>C</a:t>
            </a:r>
            <a:r>
              <a:rPr lang="en-US" altLang="zh-CN" sz="2000" dirty="0"/>
              <a:t>)</a:t>
            </a:r>
            <a:r>
              <a:rPr lang="en-US" altLang="zh-CN" sz="2000" baseline="30000" dirty="0"/>
              <a:t>1</a:t>
            </a:r>
            <a:r>
              <a:rPr lang="en-US" altLang="zh-CN" sz="2000" dirty="0"/>
              <a:t> </a:t>
            </a:r>
            <a:r>
              <a:rPr lang="zh-CN" altLang="en-US" sz="2000" dirty="0"/>
              <a:t>和</a:t>
            </a:r>
            <a:r>
              <a:rPr lang="en-US" altLang="zh-CN" sz="2000" dirty="0"/>
              <a:t> (L</a:t>
            </a:r>
            <a:r>
              <a:rPr lang="en-US" altLang="zh-CN" sz="2000" i="1" baseline="-25000" dirty="0"/>
              <a:t>F</a:t>
            </a:r>
            <a:r>
              <a:rPr lang="en-US" altLang="zh-CN" sz="2000" dirty="0"/>
              <a:t>/K</a:t>
            </a:r>
            <a:r>
              <a:rPr lang="en-US" altLang="zh-CN" sz="2000" i="1" baseline="-25000" dirty="0"/>
              <a:t>F</a:t>
            </a:r>
            <a:r>
              <a:rPr lang="en-US" altLang="zh-CN" sz="2000" dirty="0"/>
              <a:t>)</a:t>
            </a:r>
            <a:r>
              <a:rPr lang="en-US" altLang="zh-CN" sz="2000" baseline="30000" dirty="0"/>
              <a:t>1</a:t>
            </a:r>
            <a:r>
              <a:rPr lang="en-US" altLang="zh-CN" sz="2000" dirty="0"/>
              <a:t>,</a:t>
            </a:r>
            <a:endParaRPr lang="zh-CN" altLang="en-US" sz="2000" dirty="0"/>
          </a:p>
        </p:txBody>
      </p:sp>
      <p:sp>
        <p:nvSpPr>
          <p:cNvPr id="18" name="矩形 17"/>
          <p:cNvSpPr/>
          <p:nvPr/>
        </p:nvSpPr>
        <p:spPr>
          <a:xfrm>
            <a:off x="785786" y="2071678"/>
            <a:ext cx="3143272" cy="1323439"/>
          </a:xfrm>
          <a:prstGeom prst="rect">
            <a:avLst/>
          </a:prstGeom>
          <a:solidFill>
            <a:schemeClr val="accent5">
              <a:lumMod val="20000"/>
              <a:lumOff val="80000"/>
            </a:schemeClr>
          </a:solidFill>
        </p:spPr>
        <p:txBody>
          <a:bodyPr wrap="square">
            <a:spAutoFit/>
          </a:bodyPr>
          <a:lstStyle/>
          <a:p>
            <a:pPr>
              <a:buFont typeface="Arial" pitchFamily="34" charset="0"/>
              <a:buChar char="•"/>
            </a:pPr>
            <a:r>
              <a:rPr lang="zh-CN" altLang="en-US" sz="2000" dirty="0"/>
              <a:t>假定布的相对价格是</a:t>
            </a:r>
            <a:r>
              <a:rPr lang="en-US" altLang="zh-CN" sz="2000" dirty="0"/>
              <a:t> (</a:t>
            </a:r>
            <a:r>
              <a:rPr lang="en-US" altLang="zh-CN" sz="2000" i="1" dirty="0"/>
              <a:t>P</a:t>
            </a:r>
            <a:r>
              <a:rPr lang="en-US" altLang="zh-CN" sz="2000" i="1" baseline="-25000" dirty="0"/>
              <a:t>C</a:t>
            </a:r>
            <a:r>
              <a:rPr lang="en-US" altLang="zh-CN" sz="2000" i="1" dirty="0"/>
              <a:t>/P</a:t>
            </a:r>
            <a:r>
              <a:rPr lang="en-US" altLang="zh-CN" sz="2000" i="1" baseline="-25000" dirty="0"/>
              <a:t>F</a:t>
            </a:r>
            <a:r>
              <a:rPr lang="en-US" altLang="zh-CN" sz="2000" i="1" dirty="0"/>
              <a:t>)</a:t>
            </a:r>
            <a:r>
              <a:rPr lang="en-US" altLang="zh-CN" sz="2000" i="1" baseline="30000" dirty="0"/>
              <a:t>1</a:t>
            </a:r>
            <a:r>
              <a:rPr lang="en-US" altLang="zh-CN" sz="2000" i="1" dirty="0"/>
              <a:t> ,</a:t>
            </a:r>
          </a:p>
          <a:p>
            <a:pPr>
              <a:buFont typeface="Arial" pitchFamily="34" charset="0"/>
              <a:buChar char="•"/>
            </a:pPr>
            <a:r>
              <a:rPr lang="en-US" altLang="zh-CN" sz="2000" dirty="0"/>
              <a:t> </a:t>
            </a:r>
            <a:r>
              <a:rPr lang="zh-CN" altLang="en-US" sz="2000" dirty="0"/>
              <a:t>工资率与资本租金率的比值一定等于</a:t>
            </a:r>
            <a:r>
              <a:rPr lang="en-US" altLang="zh-CN" sz="2000" dirty="0"/>
              <a:t> (</a:t>
            </a:r>
            <a:r>
              <a:rPr lang="en-US" altLang="zh-CN" sz="2000" i="1" dirty="0"/>
              <a:t>w/r)</a:t>
            </a:r>
            <a:r>
              <a:rPr lang="en-US" altLang="zh-CN" sz="2000" i="1" baseline="30000" dirty="0"/>
              <a:t>1</a:t>
            </a:r>
            <a:r>
              <a:rPr lang="en-US" altLang="zh-CN" sz="2000" i="1" dirty="0"/>
              <a:t> </a:t>
            </a:r>
            <a:endParaRPr lang="zh-CN" altLang="en-US" sz="2000" dirty="0"/>
          </a:p>
        </p:txBody>
      </p:sp>
      <p:sp>
        <p:nvSpPr>
          <p:cNvPr id="19" name="矩形 18"/>
          <p:cNvSpPr/>
          <p:nvPr/>
        </p:nvSpPr>
        <p:spPr>
          <a:xfrm>
            <a:off x="0" y="4000504"/>
            <a:ext cx="1928794" cy="1015663"/>
          </a:xfrm>
          <a:prstGeom prst="rect">
            <a:avLst/>
          </a:prstGeom>
          <a:solidFill>
            <a:srgbClr val="FFFF00"/>
          </a:solidFill>
        </p:spPr>
        <p:txBody>
          <a:bodyPr wrap="square">
            <a:spAutoFit/>
          </a:bodyPr>
          <a:lstStyle/>
          <a:p>
            <a:r>
              <a:rPr lang="zh-CN" altLang="en-US" sz="2000" dirty="0"/>
              <a:t>如果布料的相对价格上升到</a:t>
            </a:r>
            <a:r>
              <a:rPr lang="en-US" altLang="zh-CN" sz="2000" dirty="0"/>
              <a:t>(</a:t>
            </a:r>
            <a:r>
              <a:rPr lang="en-US" altLang="zh-CN" sz="2000" i="1" dirty="0"/>
              <a:t>P</a:t>
            </a:r>
            <a:r>
              <a:rPr lang="en-US" altLang="zh-CN" sz="2000" i="1" baseline="-25000" dirty="0"/>
              <a:t>C</a:t>
            </a:r>
            <a:r>
              <a:rPr lang="en-US" altLang="zh-CN" sz="2000" i="1" dirty="0"/>
              <a:t>&gt;P</a:t>
            </a:r>
            <a:r>
              <a:rPr lang="en-US" altLang="zh-CN" sz="2000" i="1" baseline="-25000" dirty="0"/>
              <a:t>F</a:t>
            </a:r>
            <a:r>
              <a:rPr lang="en-US" altLang="zh-CN" sz="2000" i="1" dirty="0"/>
              <a:t>)</a:t>
            </a:r>
            <a:r>
              <a:rPr lang="en-US" altLang="zh-CN" sz="2000" i="1" baseline="30000" dirty="0"/>
              <a:t>2</a:t>
            </a:r>
            <a:r>
              <a:rPr lang="en-US" altLang="zh-CN" sz="2000" i="1" dirty="0"/>
              <a:t>, </a:t>
            </a:r>
            <a:endParaRPr lang="zh-CN" altLang="en-US" sz="2000" dirty="0"/>
          </a:p>
        </p:txBody>
      </p:sp>
      <p:sp>
        <p:nvSpPr>
          <p:cNvPr id="20" name="矩形 19"/>
          <p:cNvSpPr/>
          <p:nvPr/>
        </p:nvSpPr>
        <p:spPr>
          <a:xfrm>
            <a:off x="2071670" y="1214422"/>
            <a:ext cx="2428892" cy="1015663"/>
          </a:xfrm>
          <a:prstGeom prst="rect">
            <a:avLst/>
          </a:prstGeom>
          <a:solidFill>
            <a:srgbClr val="FFFF00"/>
          </a:solidFill>
        </p:spPr>
        <p:txBody>
          <a:bodyPr wrap="square">
            <a:spAutoFit/>
          </a:bodyPr>
          <a:lstStyle/>
          <a:p>
            <a:r>
              <a:rPr lang="zh-CN" altLang="en-US" sz="2000" dirty="0"/>
              <a:t>工资率与资本租金率的比率将上升至</a:t>
            </a:r>
            <a:r>
              <a:rPr lang="en-US" altLang="zh-CN" sz="2000" dirty="0"/>
              <a:t>(w/r)</a:t>
            </a:r>
            <a:r>
              <a:rPr lang="en-US" altLang="zh-CN" sz="2000" baseline="30000" dirty="0"/>
              <a:t>2</a:t>
            </a:r>
            <a:r>
              <a:rPr lang="en-US" altLang="zh-CN" sz="2000" dirty="0"/>
              <a:t>.</a:t>
            </a:r>
            <a:endParaRPr lang="zh-CN" altLang="en-US" sz="2000" dirty="0"/>
          </a:p>
        </p:txBody>
      </p:sp>
      <p:cxnSp>
        <p:nvCxnSpPr>
          <p:cNvPr id="21" name="直接连接符 20"/>
          <p:cNvCxnSpPr/>
          <p:nvPr/>
        </p:nvCxnSpPr>
        <p:spPr>
          <a:xfrm rot="5400000" flipH="1" flipV="1">
            <a:off x="786580" y="4071148"/>
            <a:ext cx="257176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p:nvCxnSpPr>
        <p:spPr>
          <a:xfrm>
            <a:off x="2071670" y="2786058"/>
            <a:ext cx="250033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4429124" y="2786058"/>
            <a:ext cx="2071702"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rot="5400000" flipH="1" flipV="1">
            <a:off x="4037009" y="4106867"/>
            <a:ext cx="2500330"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rot="5400000" flipH="1" flipV="1">
            <a:off x="5215736" y="4071148"/>
            <a:ext cx="2571768" cy="1588"/>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
        <p:nvSpPr>
          <p:cNvPr id="33" name="矩形 32"/>
          <p:cNvSpPr/>
          <p:nvPr/>
        </p:nvSpPr>
        <p:spPr>
          <a:xfrm>
            <a:off x="6357950" y="928670"/>
            <a:ext cx="2786050" cy="1015663"/>
          </a:xfrm>
          <a:prstGeom prst="rect">
            <a:avLst/>
          </a:prstGeom>
          <a:solidFill>
            <a:srgbClr val="FFFF00"/>
          </a:solidFill>
        </p:spPr>
        <p:txBody>
          <a:bodyPr wrap="square">
            <a:spAutoFit/>
          </a:bodyPr>
          <a:lstStyle/>
          <a:p>
            <a:pPr>
              <a:buFont typeface="Arial" pitchFamily="34" charset="0"/>
              <a:buChar char="•"/>
            </a:pPr>
            <a:r>
              <a:rPr lang="zh-CN" altLang="en-US" sz="2000" dirty="0"/>
              <a:t>用于生产布和食品的</a:t>
            </a:r>
            <a:r>
              <a:rPr lang="en-US" altLang="zh-CN" sz="2000" dirty="0"/>
              <a:t>-</a:t>
            </a:r>
            <a:r>
              <a:rPr lang="zh-CN" altLang="en-US" sz="2000" dirty="0"/>
              <a:t>资本比率将降至</a:t>
            </a:r>
            <a:endParaRPr lang="en-US" altLang="zh-CN" sz="2000" dirty="0"/>
          </a:p>
          <a:p>
            <a:r>
              <a:rPr lang="en-US" altLang="zh-CN" sz="2000" dirty="0"/>
              <a:t>(</a:t>
            </a:r>
            <a:r>
              <a:rPr lang="en-US" altLang="zh-CN" sz="2000" i="1" dirty="0"/>
              <a:t>L</a:t>
            </a:r>
            <a:r>
              <a:rPr lang="en-US" altLang="zh-CN" sz="2000" i="1" baseline="-25000" dirty="0"/>
              <a:t>C</a:t>
            </a:r>
            <a:r>
              <a:rPr lang="en-US" altLang="zh-CN" sz="2000" i="1" dirty="0"/>
              <a:t>/K</a:t>
            </a:r>
            <a:r>
              <a:rPr lang="en-US" altLang="zh-CN" sz="2000" i="1" baseline="-25000" dirty="0"/>
              <a:t>C</a:t>
            </a:r>
            <a:r>
              <a:rPr lang="en-US" altLang="zh-CN" sz="2000" i="1" dirty="0"/>
              <a:t>)</a:t>
            </a:r>
            <a:r>
              <a:rPr lang="en-US" altLang="zh-CN" sz="2000" baseline="30000" dirty="0"/>
              <a:t>2</a:t>
            </a:r>
            <a:r>
              <a:rPr lang="en-US" altLang="zh-CN" sz="2000" i="1" dirty="0"/>
              <a:t> and (L</a:t>
            </a:r>
            <a:r>
              <a:rPr lang="en-US" altLang="zh-CN" sz="2000" i="1" baseline="-25000" dirty="0"/>
              <a:t>F</a:t>
            </a:r>
            <a:r>
              <a:rPr lang="en-US" altLang="zh-CN" sz="2000" i="1" dirty="0"/>
              <a:t>/K</a:t>
            </a:r>
            <a:r>
              <a:rPr lang="en-US" altLang="zh-CN" sz="2000" i="1" baseline="-25000" dirty="0"/>
              <a:t>F</a:t>
            </a:r>
            <a:r>
              <a:rPr lang="en-US" altLang="zh-CN" sz="2000" i="1" dirty="0"/>
              <a:t>)</a:t>
            </a:r>
            <a:r>
              <a:rPr lang="en-US" altLang="zh-CN" sz="2000" baseline="30000" dirty="0"/>
              <a:t>2</a:t>
            </a:r>
            <a:r>
              <a:rPr lang="en-US" altLang="zh-CN" sz="2000" i="1" dirty="0"/>
              <a:t>.</a:t>
            </a:r>
          </a:p>
        </p:txBody>
      </p:sp>
      <p:sp>
        <p:nvSpPr>
          <p:cNvPr id="34" name="矩形 33"/>
          <p:cNvSpPr/>
          <p:nvPr/>
        </p:nvSpPr>
        <p:spPr>
          <a:xfrm>
            <a:off x="7075021" y="2905638"/>
            <a:ext cx="2143108" cy="707886"/>
          </a:xfrm>
          <a:prstGeom prst="rect">
            <a:avLst/>
          </a:prstGeom>
        </p:spPr>
        <p:txBody>
          <a:bodyPr wrap="square">
            <a:spAutoFit/>
          </a:bodyPr>
          <a:lstStyle/>
          <a:p>
            <a:r>
              <a:rPr lang="zh-CN" altLang="en-US" sz="2000" i="1" dirty="0">
                <a:solidFill>
                  <a:srgbClr val="001581"/>
                </a:solidFill>
              </a:rPr>
              <a:t>因为现在劳动力相对更贵</a:t>
            </a:r>
          </a:p>
        </p:txBody>
      </p:sp>
      <p:sp>
        <p:nvSpPr>
          <p:cNvPr id="37" name="矩形 36"/>
          <p:cNvSpPr/>
          <p:nvPr/>
        </p:nvSpPr>
        <p:spPr>
          <a:xfrm>
            <a:off x="4643438" y="5786454"/>
            <a:ext cx="2795606" cy="5715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6" name="椭圆 35"/>
          <p:cNvSpPr/>
          <p:nvPr/>
        </p:nvSpPr>
        <p:spPr>
          <a:xfrm>
            <a:off x="2143108" y="5643578"/>
            <a:ext cx="1000132"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27" name="椭圆 26"/>
          <p:cNvSpPr/>
          <p:nvPr/>
        </p:nvSpPr>
        <p:spPr>
          <a:xfrm>
            <a:off x="6357950" y="5143512"/>
            <a:ext cx="714380"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5" name="椭圆 14"/>
          <p:cNvSpPr/>
          <p:nvPr/>
        </p:nvSpPr>
        <p:spPr>
          <a:xfrm>
            <a:off x="5643570" y="5143512"/>
            <a:ext cx="714380" cy="78581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26" name="椭圆 25"/>
          <p:cNvSpPr/>
          <p:nvPr/>
        </p:nvSpPr>
        <p:spPr>
          <a:xfrm>
            <a:off x="4929190" y="5143512"/>
            <a:ext cx="714380" cy="78581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6" name="椭圆 15"/>
          <p:cNvSpPr/>
          <p:nvPr/>
        </p:nvSpPr>
        <p:spPr>
          <a:xfrm>
            <a:off x="7286644" y="5214950"/>
            <a:ext cx="714380" cy="785818"/>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8" name="左箭头 37"/>
          <p:cNvSpPr/>
          <p:nvPr/>
        </p:nvSpPr>
        <p:spPr>
          <a:xfrm>
            <a:off x="5429256" y="4500570"/>
            <a:ext cx="500066" cy="7143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9" name="左箭头 38"/>
          <p:cNvSpPr/>
          <p:nvPr/>
        </p:nvSpPr>
        <p:spPr>
          <a:xfrm>
            <a:off x="6715140" y="4286256"/>
            <a:ext cx="785818" cy="71438"/>
          </a:xfrm>
          <a:prstGeom prst="left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 name="Text Box 10">
            <a:extLst>
              <a:ext uri="{FF2B5EF4-FFF2-40B4-BE49-F238E27FC236}">
                <a16:creationId xmlns:a16="http://schemas.microsoft.com/office/drawing/2014/main" id="{8ECF09C5-AE46-A29A-63D0-3852E6AECDB6}"/>
              </a:ext>
            </a:extLst>
          </p:cNvPr>
          <p:cNvSpPr txBox="1">
            <a:spLocks noChangeArrowheads="1"/>
          </p:cNvSpPr>
          <p:nvPr/>
        </p:nvSpPr>
        <p:spPr bwMode="auto">
          <a:xfrm>
            <a:off x="3692611" y="835207"/>
            <a:ext cx="1848013" cy="30777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a:t>
            </a:r>
            <a:r>
              <a:rPr lang="en-US" altLang="zh-CN" sz="1400" b="1" i="1" dirty="0">
                <a:latin typeface="Arial" panose="020B0604020202020204" pitchFamily="34" charset="0"/>
              </a:rPr>
              <a:t>w/r</a:t>
            </a:r>
          </a:p>
        </p:txBody>
      </p:sp>
      <p:sp>
        <p:nvSpPr>
          <p:cNvPr id="4" name="Text Box 10">
            <a:extLst>
              <a:ext uri="{FF2B5EF4-FFF2-40B4-BE49-F238E27FC236}">
                <a16:creationId xmlns:a16="http://schemas.microsoft.com/office/drawing/2014/main" id="{F0942337-8EA4-34C1-92CF-2BB150B8FF29}"/>
              </a:ext>
            </a:extLst>
          </p:cNvPr>
          <p:cNvSpPr txBox="1">
            <a:spLocks noChangeArrowheads="1"/>
          </p:cNvSpPr>
          <p:nvPr/>
        </p:nvSpPr>
        <p:spPr bwMode="auto">
          <a:xfrm>
            <a:off x="357158" y="5390721"/>
            <a:ext cx="1363818" cy="46166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200" b="1" dirty="0">
                <a:latin typeface="Arial" panose="020B0604020202020204" pitchFamily="34" charset="0"/>
              </a:rPr>
              <a:t>布的相对价格</a:t>
            </a:r>
            <a:r>
              <a:rPr lang="en-US" altLang="zh-CN" sz="1200" b="1" dirty="0">
                <a:latin typeface="Arial" panose="020B0604020202020204" pitchFamily="34" charset="0"/>
              </a:rPr>
              <a:t>, </a:t>
            </a:r>
          </a:p>
          <a:p>
            <a:pPr>
              <a:spcBef>
                <a:spcPct val="0"/>
              </a:spcBef>
              <a:buClrTx/>
              <a:buSzTx/>
              <a:buFontTx/>
              <a:buNone/>
            </a:pPr>
            <a:r>
              <a:rPr lang="en-US" altLang="zh-CN" sz="1200" b="1" i="1" dirty="0">
                <a:latin typeface="Arial" panose="020B0604020202020204" pitchFamily="34" charset="0"/>
              </a:rPr>
              <a:t>P</a:t>
            </a:r>
            <a:r>
              <a:rPr lang="en-US" altLang="zh-CN" sz="1200" b="1" i="1" baseline="-25000" dirty="0">
                <a:latin typeface="Arial" panose="020B0604020202020204" pitchFamily="34" charset="0"/>
              </a:rPr>
              <a:t>C</a:t>
            </a:r>
            <a:r>
              <a:rPr lang="en-US" altLang="zh-CN" sz="1200" b="1" i="1" dirty="0">
                <a:latin typeface="Arial" panose="020B0604020202020204" pitchFamily="34" charset="0"/>
              </a:rPr>
              <a:t>/P</a:t>
            </a:r>
            <a:r>
              <a:rPr lang="en-US" altLang="zh-CN" sz="1200" b="1" i="1" baseline="-25000" dirty="0">
                <a:latin typeface="Arial" panose="020B0604020202020204" pitchFamily="34" charset="0"/>
              </a:rPr>
              <a:t>F</a:t>
            </a:r>
          </a:p>
        </p:txBody>
      </p:sp>
      <p:sp>
        <p:nvSpPr>
          <p:cNvPr id="7" name="Text Box 10">
            <a:extLst>
              <a:ext uri="{FF2B5EF4-FFF2-40B4-BE49-F238E27FC236}">
                <a16:creationId xmlns:a16="http://schemas.microsoft.com/office/drawing/2014/main" id="{8BED2D41-905C-9C62-0F05-8C072DC04454}"/>
              </a:ext>
            </a:extLst>
          </p:cNvPr>
          <p:cNvSpPr txBox="1">
            <a:spLocks noChangeArrowheads="1"/>
          </p:cNvSpPr>
          <p:nvPr/>
        </p:nvSpPr>
        <p:spPr bwMode="auto">
          <a:xfrm>
            <a:off x="8035344" y="5410923"/>
            <a:ext cx="707325" cy="95410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劳动</a:t>
            </a:r>
            <a:r>
              <a:rPr lang="en-US" altLang="zh-CN" sz="1400" b="1" dirty="0">
                <a:latin typeface="Arial" panose="020B0604020202020204" pitchFamily="34" charset="0"/>
              </a:rPr>
              <a:t>-</a:t>
            </a:r>
            <a:r>
              <a:rPr lang="zh-CN" altLang="en-US" sz="1400" b="1" dirty="0">
                <a:latin typeface="Arial" panose="020B0604020202020204" pitchFamily="34" charset="0"/>
              </a:rPr>
              <a:t>资本比率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L/K</a:t>
            </a:r>
          </a:p>
        </p:txBody>
      </p:sp>
      <p:sp>
        <p:nvSpPr>
          <p:cNvPr id="10" name="动作按钮: 转到主页 9">
            <a:hlinkClick r:id="rId4" action="ppaction://hlinksldjump" highlightClick="1"/>
            <a:extLst>
              <a:ext uri="{FF2B5EF4-FFF2-40B4-BE49-F238E27FC236}">
                <a16:creationId xmlns:a16="http://schemas.microsoft.com/office/drawing/2014/main" id="{9C2AE2BA-3FAE-194E-43B3-0C476649805A}"/>
              </a:ext>
            </a:extLst>
          </p:cNvPr>
          <p:cNvSpPr/>
          <p:nvPr/>
        </p:nvSpPr>
        <p:spPr>
          <a:xfrm>
            <a:off x="8283460" y="6359007"/>
            <a:ext cx="860540" cy="450639"/>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2000" dirty="0">
                <a:solidFill>
                  <a:srgbClr val="001581"/>
                </a:solidFill>
              </a:rPr>
              <a:t>P37</a:t>
            </a:r>
            <a:endParaRPr lang="zh-CN" altLang="en-US" sz="2000" dirty="0" err="1">
              <a:solidFill>
                <a:srgbClr val="001581"/>
              </a:solidFill>
            </a:endParaRPr>
          </a:p>
        </p:txBody>
      </p:sp>
    </p:spTree>
    <p:extLst>
      <p:ext uri="{BB962C8B-B14F-4D97-AF65-F5344CB8AC3E}">
        <p14:creationId xmlns:p14="http://schemas.microsoft.com/office/powerpoint/2010/main" val="304958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5"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vertical)">
                                      <p:cBhvr>
                                        <p:cTn id="7" dur="500"/>
                                        <p:tgtEl>
                                          <p:spTgt spid="8"/>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blinds(horizontal)">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11"/>
                                        </p:tgtEl>
                                        <p:attrNameLst>
                                          <p:attrName>style.visibility</p:attrName>
                                        </p:attrNameLst>
                                      </p:cBhvr>
                                      <p:to>
                                        <p:strVal val="visible"/>
                                      </p:to>
                                    </p:set>
                                    <p:animEffect transition="in" filter="blinds(horizontal)">
                                      <p:cBhvr>
                                        <p:cTn id="20" dur="500"/>
                                        <p:tgtEl>
                                          <p:spTgt spid="11"/>
                                        </p:tgtEl>
                                      </p:cBhvr>
                                    </p:animEffect>
                                  </p:childTnLst>
                                </p:cTn>
                              </p:par>
                              <p:par>
                                <p:cTn id="21" presetID="3" presetClass="entr" presetSubtype="10"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blinds(horizontal)">
                                      <p:cBhvr>
                                        <p:cTn id="23" dur="500"/>
                                        <p:tgtEl>
                                          <p:spTgt spid="17"/>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5" fill="hold" nodeType="clickEffect">
                                  <p:stCondLst>
                                    <p:cond delay="0"/>
                                  </p:stCondLst>
                                  <p:childTnLst>
                                    <p:set>
                                      <p:cBhvr>
                                        <p:cTn id="27" dur="1" fill="hold">
                                          <p:stCondLst>
                                            <p:cond delay="0"/>
                                          </p:stCondLst>
                                        </p:cTn>
                                        <p:tgtEl>
                                          <p:spTgt spid="13"/>
                                        </p:tgtEl>
                                        <p:attrNameLst>
                                          <p:attrName>style.visibility</p:attrName>
                                        </p:attrNameLst>
                                      </p:cBhvr>
                                      <p:to>
                                        <p:strVal val="visible"/>
                                      </p:to>
                                    </p:set>
                                    <p:animEffect transition="in" filter="blinds(vertical)">
                                      <p:cBhvr>
                                        <p:cTn id="28" dur="500"/>
                                        <p:tgtEl>
                                          <p:spTgt spid="13"/>
                                        </p:tgtEl>
                                      </p:cBhvr>
                                    </p:animEffect>
                                  </p:childTnLst>
                                </p:cTn>
                              </p:par>
                              <p:par>
                                <p:cTn id="29" presetID="3" presetClass="entr" presetSubtype="5" fill="hold" nodeType="withEffect">
                                  <p:stCondLst>
                                    <p:cond delay="0"/>
                                  </p:stCondLst>
                                  <p:childTnLst>
                                    <p:set>
                                      <p:cBhvr>
                                        <p:cTn id="30" dur="1" fill="hold">
                                          <p:stCondLst>
                                            <p:cond delay="0"/>
                                          </p:stCondLst>
                                        </p:cTn>
                                        <p:tgtEl>
                                          <p:spTgt spid="14"/>
                                        </p:tgtEl>
                                        <p:attrNameLst>
                                          <p:attrName>style.visibility</p:attrName>
                                        </p:attrNameLst>
                                      </p:cBhvr>
                                      <p:to>
                                        <p:strVal val="visible"/>
                                      </p:to>
                                    </p:set>
                                    <p:animEffect transition="in" filter="blinds(vertical)">
                                      <p:cBhvr>
                                        <p:cTn id="31" dur="500"/>
                                        <p:tgtEl>
                                          <p:spTgt spid="14"/>
                                        </p:tgtEl>
                                      </p:cBhvr>
                                    </p:animEffect>
                                  </p:childTnLst>
                                </p:cTn>
                              </p:par>
                            </p:childTnLst>
                          </p:cTn>
                        </p:par>
                        <p:par>
                          <p:cTn id="32" fill="hold">
                            <p:stCondLst>
                              <p:cond delay="500"/>
                            </p:stCondLst>
                            <p:childTnLst>
                              <p:par>
                                <p:cTn id="33" presetID="3" presetClass="entr" presetSubtype="10" fill="hold" nodeType="afterEffect">
                                  <p:stCondLst>
                                    <p:cond delay="0"/>
                                  </p:stCondLst>
                                  <p:childTnLst>
                                    <p:set>
                                      <p:cBhvr>
                                        <p:cTn id="34" dur="1" fill="hold">
                                          <p:stCondLst>
                                            <p:cond delay="0"/>
                                          </p:stCondLst>
                                        </p:cTn>
                                        <p:tgtEl>
                                          <p:spTgt spid="15"/>
                                        </p:tgtEl>
                                        <p:attrNameLst>
                                          <p:attrName>style.visibility</p:attrName>
                                        </p:attrNameLst>
                                      </p:cBhvr>
                                      <p:to>
                                        <p:strVal val="visible"/>
                                      </p:to>
                                    </p:set>
                                    <p:animEffect transition="in" filter="blinds(horizontal)">
                                      <p:cBhvr>
                                        <p:cTn id="35" dur="500"/>
                                        <p:tgtEl>
                                          <p:spTgt spid="15"/>
                                        </p:tgtEl>
                                      </p:cBhvr>
                                    </p:animEffect>
                                  </p:childTnLst>
                                </p:cTn>
                              </p:par>
                              <p:par>
                                <p:cTn id="36" presetID="3" presetClass="entr" presetSubtype="10" fill="hold" nodeType="withEffect">
                                  <p:stCondLst>
                                    <p:cond delay="0"/>
                                  </p:stCondLst>
                                  <p:childTnLst>
                                    <p:set>
                                      <p:cBhvr>
                                        <p:cTn id="37" dur="1" fill="hold">
                                          <p:stCondLst>
                                            <p:cond delay="0"/>
                                          </p:stCondLst>
                                        </p:cTn>
                                        <p:tgtEl>
                                          <p:spTgt spid="16"/>
                                        </p:tgtEl>
                                        <p:attrNameLst>
                                          <p:attrName>style.visibility</p:attrName>
                                        </p:attrNameLst>
                                      </p:cBhvr>
                                      <p:to>
                                        <p:strVal val="visible"/>
                                      </p:to>
                                    </p:set>
                                    <p:animEffect transition="in" filter="blinds(horizontal)">
                                      <p:cBhvr>
                                        <p:cTn id="38" dur="500"/>
                                        <p:tgtEl>
                                          <p:spTgt spid="16"/>
                                        </p:tgtEl>
                                      </p:cBhvr>
                                    </p:animEffect>
                                  </p:childTnLst>
                                </p:cTn>
                              </p:par>
                            </p:childTnLst>
                          </p:cTn>
                        </p:par>
                      </p:childTnLst>
                    </p:cTn>
                  </p:par>
                  <p:par>
                    <p:cTn id="39" fill="hold">
                      <p:stCondLst>
                        <p:cond delay="indefinite"/>
                      </p:stCondLst>
                      <p:childTnLst>
                        <p:par>
                          <p:cTn id="40" fill="hold">
                            <p:stCondLst>
                              <p:cond delay="0"/>
                            </p:stCondLst>
                            <p:childTnLst>
                              <p:par>
                                <p:cTn id="41" presetID="3" presetClass="exit" presetSubtype="10" fill="hold" grpId="0" nodeType="clickEffect">
                                  <p:stCondLst>
                                    <p:cond delay="0"/>
                                  </p:stCondLst>
                                  <p:childTnLst>
                                    <p:animEffect transition="out" filter="blinds(horizontal)">
                                      <p:cBhvr>
                                        <p:cTn id="42" dur="500"/>
                                        <p:tgtEl>
                                          <p:spTgt spid="15"/>
                                        </p:tgtEl>
                                      </p:cBhvr>
                                    </p:animEffect>
                                    <p:set>
                                      <p:cBhvr>
                                        <p:cTn id="43" dur="1" fill="hold">
                                          <p:stCondLst>
                                            <p:cond delay="499"/>
                                          </p:stCondLst>
                                        </p:cTn>
                                        <p:tgtEl>
                                          <p:spTgt spid="15"/>
                                        </p:tgtEl>
                                        <p:attrNameLst>
                                          <p:attrName>style.visibility</p:attrName>
                                        </p:attrNameLst>
                                      </p:cBhvr>
                                      <p:to>
                                        <p:strVal val="hidden"/>
                                      </p:to>
                                    </p:set>
                                  </p:childTnLst>
                                </p:cTn>
                              </p:par>
                              <p:par>
                                <p:cTn id="44" presetID="3" presetClass="exit" presetSubtype="10" fill="hold" grpId="0" nodeType="withEffect">
                                  <p:stCondLst>
                                    <p:cond delay="0"/>
                                  </p:stCondLst>
                                  <p:childTnLst>
                                    <p:animEffect transition="out" filter="blinds(horizontal)">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3" presetClass="exit" presetSubtype="10" fill="hold" grpId="1" nodeType="withEffect">
                                  <p:stCondLst>
                                    <p:cond delay="0"/>
                                  </p:stCondLst>
                                  <p:childTnLst>
                                    <p:animEffect transition="out" filter="blinds(horizontal)">
                                      <p:cBhvr>
                                        <p:cTn id="48" dur="500"/>
                                        <p:tgtEl>
                                          <p:spTgt spid="18"/>
                                        </p:tgtEl>
                                      </p:cBhvr>
                                    </p:animEffect>
                                    <p:set>
                                      <p:cBhvr>
                                        <p:cTn id="49" dur="1" fill="hold">
                                          <p:stCondLst>
                                            <p:cond delay="499"/>
                                          </p:stCondLst>
                                        </p:cTn>
                                        <p:tgtEl>
                                          <p:spTgt spid="18"/>
                                        </p:tgtEl>
                                        <p:attrNameLst>
                                          <p:attrName>style.visibility</p:attrName>
                                        </p:attrNameLst>
                                      </p:cBhvr>
                                      <p:to>
                                        <p:strVal val="hidden"/>
                                      </p:to>
                                    </p:set>
                                  </p:childTnLst>
                                </p:cTn>
                              </p:par>
                              <p:par>
                                <p:cTn id="50" presetID="3" presetClass="exit" presetSubtype="10" fill="hold" grpId="1" nodeType="withEffect">
                                  <p:stCondLst>
                                    <p:cond delay="0"/>
                                  </p:stCondLst>
                                  <p:childTnLst>
                                    <p:animEffect transition="out" filter="blinds(horizontal)">
                                      <p:cBhvr>
                                        <p:cTn id="51" dur="500"/>
                                        <p:tgtEl>
                                          <p:spTgt spid="17"/>
                                        </p:tgtEl>
                                      </p:cBhvr>
                                    </p:animEffect>
                                    <p:set>
                                      <p:cBhvr>
                                        <p:cTn id="52" dur="1" fill="hold">
                                          <p:stCondLst>
                                            <p:cond delay="499"/>
                                          </p:stCondLst>
                                        </p:cTn>
                                        <p:tgtEl>
                                          <p:spTgt spid="17"/>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3" presetClass="exit" presetSubtype="10" fill="hold" grpId="0" nodeType="clickEffect">
                                  <p:stCondLst>
                                    <p:cond delay="0"/>
                                  </p:stCondLst>
                                  <p:childTnLst>
                                    <p:animEffect transition="out" filter="blinds(horizontal)">
                                      <p:cBhvr>
                                        <p:cTn id="56" dur="500"/>
                                        <p:tgtEl>
                                          <p:spTgt spid="5"/>
                                        </p:tgtEl>
                                      </p:cBhvr>
                                    </p:animEffect>
                                    <p:set>
                                      <p:cBhvr>
                                        <p:cTn id="57" dur="1" fill="hold">
                                          <p:stCondLst>
                                            <p:cond delay="499"/>
                                          </p:stCondLst>
                                        </p:cTn>
                                        <p:tgtEl>
                                          <p:spTgt spid="5"/>
                                        </p:tgtEl>
                                        <p:attrNameLst>
                                          <p:attrName>style.visibility</p:attrName>
                                        </p:attrNameLst>
                                      </p:cBhvr>
                                      <p:to>
                                        <p:strVal val="hidden"/>
                                      </p:to>
                                    </p:set>
                                  </p:childTnLst>
                                </p:cTn>
                              </p:par>
                              <p:par>
                                <p:cTn id="58" presetID="3" presetClass="entr" presetSubtype="10" fill="hold" grpId="0" nodeType="withEffect">
                                  <p:stCondLst>
                                    <p:cond delay="0"/>
                                  </p:stCondLst>
                                  <p:childTnLst>
                                    <p:set>
                                      <p:cBhvr>
                                        <p:cTn id="59" dur="1" fill="hold">
                                          <p:stCondLst>
                                            <p:cond delay="0"/>
                                          </p:stCondLst>
                                        </p:cTn>
                                        <p:tgtEl>
                                          <p:spTgt spid="19"/>
                                        </p:tgtEl>
                                        <p:attrNameLst>
                                          <p:attrName>style.visibility</p:attrName>
                                        </p:attrNameLst>
                                      </p:cBhvr>
                                      <p:to>
                                        <p:strVal val="visible"/>
                                      </p:to>
                                    </p:set>
                                    <p:animEffect transition="in" filter="blinds(horizontal)">
                                      <p:cBhvr>
                                        <p:cTn id="60" dur="500"/>
                                        <p:tgtEl>
                                          <p:spTgt spid="19"/>
                                        </p:tgtEl>
                                      </p:cBhvr>
                                    </p:animEffect>
                                  </p:childTnLst>
                                </p:cTn>
                              </p:par>
                              <p:par>
                                <p:cTn id="61" presetID="3" presetClass="entr" presetSubtype="10" fill="hold" nodeType="withEffect">
                                  <p:stCondLst>
                                    <p:cond delay="0"/>
                                  </p:stCondLst>
                                  <p:childTnLst>
                                    <p:set>
                                      <p:cBhvr>
                                        <p:cTn id="62" dur="1" fill="hold">
                                          <p:stCondLst>
                                            <p:cond delay="0"/>
                                          </p:stCondLst>
                                        </p:cTn>
                                        <p:tgtEl>
                                          <p:spTgt spid="36"/>
                                        </p:tgtEl>
                                        <p:attrNameLst>
                                          <p:attrName>style.visibility</p:attrName>
                                        </p:attrNameLst>
                                      </p:cBhvr>
                                      <p:to>
                                        <p:strVal val="visible"/>
                                      </p:to>
                                    </p:set>
                                    <p:animEffect transition="in" filter="blinds(horizontal)">
                                      <p:cBhvr>
                                        <p:cTn id="63" dur="500"/>
                                        <p:tgtEl>
                                          <p:spTgt spid="36"/>
                                        </p:tgtEl>
                                      </p:cBhvr>
                                    </p:animEffect>
                                  </p:childTnLst>
                                </p:cTn>
                              </p:par>
                            </p:childTnLst>
                          </p:cTn>
                        </p:par>
                      </p:childTnLst>
                    </p:cTn>
                  </p:par>
                  <p:par>
                    <p:cTn id="64" fill="hold">
                      <p:stCondLst>
                        <p:cond delay="indefinite"/>
                      </p:stCondLst>
                      <p:childTnLst>
                        <p:par>
                          <p:cTn id="65" fill="hold">
                            <p:stCondLst>
                              <p:cond delay="0"/>
                            </p:stCondLst>
                            <p:childTnLst>
                              <p:par>
                                <p:cTn id="66" presetID="3" presetClass="entr" presetSubtype="10" fill="hold" grpId="0" nodeType="clickEffect">
                                  <p:stCondLst>
                                    <p:cond delay="0"/>
                                  </p:stCondLst>
                                  <p:childTnLst>
                                    <p:set>
                                      <p:cBhvr>
                                        <p:cTn id="67" dur="1" fill="hold">
                                          <p:stCondLst>
                                            <p:cond delay="0"/>
                                          </p:stCondLst>
                                        </p:cTn>
                                        <p:tgtEl>
                                          <p:spTgt spid="20"/>
                                        </p:tgtEl>
                                        <p:attrNameLst>
                                          <p:attrName>style.visibility</p:attrName>
                                        </p:attrNameLst>
                                      </p:cBhvr>
                                      <p:to>
                                        <p:strVal val="visible"/>
                                      </p:to>
                                    </p:set>
                                    <p:animEffect transition="in" filter="blinds(horizontal)">
                                      <p:cBhvr>
                                        <p:cTn id="68" dur="500"/>
                                        <p:tgtEl>
                                          <p:spTgt spid="20"/>
                                        </p:tgtEl>
                                      </p:cBhvr>
                                    </p:animEffect>
                                  </p:childTnLst>
                                </p:cTn>
                              </p:par>
                              <p:par>
                                <p:cTn id="69" presetID="3" presetClass="entr" presetSubtype="5" fill="hold" nodeType="withEffect">
                                  <p:stCondLst>
                                    <p:cond delay="0"/>
                                  </p:stCondLst>
                                  <p:childTnLst>
                                    <p:set>
                                      <p:cBhvr>
                                        <p:cTn id="70" dur="1" fill="hold">
                                          <p:stCondLst>
                                            <p:cond delay="0"/>
                                          </p:stCondLst>
                                        </p:cTn>
                                        <p:tgtEl>
                                          <p:spTgt spid="21"/>
                                        </p:tgtEl>
                                        <p:attrNameLst>
                                          <p:attrName>style.visibility</p:attrName>
                                        </p:attrNameLst>
                                      </p:cBhvr>
                                      <p:to>
                                        <p:strVal val="visible"/>
                                      </p:to>
                                    </p:set>
                                    <p:animEffect transition="in" filter="blinds(vertical)">
                                      <p:cBhvr>
                                        <p:cTn id="71" dur="500"/>
                                        <p:tgtEl>
                                          <p:spTgt spid="21"/>
                                        </p:tgtEl>
                                      </p:cBhvr>
                                    </p:animEffect>
                                  </p:childTnLst>
                                </p:cTn>
                              </p:par>
                              <p:par>
                                <p:cTn id="72" presetID="3" presetClass="entr" presetSubtype="10" fill="hold" nodeType="withEffect">
                                  <p:stCondLst>
                                    <p:cond delay="0"/>
                                  </p:stCondLst>
                                  <p:childTnLst>
                                    <p:set>
                                      <p:cBhvr>
                                        <p:cTn id="73" dur="1" fill="hold">
                                          <p:stCondLst>
                                            <p:cond delay="0"/>
                                          </p:stCondLst>
                                        </p:cTn>
                                        <p:tgtEl>
                                          <p:spTgt spid="22"/>
                                        </p:tgtEl>
                                        <p:attrNameLst>
                                          <p:attrName>style.visibility</p:attrName>
                                        </p:attrNameLst>
                                      </p:cBhvr>
                                      <p:to>
                                        <p:strVal val="visible"/>
                                      </p:to>
                                    </p:set>
                                    <p:animEffect transition="in" filter="blinds(horizontal)">
                                      <p:cBhvr>
                                        <p:cTn id="74" dur="500"/>
                                        <p:tgtEl>
                                          <p:spTgt spid="22"/>
                                        </p:tgtEl>
                                      </p:cBhvr>
                                    </p:animEffect>
                                  </p:childTnLst>
                                </p:cTn>
                              </p:par>
                            </p:childTnLst>
                          </p:cTn>
                        </p:par>
                      </p:childTnLst>
                    </p:cTn>
                  </p:par>
                  <p:par>
                    <p:cTn id="75" fill="hold">
                      <p:stCondLst>
                        <p:cond delay="indefinite"/>
                      </p:stCondLst>
                      <p:childTnLst>
                        <p:par>
                          <p:cTn id="76" fill="hold">
                            <p:stCondLst>
                              <p:cond delay="0"/>
                            </p:stCondLst>
                            <p:childTnLst>
                              <p:par>
                                <p:cTn id="77" presetID="3" presetClass="entr" presetSubtype="10" fill="hold" grpId="0" nodeType="clickEffect">
                                  <p:stCondLst>
                                    <p:cond delay="0"/>
                                  </p:stCondLst>
                                  <p:childTnLst>
                                    <p:set>
                                      <p:cBhvr>
                                        <p:cTn id="78" dur="1" fill="hold">
                                          <p:stCondLst>
                                            <p:cond delay="0"/>
                                          </p:stCondLst>
                                        </p:cTn>
                                        <p:tgtEl>
                                          <p:spTgt spid="33"/>
                                        </p:tgtEl>
                                        <p:attrNameLst>
                                          <p:attrName>style.visibility</p:attrName>
                                        </p:attrNameLst>
                                      </p:cBhvr>
                                      <p:to>
                                        <p:strVal val="visible"/>
                                      </p:to>
                                    </p:set>
                                    <p:animEffect transition="in" filter="blinds(horizontal)">
                                      <p:cBhvr>
                                        <p:cTn id="79" dur="500"/>
                                        <p:tgtEl>
                                          <p:spTgt spid="33"/>
                                        </p:tgtEl>
                                      </p:cBhvr>
                                    </p:animEffect>
                                  </p:childTnLst>
                                </p:cTn>
                              </p:par>
                              <p:par>
                                <p:cTn id="80" presetID="3" presetClass="entr" presetSubtype="10" fill="hold" nodeType="withEffect">
                                  <p:stCondLst>
                                    <p:cond delay="0"/>
                                  </p:stCondLst>
                                  <p:childTnLst>
                                    <p:set>
                                      <p:cBhvr>
                                        <p:cTn id="81" dur="1" fill="hold">
                                          <p:stCondLst>
                                            <p:cond delay="0"/>
                                          </p:stCondLst>
                                        </p:cTn>
                                        <p:tgtEl>
                                          <p:spTgt spid="23"/>
                                        </p:tgtEl>
                                        <p:attrNameLst>
                                          <p:attrName>style.visibility</p:attrName>
                                        </p:attrNameLst>
                                      </p:cBhvr>
                                      <p:to>
                                        <p:strVal val="visible"/>
                                      </p:to>
                                    </p:set>
                                    <p:animEffect transition="in" filter="blinds(horizontal)">
                                      <p:cBhvr>
                                        <p:cTn id="82" dur="500"/>
                                        <p:tgtEl>
                                          <p:spTgt spid="23"/>
                                        </p:tgtEl>
                                      </p:cBhvr>
                                    </p:animEffect>
                                  </p:childTnLst>
                                </p:cTn>
                              </p:par>
                              <p:par>
                                <p:cTn id="83" presetID="3" presetClass="entr" presetSubtype="5" fill="hold" nodeType="withEffect">
                                  <p:stCondLst>
                                    <p:cond delay="0"/>
                                  </p:stCondLst>
                                  <p:childTnLst>
                                    <p:set>
                                      <p:cBhvr>
                                        <p:cTn id="84" dur="1" fill="hold">
                                          <p:stCondLst>
                                            <p:cond delay="0"/>
                                          </p:stCondLst>
                                        </p:cTn>
                                        <p:tgtEl>
                                          <p:spTgt spid="24"/>
                                        </p:tgtEl>
                                        <p:attrNameLst>
                                          <p:attrName>style.visibility</p:attrName>
                                        </p:attrNameLst>
                                      </p:cBhvr>
                                      <p:to>
                                        <p:strVal val="visible"/>
                                      </p:to>
                                    </p:set>
                                    <p:animEffect transition="in" filter="blinds(vertical)">
                                      <p:cBhvr>
                                        <p:cTn id="85" dur="500"/>
                                        <p:tgtEl>
                                          <p:spTgt spid="24"/>
                                        </p:tgtEl>
                                      </p:cBhvr>
                                    </p:animEffect>
                                  </p:childTnLst>
                                </p:cTn>
                              </p:par>
                              <p:par>
                                <p:cTn id="86" presetID="3" presetClass="entr" presetSubtype="5" fill="hold" nodeType="withEffect">
                                  <p:stCondLst>
                                    <p:cond delay="0"/>
                                  </p:stCondLst>
                                  <p:childTnLst>
                                    <p:set>
                                      <p:cBhvr>
                                        <p:cTn id="87" dur="1" fill="hold">
                                          <p:stCondLst>
                                            <p:cond delay="0"/>
                                          </p:stCondLst>
                                        </p:cTn>
                                        <p:tgtEl>
                                          <p:spTgt spid="25"/>
                                        </p:tgtEl>
                                        <p:attrNameLst>
                                          <p:attrName>style.visibility</p:attrName>
                                        </p:attrNameLst>
                                      </p:cBhvr>
                                      <p:to>
                                        <p:strVal val="visible"/>
                                      </p:to>
                                    </p:set>
                                    <p:animEffect transition="in" filter="blinds(vertical)">
                                      <p:cBhvr>
                                        <p:cTn id="88" dur="500"/>
                                        <p:tgtEl>
                                          <p:spTgt spid="25"/>
                                        </p:tgtEl>
                                      </p:cBhvr>
                                    </p:animEffect>
                                  </p:childTnLst>
                                </p:cTn>
                              </p:par>
                            </p:childTnLst>
                          </p:cTn>
                        </p:par>
                        <p:par>
                          <p:cTn id="89" fill="hold">
                            <p:stCondLst>
                              <p:cond delay="500"/>
                            </p:stCondLst>
                            <p:childTnLst>
                              <p:par>
                                <p:cTn id="90" presetID="3" presetClass="entr" presetSubtype="10" fill="hold" nodeType="afterEffect">
                                  <p:stCondLst>
                                    <p:cond delay="0"/>
                                  </p:stCondLst>
                                  <p:childTnLst>
                                    <p:set>
                                      <p:cBhvr>
                                        <p:cTn id="91" dur="1" fill="hold">
                                          <p:stCondLst>
                                            <p:cond delay="0"/>
                                          </p:stCondLst>
                                        </p:cTn>
                                        <p:tgtEl>
                                          <p:spTgt spid="26"/>
                                        </p:tgtEl>
                                        <p:attrNameLst>
                                          <p:attrName>style.visibility</p:attrName>
                                        </p:attrNameLst>
                                      </p:cBhvr>
                                      <p:to>
                                        <p:strVal val="visible"/>
                                      </p:to>
                                    </p:set>
                                    <p:animEffect transition="in" filter="blinds(horizontal)">
                                      <p:cBhvr>
                                        <p:cTn id="92" dur="500"/>
                                        <p:tgtEl>
                                          <p:spTgt spid="26"/>
                                        </p:tgtEl>
                                      </p:cBhvr>
                                    </p:animEffect>
                                  </p:childTnLst>
                                </p:cTn>
                              </p:par>
                              <p:par>
                                <p:cTn id="93" presetID="3" presetClass="entr" presetSubtype="10" fill="hold" nodeType="withEffect">
                                  <p:stCondLst>
                                    <p:cond delay="0"/>
                                  </p:stCondLst>
                                  <p:childTnLst>
                                    <p:set>
                                      <p:cBhvr>
                                        <p:cTn id="94" dur="1" fill="hold">
                                          <p:stCondLst>
                                            <p:cond delay="0"/>
                                          </p:stCondLst>
                                        </p:cTn>
                                        <p:tgtEl>
                                          <p:spTgt spid="27"/>
                                        </p:tgtEl>
                                        <p:attrNameLst>
                                          <p:attrName>style.visibility</p:attrName>
                                        </p:attrNameLst>
                                      </p:cBhvr>
                                      <p:to>
                                        <p:strVal val="visible"/>
                                      </p:to>
                                    </p:set>
                                    <p:animEffect transition="in" filter="blinds(horizontal)">
                                      <p:cBhvr>
                                        <p:cTn id="95" dur="500"/>
                                        <p:tgtEl>
                                          <p:spTgt spid="27"/>
                                        </p:tgtEl>
                                      </p:cBhvr>
                                    </p:animEffect>
                                  </p:childTnLst>
                                </p:cTn>
                              </p:par>
                            </p:childTnLst>
                          </p:cTn>
                        </p:par>
                        <p:par>
                          <p:cTn id="96" fill="hold">
                            <p:stCondLst>
                              <p:cond delay="1000"/>
                            </p:stCondLst>
                            <p:childTnLst>
                              <p:par>
                                <p:cTn id="97" presetID="3" presetClass="entr" presetSubtype="10" fill="hold" grpId="0" nodeType="afterEffect">
                                  <p:stCondLst>
                                    <p:cond delay="0"/>
                                  </p:stCondLst>
                                  <p:childTnLst>
                                    <p:set>
                                      <p:cBhvr>
                                        <p:cTn id="98" dur="1" fill="hold">
                                          <p:stCondLst>
                                            <p:cond delay="0"/>
                                          </p:stCondLst>
                                        </p:cTn>
                                        <p:tgtEl>
                                          <p:spTgt spid="38"/>
                                        </p:tgtEl>
                                        <p:attrNameLst>
                                          <p:attrName>style.visibility</p:attrName>
                                        </p:attrNameLst>
                                      </p:cBhvr>
                                      <p:to>
                                        <p:strVal val="visible"/>
                                      </p:to>
                                    </p:set>
                                    <p:animEffect transition="in" filter="blinds(horizontal)">
                                      <p:cBhvr>
                                        <p:cTn id="99" dur="500"/>
                                        <p:tgtEl>
                                          <p:spTgt spid="38"/>
                                        </p:tgtEl>
                                      </p:cBhvr>
                                    </p:animEffect>
                                  </p:childTnLst>
                                </p:cTn>
                              </p:par>
                            </p:childTnLst>
                          </p:cTn>
                        </p:par>
                        <p:par>
                          <p:cTn id="100" fill="hold">
                            <p:stCondLst>
                              <p:cond delay="1500"/>
                            </p:stCondLst>
                            <p:childTnLst>
                              <p:par>
                                <p:cTn id="101" presetID="3" presetClass="entr" presetSubtype="10" fill="hold" grpId="0" nodeType="afterEffect">
                                  <p:stCondLst>
                                    <p:cond delay="0"/>
                                  </p:stCondLst>
                                  <p:childTnLst>
                                    <p:set>
                                      <p:cBhvr>
                                        <p:cTn id="102" dur="1" fill="hold">
                                          <p:stCondLst>
                                            <p:cond delay="0"/>
                                          </p:stCondLst>
                                        </p:cTn>
                                        <p:tgtEl>
                                          <p:spTgt spid="39"/>
                                        </p:tgtEl>
                                        <p:attrNameLst>
                                          <p:attrName>style.visibility</p:attrName>
                                        </p:attrNameLst>
                                      </p:cBhvr>
                                      <p:to>
                                        <p:strVal val="visible"/>
                                      </p:to>
                                    </p:set>
                                    <p:animEffect transition="in" filter="blinds(horizontal)">
                                      <p:cBhvr>
                                        <p:cTn id="103" dur="500"/>
                                        <p:tgtEl>
                                          <p:spTgt spid="39"/>
                                        </p:tgtEl>
                                      </p:cBhvr>
                                    </p:animEffect>
                                  </p:childTnLst>
                                </p:cTn>
                              </p:par>
                              <p:par>
                                <p:cTn id="104" presetID="3" presetClass="entr" presetSubtype="10" fill="hold" grpId="0" nodeType="withEffect">
                                  <p:stCondLst>
                                    <p:cond delay="0"/>
                                  </p:stCondLst>
                                  <p:childTnLst>
                                    <p:set>
                                      <p:cBhvr>
                                        <p:cTn id="105" dur="1" fill="hold">
                                          <p:stCondLst>
                                            <p:cond delay="0"/>
                                          </p:stCondLst>
                                        </p:cTn>
                                        <p:tgtEl>
                                          <p:spTgt spid="34"/>
                                        </p:tgtEl>
                                        <p:attrNameLst>
                                          <p:attrName>style.visibility</p:attrName>
                                        </p:attrNameLst>
                                      </p:cBhvr>
                                      <p:to>
                                        <p:strVal val="visible"/>
                                      </p:to>
                                    </p:set>
                                    <p:animEffect transition="in" filter="blinds(horizontal)">
                                      <p:cBhvr>
                                        <p:cTn id="106" dur="500"/>
                                        <p:tgtEl>
                                          <p:spTgt spid="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7" grpId="0" animBg="1"/>
      <p:bldP spid="17" grpId="1" animBg="1"/>
      <p:bldP spid="18" grpId="0" animBg="1"/>
      <p:bldP spid="18" grpId="1" animBg="1"/>
      <p:bldP spid="19" grpId="0" animBg="1"/>
      <p:bldP spid="20" grpId="0" animBg="1"/>
      <p:bldP spid="33" grpId="0" animBg="1"/>
      <p:bldP spid="34" grpId="0"/>
      <p:bldP spid="15" grpId="0" animBg="1"/>
      <p:bldP spid="16" grpId="0" animBg="1"/>
      <p:bldP spid="38" grpId="0" animBg="1"/>
      <p:bldP spid="39"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要素价格与商品价格</a:t>
            </a:r>
            <a:r>
              <a:rPr lang="en-US" altLang="en-US" sz="2000" b="0" dirty="0">
                <a:ea typeface="ヒラギノ角ゴ Pro W3" pitchFamily="-84" charset="-128"/>
              </a:rPr>
              <a:t>(3 of 3)</a:t>
            </a:r>
            <a:endParaRPr lang="en-IN" sz="2000" b="0" dirty="0"/>
          </a:p>
        </p:txBody>
      </p:sp>
      <p:sp>
        <p:nvSpPr>
          <p:cNvPr id="4" name="Content Placeholder 3"/>
          <p:cNvSpPr>
            <a:spLocks noGrp="1"/>
          </p:cNvSpPr>
          <p:nvPr>
            <p:ph idx="1"/>
          </p:nvPr>
        </p:nvSpPr>
        <p:spPr>
          <a:xfrm>
            <a:off x="457200" y="1600201"/>
            <a:ext cx="5715000" cy="380999"/>
          </a:xfrm>
        </p:spPr>
        <p:txBody>
          <a:bodyPr/>
          <a:lstStyle/>
          <a:p>
            <a:r>
              <a:rPr lang="zh-CN" altLang="en-US" sz="2400" dirty="0">
                <a:latin typeface="+mn-ea"/>
              </a:rPr>
              <a:t>布料的相对价格     上升</a:t>
            </a:r>
            <a:r>
              <a:rPr lang="en-US" altLang="en-US" sz="2400" dirty="0">
                <a:latin typeface="+mn-ea"/>
              </a:rPr>
              <a:t>,</a:t>
            </a:r>
            <a:r>
              <a:rPr lang="zh-CN" altLang="en-US" sz="2400" dirty="0">
                <a:latin typeface="+mn-ea"/>
              </a:rPr>
              <a:t>将：</a:t>
            </a:r>
            <a:endParaRPr lang="en-US" sz="2400" dirty="0">
              <a:latin typeface="+mn-ea"/>
            </a:endParaRPr>
          </a:p>
        </p:txBody>
      </p:sp>
      <p:sp>
        <p:nvSpPr>
          <p:cNvPr id="5" name="Content Placeholder 4"/>
          <p:cNvSpPr>
            <a:spLocks noGrp="1"/>
          </p:cNvSpPr>
          <p:nvPr>
            <p:ph idx="13"/>
          </p:nvPr>
        </p:nvSpPr>
        <p:spPr>
          <a:xfrm>
            <a:off x="457200" y="2373090"/>
            <a:ext cx="7848600" cy="444617"/>
          </a:xfrm>
        </p:spPr>
        <p:txBody>
          <a:bodyPr/>
          <a:lstStyle/>
          <a:p>
            <a:pPr lvl="1"/>
            <a:r>
              <a:rPr lang="zh-CN" altLang="en-US" sz="2200" dirty="0">
                <a:solidFill>
                  <a:srgbClr val="FF0000"/>
                </a:solidFill>
                <a:latin typeface="+mn-ea"/>
              </a:rPr>
              <a:t>提高工人的相对收入</a:t>
            </a:r>
            <a:r>
              <a:rPr lang="en-US" altLang="en-US" sz="2200" dirty="0">
                <a:latin typeface="+mn-ea"/>
              </a:rPr>
              <a:t>,</a:t>
            </a:r>
            <a:endParaRPr lang="en-US" sz="2200" dirty="0">
              <a:latin typeface="+mn-ea"/>
            </a:endParaRPr>
          </a:p>
        </p:txBody>
      </p:sp>
      <p:sp>
        <p:nvSpPr>
          <p:cNvPr id="6" name="Content Placeholder 5"/>
          <p:cNvSpPr>
            <a:spLocks noGrp="1"/>
          </p:cNvSpPr>
          <p:nvPr>
            <p:ph idx="14"/>
          </p:nvPr>
        </p:nvSpPr>
        <p:spPr>
          <a:xfrm>
            <a:off x="457200" y="2978062"/>
            <a:ext cx="6345238" cy="515934"/>
          </a:xfrm>
        </p:spPr>
        <p:txBody>
          <a:bodyPr/>
          <a:lstStyle/>
          <a:p>
            <a:pPr lvl="1"/>
            <a:r>
              <a:rPr lang="zh-CN" altLang="en-US" sz="2400" dirty="0">
                <a:solidFill>
                  <a:srgbClr val="FF0000"/>
                </a:solidFill>
                <a:latin typeface="+mn-ea"/>
              </a:rPr>
              <a:t>提高在布和粮食生产中的资本</a:t>
            </a:r>
            <a:r>
              <a:rPr lang="en-US" altLang="zh-CN" sz="2400" dirty="0">
                <a:solidFill>
                  <a:srgbClr val="FF0000"/>
                </a:solidFill>
                <a:latin typeface="+mn-ea"/>
              </a:rPr>
              <a:t>-</a:t>
            </a:r>
            <a:r>
              <a:rPr lang="zh-CN" altLang="en-US" sz="2400" dirty="0">
                <a:solidFill>
                  <a:srgbClr val="FF0000"/>
                </a:solidFill>
                <a:latin typeface="+mn-ea"/>
              </a:rPr>
              <a:t>劳动比率</a:t>
            </a:r>
            <a:endParaRPr lang="en-US" sz="2400" dirty="0">
              <a:latin typeface="+mn-ea"/>
            </a:endParaRPr>
          </a:p>
        </p:txBody>
      </p:sp>
      <p:sp>
        <p:nvSpPr>
          <p:cNvPr id="8" name="Content Placeholder 7"/>
          <p:cNvSpPr>
            <a:spLocks noGrp="1"/>
          </p:cNvSpPr>
          <p:nvPr>
            <p:ph idx="16"/>
          </p:nvPr>
        </p:nvSpPr>
        <p:spPr>
          <a:xfrm>
            <a:off x="457200" y="3454900"/>
            <a:ext cx="8229600" cy="2854420"/>
          </a:xfrm>
          <a:solidFill>
            <a:schemeClr val="bg1"/>
          </a:solidFill>
        </p:spPr>
        <p:txBody>
          <a:bodyPr/>
          <a:lstStyle/>
          <a:p>
            <a:pPr lvl="2"/>
            <a:r>
              <a:rPr lang="zh-CN" altLang="en-US" sz="2000" i="1" dirty="0">
                <a:solidFill>
                  <a:srgbClr val="99008C"/>
                </a:solidFill>
              </a:rPr>
              <a:t>在这两个行业中，每个劳动力都使用更多的资本</a:t>
            </a:r>
            <a:endParaRPr lang="en-US" altLang="zh-CN" sz="2000" i="1" dirty="0">
              <a:solidFill>
                <a:srgbClr val="99008C"/>
              </a:solidFill>
            </a:endParaRPr>
          </a:p>
          <a:p>
            <a:pPr lvl="2"/>
            <a:r>
              <a:rPr lang="zh-CN" altLang="en-US" sz="2000" i="1" dirty="0">
                <a:solidFill>
                  <a:srgbClr val="99008C"/>
                </a:solidFill>
              </a:rPr>
              <a:t>以两种商品衡量的劳动边际产出都增加了</a:t>
            </a:r>
            <a:endParaRPr lang="en-US" altLang="zh-CN" sz="2000" i="1" dirty="0">
              <a:solidFill>
                <a:srgbClr val="99008C"/>
              </a:solidFill>
            </a:endParaRPr>
          </a:p>
          <a:p>
            <a:pPr lvl="2"/>
            <a:r>
              <a:rPr lang="en-US" altLang="en-US" sz="2000" i="1" dirty="0">
                <a:solidFill>
                  <a:srgbClr val="99008C"/>
                </a:solidFill>
              </a:rPr>
              <a:t>MPL =  W/P</a:t>
            </a:r>
            <a:r>
              <a:rPr lang="en-US" altLang="en-US" sz="2000" i="1" baseline="-25000" dirty="0">
                <a:solidFill>
                  <a:srgbClr val="99008C"/>
                </a:solidFill>
              </a:rPr>
              <a:t>C</a:t>
            </a:r>
            <a:r>
              <a:rPr lang="en-US" altLang="en-US" sz="2000" i="1" dirty="0">
                <a:solidFill>
                  <a:srgbClr val="99008C"/>
                </a:solidFill>
              </a:rPr>
              <a:t>  or  </a:t>
            </a:r>
            <a:r>
              <a:rPr lang="en-US" altLang="zh-CN" sz="2000" i="1" dirty="0">
                <a:solidFill>
                  <a:srgbClr val="99008C"/>
                </a:solidFill>
              </a:rPr>
              <a:t>W/P</a:t>
            </a:r>
            <a:r>
              <a:rPr lang="en-US" altLang="zh-CN" sz="2000" i="1" baseline="-25000" dirty="0">
                <a:solidFill>
                  <a:srgbClr val="99008C"/>
                </a:solidFill>
              </a:rPr>
              <a:t>F   </a:t>
            </a:r>
            <a:r>
              <a:rPr lang="en-US" altLang="zh-CN" sz="2000" i="1" dirty="0">
                <a:solidFill>
                  <a:srgbClr val="99008C"/>
                </a:solidFill>
                <a:sym typeface="Wingdings" pitchFamily="2" charset="2"/>
              </a:rPr>
              <a:t>  </a:t>
            </a:r>
            <a:r>
              <a:rPr lang="zh-CN" altLang="en-US" sz="2000" i="1" dirty="0">
                <a:solidFill>
                  <a:srgbClr val="99008C"/>
                </a:solidFill>
                <a:sym typeface="Wingdings" pitchFamily="2" charset="2"/>
              </a:rPr>
              <a:t>实际工资</a:t>
            </a:r>
            <a:endParaRPr lang="en-US" altLang="en-US" sz="2400" baseline="-25000" dirty="0"/>
          </a:p>
          <a:p>
            <a:pPr lvl="1"/>
            <a:r>
              <a:rPr lang="zh-CN" altLang="en-US" sz="2400" dirty="0">
                <a:solidFill>
                  <a:srgbClr val="FF0000"/>
                </a:solidFill>
              </a:rPr>
              <a:t>提高了工人的实际收入（购买力）</a:t>
            </a:r>
            <a:r>
              <a:rPr lang="zh-CN" altLang="en-US" sz="2400" b="1" dirty="0"/>
              <a:t>，</a:t>
            </a:r>
            <a:r>
              <a:rPr lang="zh-CN" altLang="en-US" sz="2400" dirty="0">
                <a:solidFill>
                  <a:srgbClr val="001581"/>
                </a:solidFill>
              </a:rPr>
              <a:t>降低了资本所有者的实际收入</a:t>
            </a:r>
            <a:endParaRPr lang="en-US" altLang="en-US" sz="2400" dirty="0">
              <a:solidFill>
                <a:srgbClr val="001581"/>
              </a:solidFill>
            </a:endParaRPr>
          </a:p>
          <a:p>
            <a:r>
              <a:rPr lang="en-US" sz="2400" b="1" dirty="0">
                <a:sym typeface="Wingdings" pitchFamily="2" charset="2"/>
              </a:rPr>
              <a:t> </a:t>
            </a:r>
            <a:r>
              <a:rPr lang="zh-CN" altLang="en-US" sz="2400" dirty="0"/>
              <a:t>相对价格的变化极大地提高了工人的实际收入（购买力），降低了资本所有者的实际收入，从而影响了</a:t>
            </a:r>
            <a:r>
              <a:rPr lang="zh-CN" altLang="en-US" sz="2400" dirty="0">
                <a:solidFill>
                  <a:srgbClr val="FF0000"/>
                </a:solidFill>
              </a:rPr>
              <a:t>收入分配</a:t>
            </a:r>
            <a:endParaRPr lang="en-US" altLang="en-US" sz="2400" dirty="0">
              <a:solidFill>
                <a:srgbClr val="FF0000"/>
              </a:solidFill>
            </a:endParaRPr>
          </a:p>
        </p:txBody>
      </p:sp>
      <p:graphicFrame>
        <p:nvGraphicFramePr>
          <p:cNvPr id="10" name="Object 9"/>
          <p:cNvGraphicFramePr>
            <a:graphicFrameLocks noChangeAspect="1"/>
          </p:cNvGraphicFramePr>
          <p:nvPr>
            <p:extLst>
              <p:ext uri="{D42A27DB-BD31-4B8C-83A1-F6EECF244321}">
                <p14:modId xmlns:p14="http://schemas.microsoft.com/office/powerpoint/2010/main" val="3459646798"/>
              </p:ext>
            </p:extLst>
          </p:nvPr>
        </p:nvGraphicFramePr>
        <p:xfrm>
          <a:off x="3931274" y="2141555"/>
          <a:ext cx="436562" cy="697375"/>
        </p:xfrm>
        <a:graphic>
          <a:graphicData uri="http://schemas.openxmlformats.org/presentationml/2006/ole">
            <mc:AlternateContent xmlns:mc="http://schemas.openxmlformats.org/markup-compatibility/2006">
              <mc:Choice xmlns:v="urn:schemas-microsoft-com:vml" Requires="v">
                <p:oleObj spid="_x0000_s7175" name="Equation" r:id="rId4" imgW="228501" imgH="393529" progId="">
                  <p:embed/>
                </p:oleObj>
              </mc:Choice>
              <mc:Fallback>
                <p:oleObj name="Equation" r:id="rId4" imgW="228501" imgH="393529" progId="">
                  <p:embed/>
                  <p:pic>
                    <p:nvPicPr>
                      <p:cNvPr id="0" name="Picture 21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1274" y="2141555"/>
                        <a:ext cx="436562" cy="697375"/>
                      </a:xfrm>
                      <a:prstGeom prst="rect">
                        <a:avLst/>
                      </a:prstGeom>
                      <a:noFill/>
                    </p:spPr>
                  </p:pic>
                </p:oleObj>
              </mc:Fallback>
            </mc:AlternateContent>
          </a:graphicData>
        </a:graphic>
      </p:graphicFrame>
      <p:graphicFrame>
        <p:nvGraphicFramePr>
          <p:cNvPr id="11" name="Object 10"/>
          <p:cNvGraphicFramePr>
            <a:graphicFrameLocks noChangeAspect="1"/>
          </p:cNvGraphicFramePr>
          <p:nvPr>
            <p:extLst>
              <p:ext uri="{D42A27DB-BD31-4B8C-83A1-F6EECF244321}">
                <p14:modId xmlns:p14="http://schemas.microsoft.com/office/powerpoint/2010/main" val="3836978138"/>
              </p:ext>
            </p:extLst>
          </p:nvPr>
        </p:nvGraphicFramePr>
        <p:xfrm>
          <a:off x="6627607" y="2853868"/>
          <a:ext cx="349662" cy="602691"/>
        </p:xfrm>
        <a:graphic>
          <a:graphicData uri="http://schemas.openxmlformats.org/presentationml/2006/ole">
            <mc:AlternateContent xmlns:mc="http://schemas.openxmlformats.org/markup-compatibility/2006">
              <mc:Choice xmlns:v="urn:schemas-microsoft-com:vml" Requires="v">
                <p:oleObj spid="_x0000_s7176" name="Equation" r:id="rId6" imgW="228501" imgH="393529" progId="">
                  <p:embed/>
                </p:oleObj>
              </mc:Choice>
              <mc:Fallback>
                <p:oleObj name="Equation" r:id="rId6" imgW="228501" imgH="393529" progId="">
                  <p:embed/>
                  <p:pic>
                    <p:nvPicPr>
                      <p:cNvPr id="0" name="Picture 21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627607" y="2853868"/>
                        <a:ext cx="349662" cy="602691"/>
                      </a:xfrm>
                      <a:prstGeom prst="rect">
                        <a:avLst/>
                      </a:prstGeom>
                      <a:noFill/>
                    </p:spPr>
                  </p:pic>
                </p:oleObj>
              </mc:Fallback>
            </mc:AlternateContent>
          </a:graphicData>
        </a:graphic>
      </p:graphicFrame>
      <p:pic>
        <p:nvPicPr>
          <p:cNvPr id="13" name="图片 12">
            <a:extLst>
              <a:ext uri="{FF2B5EF4-FFF2-40B4-BE49-F238E27FC236}">
                <a16:creationId xmlns:a16="http://schemas.microsoft.com/office/drawing/2014/main" id="{3835B506-0482-F4B4-F433-86DC0D88ACC4}"/>
              </a:ext>
            </a:extLst>
          </p:cNvPr>
          <p:cNvPicPr>
            <a:picLocks noChangeAspect="1"/>
          </p:cNvPicPr>
          <p:nvPr/>
        </p:nvPicPr>
        <p:blipFill>
          <a:blip r:embed="rId8"/>
          <a:stretch>
            <a:fillRect/>
          </a:stretch>
        </p:blipFill>
        <p:spPr>
          <a:xfrm>
            <a:off x="3086089" y="1500146"/>
            <a:ext cx="409176" cy="772889"/>
          </a:xfrm>
          <a:prstGeom prst="rect">
            <a:avLst/>
          </a:prstGeom>
        </p:spPr>
      </p:pic>
    </p:spTree>
    <p:extLst>
      <p:ext uri="{BB962C8B-B14F-4D97-AF65-F5344CB8AC3E}">
        <p14:creationId xmlns:p14="http://schemas.microsoft.com/office/powerpoint/2010/main" val="326924911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blinds(horizontal)">
                                      <p:cBhvr>
                                        <p:cTn id="7" dur="500"/>
                                        <p:tgtEl>
                                          <p:spTgt spid="8">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8">
                                            <p:txEl>
                                              <p:pRg st="1" end="1"/>
                                            </p:txEl>
                                          </p:spTgt>
                                        </p:tgtEl>
                                        <p:attrNameLst>
                                          <p:attrName>style.visibility</p:attrName>
                                        </p:attrNameLst>
                                      </p:cBhvr>
                                      <p:to>
                                        <p:strVal val="visible"/>
                                      </p:to>
                                    </p:set>
                                    <p:animEffect transition="in" filter="blinds(horizontal)">
                                      <p:cBhvr>
                                        <p:cTn id="12" dur="500"/>
                                        <p:tgtEl>
                                          <p:spTgt spid="8">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Effect transition="in" filter="blinds(horizontal)">
                                      <p:cBhvr>
                                        <p:cTn id="15" dur="500"/>
                                        <p:tgtEl>
                                          <p:spTgt spid="8">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xEl>
                                              <p:pRg st="3" end="3"/>
                                            </p:txEl>
                                          </p:spTgt>
                                        </p:tgtEl>
                                        <p:attrNameLst>
                                          <p:attrName>style.visibility</p:attrName>
                                        </p:attrNameLst>
                                      </p:cBhvr>
                                      <p:to>
                                        <p:strVal val="visible"/>
                                      </p:to>
                                    </p:set>
                                    <p:animEffect transition="in" filter="blinds(horizontal)">
                                      <p:cBhvr>
                                        <p:cTn id="20" dur="500"/>
                                        <p:tgtEl>
                                          <p:spTgt spid="8">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Effect transition="in" filter="blinds(horizontal)">
                                      <p:cBhvr>
                                        <p:cTn id="25" dur="500"/>
                                        <p:tgtEl>
                                          <p:spTgt spid="8">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2">
            <a:extLst>
              <a:ext uri="{FF2B5EF4-FFF2-40B4-BE49-F238E27FC236}">
                <a16:creationId xmlns:a16="http://schemas.microsoft.com/office/drawing/2014/main" id="{0FE329BF-5C21-86AB-932D-5714FC383450}"/>
              </a:ext>
            </a:extLst>
          </p:cNvPr>
          <p:cNvSpPr txBox="1">
            <a:spLocks noChangeArrowheads="1"/>
          </p:cNvSpPr>
          <p:nvPr/>
        </p:nvSpPr>
        <p:spPr>
          <a:xfrm>
            <a:off x="381000" y="1452352"/>
            <a:ext cx="8382000" cy="3894138"/>
          </a:xfrm>
          <a:prstGeom prst="rect">
            <a:avLst/>
          </a:prstGeom>
        </p:spPr>
        <p:txBody>
          <a:bodyPr/>
          <a:lstStyle>
            <a:lvl1pPr marL="256032" indent="-256032" algn="l" defTabSz="914400" rtl="0" eaLnBrk="1" latinLnBrk="0" hangingPunct="1">
              <a:spcBef>
                <a:spcPts val="1500"/>
              </a:spcBef>
              <a:buClr>
                <a:srgbClr val="007FA3"/>
              </a:buClr>
              <a:buFont typeface="Arial" panose="020B0604020202020204" pitchFamily="34" charset="0"/>
              <a:buChar char="•"/>
              <a:defRPr sz="1600" kern="1200">
                <a:solidFill>
                  <a:schemeClr val="tx1"/>
                </a:solidFill>
                <a:latin typeface="+mn-lt"/>
                <a:ea typeface="+mn-ea"/>
                <a:cs typeface="+mn-cs"/>
              </a:defRPr>
            </a:lvl1pPr>
            <a:lvl2pPr marL="742950" indent="-28575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2pPr>
            <a:lvl3pPr marL="1143000" indent="-228600" algn="l" defTabSz="914400" rtl="0" eaLnBrk="1" latinLnBrk="0" hangingPunct="1">
              <a:spcBef>
                <a:spcPts val="600"/>
              </a:spcBef>
              <a:buClr>
                <a:srgbClr val="007FA3"/>
              </a:buClr>
              <a:buFont typeface="Wingdings" panose="05000000000000000000" pitchFamily="2" charset="2"/>
              <a:buChar char="§"/>
              <a:defRPr sz="1600" kern="1200">
                <a:solidFill>
                  <a:schemeClr val="tx1"/>
                </a:solidFill>
                <a:latin typeface="+mn-lt"/>
                <a:ea typeface="+mn-ea"/>
                <a:cs typeface="+mn-cs"/>
              </a:defRPr>
            </a:lvl3pPr>
            <a:lvl4pPr marL="16002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spcBef>
                <a:spcPts val="600"/>
              </a:spcBef>
              <a:buClr>
                <a:srgbClr val="007FA3"/>
              </a:buClr>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ts val="300"/>
              </a:spcBef>
              <a:buClr>
                <a:srgbClr val="007FA3"/>
              </a:buClr>
              <a:buFont typeface="Arial" panose="020B0604020202020204" pitchFamily="34" charset="0"/>
              <a:buChar char="•"/>
              <a:defRPr sz="1600" kern="1200">
                <a:solidFill>
                  <a:schemeClr val="tx1"/>
                </a:solidFill>
                <a:latin typeface="+mn-lt"/>
                <a:ea typeface="+mn-ea"/>
                <a:cs typeface="+mn-cs"/>
              </a:defRPr>
            </a:lvl9pPr>
          </a:lstStyle>
          <a:p>
            <a:r>
              <a:rPr lang="zh-CN" altLang="en-US" sz="2800" b="1" dirty="0">
                <a:solidFill>
                  <a:schemeClr val="tx1"/>
                </a:solidFill>
                <a:ea typeface="黑体" panose="02010609060101010101" pitchFamily="49" charset="-122"/>
              </a:rPr>
              <a:t>          资源的配置</a:t>
            </a:r>
            <a:endParaRPr lang="en-US" altLang="zh-CN" sz="2800" b="1" dirty="0">
              <a:latin typeface="黑体" panose="02010609060101010101" pitchFamily="49" charset="-122"/>
              <a:ea typeface="黑体" panose="02010609060101010101" pitchFamily="49" charset="-122"/>
            </a:endParaRPr>
          </a:p>
          <a:p>
            <a:r>
              <a:rPr lang="zh-CN" altLang="en-US" sz="2800" dirty="0">
                <a:solidFill>
                  <a:schemeClr val="accent2"/>
                </a:solidFill>
                <a:latin typeface="黑体" panose="02010609060101010101" pitchFamily="49" charset="-122"/>
                <a:ea typeface="黑体" panose="02010609060101010101" pitchFamily="49" charset="-122"/>
              </a:rPr>
              <a:t>资源的配置是如何决定的</a:t>
            </a:r>
            <a:r>
              <a:rPr lang="en-US" altLang="zh-CN" sz="2800" dirty="0">
                <a:solidFill>
                  <a:schemeClr val="accent2"/>
                </a:solidFill>
                <a:latin typeface="黑体" panose="02010609060101010101" pitchFamily="49" charset="-122"/>
                <a:ea typeface="黑体" panose="02010609060101010101" pitchFamily="49" charset="-122"/>
              </a:rPr>
              <a:t>?</a:t>
            </a:r>
          </a:p>
          <a:p>
            <a:pPr lvl="1"/>
            <a:r>
              <a:rPr lang="zh-CN" altLang="en-US" sz="2400" dirty="0">
                <a:solidFill>
                  <a:schemeClr val="accent2"/>
                </a:solidFill>
                <a:latin typeface="黑体" panose="02010609060101010101" pitchFamily="49" charset="-122"/>
                <a:ea typeface="黑体" panose="02010609060101010101" pitchFamily="49" charset="-122"/>
              </a:rPr>
              <a:t>给定布的相对价格及资本与劳动的供给，可以决定经济中每种产品的生产所使用每种资源的数量。</a:t>
            </a:r>
          </a:p>
        </p:txBody>
      </p:sp>
      <p:grpSp>
        <p:nvGrpSpPr>
          <p:cNvPr id="2" name="Group 2">
            <a:extLst>
              <a:ext uri="{FF2B5EF4-FFF2-40B4-BE49-F238E27FC236}">
                <a16:creationId xmlns:a16="http://schemas.microsoft.com/office/drawing/2014/main" id="{47CCBB96-998A-9F94-2A89-DBAB2713A105}"/>
              </a:ext>
            </a:extLst>
          </p:cNvPr>
          <p:cNvGrpSpPr>
            <a:grpSpLocks/>
          </p:cNvGrpSpPr>
          <p:nvPr/>
        </p:nvGrpSpPr>
        <p:grpSpPr bwMode="auto">
          <a:xfrm>
            <a:off x="5257800" y="2349500"/>
            <a:ext cx="2606675" cy="2351088"/>
            <a:chOff x="3312" y="1344"/>
            <a:chExt cx="1642" cy="1481"/>
          </a:xfrm>
        </p:grpSpPr>
        <p:sp>
          <p:nvSpPr>
            <p:cNvPr id="39981" name="Text Box 3">
              <a:extLst>
                <a:ext uri="{FF2B5EF4-FFF2-40B4-BE49-F238E27FC236}">
                  <a16:creationId xmlns:a16="http://schemas.microsoft.com/office/drawing/2014/main" id="{01D4F1EF-9BAA-F216-4CC1-AE1E07183F5C}"/>
                </a:ext>
              </a:extLst>
            </p:cNvPr>
            <p:cNvSpPr txBox="1">
              <a:spLocks noChangeArrowheads="1"/>
            </p:cNvSpPr>
            <p:nvPr/>
          </p:nvSpPr>
          <p:spPr bwMode="auto">
            <a:xfrm>
              <a:off x="3312" y="1344"/>
              <a:ext cx="26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39982" name="Text Box 4">
              <a:extLst>
                <a:ext uri="{FF2B5EF4-FFF2-40B4-BE49-F238E27FC236}">
                  <a16:creationId xmlns:a16="http://schemas.microsoft.com/office/drawing/2014/main" id="{FD34383F-E0D1-F96D-4150-65B9102E44ED}"/>
                </a:ext>
              </a:extLst>
            </p:cNvPr>
            <p:cNvSpPr txBox="1">
              <a:spLocks noChangeArrowheads="1"/>
            </p:cNvSpPr>
            <p:nvPr/>
          </p:nvSpPr>
          <p:spPr bwMode="auto">
            <a:xfrm>
              <a:off x="4673" y="2592"/>
              <a:ext cx="28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K</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grpSp>
          <p:nvGrpSpPr>
            <p:cNvPr id="39983" name="Group 5">
              <a:extLst>
                <a:ext uri="{FF2B5EF4-FFF2-40B4-BE49-F238E27FC236}">
                  <a16:creationId xmlns:a16="http://schemas.microsoft.com/office/drawing/2014/main" id="{9ABF7143-C784-3D77-B45B-F6CE1DD78475}"/>
                </a:ext>
              </a:extLst>
            </p:cNvPr>
            <p:cNvGrpSpPr>
              <a:grpSpLocks/>
            </p:cNvGrpSpPr>
            <p:nvPr/>
          </p:nvGrpSpPr>
          <p:grpSpPr bwMode="auto">
            <a:xfrm>
              <a:off x="3473" y="1624"/>
              <a:ext cx="1200" cy="1104"/>
              <a:chOff x="3456" y="1536"/>
              <a:chExt cx="1200" cy="1104"/>
            </a:xfrm>
          </p:grpSpPr>
          <p:sp>
            <p:nvSpPr>
              <p:cNvPr id="39984" name="Line 6">
                <a:extLst>
                  <a:ext uri="{FF2B5EF4-FFF2-40B4-BE49-F238E27FC236}">
                    <a16:creationId xmlns:a16="http://schemas.microsoft.com/office/drawing/2014/main" id="{5D6934F5-DBA9-7DB2-9954-CDA43F033EDA}"/>
                  </a:ext>
                </a:extLst>
              </p:cNvPr>
              <p:cNvSpPr>
                <a:spLocks noChangeShapeType="1"/>
              </p:cNvSpPr>
              <p:nvPr/>
            </p:nvSpPr>
            <p:spPr bwMode="auto">
              <a:xfrm>
                <a:off x="3456" y="2640"/>
                <a:ext cx="1200"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85" name="Line 7">
                <a:extLst>
                  <a:ext uri="{FF2B5EF4-FFF2-40B4-BE49-F238E27FC236}">
                    <a16:creationId xmlns:a16="http://schemas.microsoft.com/office/drawing/2014/main" id="{3F41AC74-8403-076D-54AF-ACB9F848671D}"/>
                  </a:ext>
                </a:extLst>
              </p:cNvPr>
              <p:cNvSpPr>
                <a:spLocks noChangeShapeType="1"/>
              </p:cNvSpPr>
              <p:nvPr/>
            </p:nvSpPr>
            <p:spPr bwMode="auto">
              <a:xfrm>
                <a:off x="3456" y="1536"/>
                <a:ext cx="0" cy="1104"/>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grpSp>
        <p:nvGrpSpPr>
          <p:cNvPr id="4" name="Group 8">
            <a:extLst>
              <a:ext uri="{FF2B5EF4-FFF2-40B4-BE49-F238E27FC236}">
                <a16:creationId xmlns:a16="http://schemas.microsoft.com/office/drawing/2014/main" id="{B36F8DDC-A493-E2A0-63AF-B7465B6FB37E}"/>
              </a:ext>
            </a:extLst>
          </p:cNvPr>
          <p:cNvGrpSpPr>
            <a:grpSpLocks/>
          </p:cNvGrpSpPr>
          <p:nvPr/>
        </p:nvGrpSpPr>
        <p:grpSpPr bwMode="auto">
          <a:xfrm>
            <a:off x="1174750" y="4329113"/>
            <a:ext cx="4516438" cy="1966912"/>
            <a:chOff x="740" y="2591"/>
            <a:chExt cx="2845" cy="1239"/>
          </a:xfrm>
        </p:grpSpPr>
        <p:sp>
          <p:nvSpPr>
            <p:cNvPr id="39976" name="Text Box 9">
              <a:extLst>
                <a:ext uri="{FF2B5EF4-FFF2-40B4-BE49-F238E27FC236}">
                  <a16:creationId xmlns:a16="http://schemas.microsoft.com/office/drawing/2014/main" id="{CE4AAB40-7957-4303-4092-1F97185FBCAE}"/>
                </a:ext>
              </a:extLst>
            </p:cNvPr>
            <p:cNvSpPr txBox="1">
              <a:spLocks noChangeArrowheads="1"/>
            </p:cNvSpPr>
            <p:nvPr/>
          </p:nvSpPr>
          <p:spPr bwMode="auto">
            <a:xfrm>
              <a:off x="3312" y="3599"/>
              <a:ext cx="27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sp>
          <p:nvSpPr>
            <p:cNvPr id="39977" name="Text Box 10">
              <a:extLst>
                <a:ext uri="{FF2B5EF4-FFF2-40B4-BE49-F238E27FC236}">
                  <a16:creationId xmlns:a16="http://schemas.microsoft.com/office/drawing/2014/main" id="{A4A60676-A837-44D3-6A6E-538507A11CE0}"/>
                </a:ext>
              </a:extLst>
            </p:cNvPr>
            <p:cNvSpPr txBox="1">
              <a:spLocks noChangeArrowheads="1"/>
            </p:cNvSpPr>
            <p:nvPr/>
          </p:nvSpPr>
          <p:spPr bwMode="auto">
            <a:xfrm>
              <a:off x="740" y="2591"/>
              <a:ext cx="291"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K</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nvGrpSpPr>
            <p:cNvPr id="39978" name="Group 11">
              <a:extLst>
                <a:ext uri="{FF2B5EF4-FFF2-40B4-BE49-F238E27FC236}">
                  <a16:creationId xmlns:a16="http://schemas.microsoft.com/office/drawing/2014/main" id="{EA3BD85A-97B4-97AD-FACF-02FDFDA1A6B2}"/>
                </a:ext>
              </a:extLst>
            </p:cNvPr>
            <p:cNvGrpSpPr>
              <a:grpSpLocks/>
            </p:cNvGrpSpPr>
            <p:nvPr/>
          </p:nvGrpSpPr>
          <p:grpSpPr bwMode="auto">
            <a:xfrm>
              <a:off x="1008" y="2736"/>
              <a:ext cx="2448" cy="864"/>
              <a:chOff x="1008" y="2640"/>
              <a:chExt cx="2448" cy="864"/>
            </a:xfrm>
          </p:grpSpPr>
          <p:sp>
            <p:nvSpPr>
              <p:cNvPr id="39979" name="Line 12">
                <a:extLst>
                  <a:ext uri="{FF2B5EF4-FFF2-40B4-BE49-F238E27FC236}">
                    <a16:creationId xmlns:a16="http://schemas.microsoft.com/office/drawing/2014/main" id="{E7B1B30D-4DD3-F1A4-82F2-959C999F4096}"/>
                  </a:ext>
                </a:extLst>
              </p:cNvPr>
              <p:cNvSpPr>
                <a:spLocks noChangeShapeType="1"/>
              </p:cNvSpPr>
              <p:nvPr/>
            </p:nvSpPr>
            <p:spPr bwMode="auto">
              <a:xfrm>
                <a:off x="3456" y="2640"/>
                <a:ext cx="0" cy="864"/>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80" name="Line 13">
                <a:extLst>
                  <a:ext uri="{FF2B5EF4-FFF2-40B4-BE49-F238E27FC236}">
                    <a16:creationId xmlns:a16="http://schemas.microsoft.com/office/drawing/2014/main" id="{E45FFBCA-BBDC-604A-ADFB-E1562FF8D7D9}"/>
                  </a:ext>
                </a:extLst>
              </p:cNvPr>
              <p:cNvSpPr>
                <a:spLocks noChangeShapeType="1"/>
              </p:cNvSpPr>
              <p:nvPr/>
            </p:nvSpPr>
            <p:spPr bwMode="auto">
              <a:xfrm>
                <a:off x="1008" y="2640"/>
                <a:ext cx="2448"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90126" name="Text Box 14">
            <a:extLst>
              <a:ext uri="{FF2B5EF4-FFF2-40B4-BE49-F238E27FC236}">
                <a16:creationId xmlns:a16="http://schemas.microsoft.com/office/drawing/2014/main" id="{FDFE3746-4131-65F7-B329-868C3CEC928D}"/>
              </a:ext>
            </a:extLst>
          </p:cNvPr>
          <p:cNvSpPr txBox="1">
            <a:spLocks noChangeArrowheads="1"/>
          </p:cNvSpPr>
          <p:nvPr/>
        </p:nvSpPr>
        <p:spPr bwMode="auto">
          <a:xfrm>
            <a:off x="1676400" y="2362200"/>
            <a:ext cx="349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Labor used in food production</a:t>
            </a:r>
          </a:p>
        </p:txBody>
      </p:sp>
      <p:sp>
        <p:nvSpPr>
          <p:cNvPr id="90127" name="Text Box 15">
            <a:extLst>
              <a:ext uri="{FF2B5EF4-FFF2-40B4-BE49-F238E27FC236}">
                <a16:creationId xmlns:a16="http://schemas.microsoft.com/office/drawing/2014/main" id="{94BD549A-2C55-3428-A4A4-542ACE485330}"/>
              </a:ext>
            </a:extLst>
          </p:cNvPr>
          <p:cNvSpPr txBox="1">
            <a:spLocks noChangeArrowheads="1"/>
          </p:cNvSpPr>
          <p:nvPr/>
        </p:nvSpPr>
        <p:spPr bwMode="auto">
          <a:xfrm>
            <a:off x="1752600" y="5929313"/>
            <a:ext cx="354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Labor used in cloth production</a:t>
            </a:r>
          </a:p>
        </p:txBody>
      </p:sp>
      <p:grpSp>
        <p:nvGrpSpPr>
          <p:cNvPr id="6" name="Group 16">
            <a:extLst>
              <a:ext uri="{FF2B5EF4-FFF2-40B4-BE49-F238E27FC236}">
                <a16:creationId xmlns:a16="http://schemas.microsoft.com/office/drawing/2014/main" id="{39295DC4-23CB-DDBF-153F-8E2630BF9C2D}"/>
              </a:ext>
            </a:extLst>
          </p:cNvPr>
          <p:cNvGrpSpPr>
            <a:grpSpLocks/>
          </p:cNvGrpSpPr>
          <p:nvPr/>
        </p:nvGrpSpPr>
        <p:grpSpPr bwMode="auto">
          <a:xfrm>
            <a:off x="1600200" y="2424113"/>
            <a:ext cx="6118225" cy="3506787"/>
            <a:chOff x="1008" y="1391"/>
            <a:chExt cx="3854" cy="2209"/>
          </a:xfrm>
        </p:grpSpPr>
        <p:sp>
          <p:nvSpPr>
            <p:cNvPr id="39973" name="Text Box 17">
              <a:extLst>
                <a:ext uri="{FF2B5EF4-FFF2-40B4-BE49-F238E27FC236}">
                  <a16:creationId xmlns:a16="http://schemas.microsoft.com/office/drawing/2014/main" id="{23F661FB-EF5C-EEE3-FC16-C7B701606211}"/>
                </a:ext>
              </a:extLst>
            </p:cNvPr>
            <p:cNvSpPr txBox="1">
              <a:spLocks noChangeArrowheads="1"/>
            </p:cNvSpPr>
            <p:nvPr/>
          </p:nvSpPr>
          <p:spPr bwMode="auto">
            <a:xfrm>
              <a:off x="4575" y="1391"/>
              <a:ext cx="28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O</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39974" name="Line 18">
              <a:extLst>
                <a:ext uri="{FF2B5EF4-FFF2-40B4-BE49-F238E27FC236}">
                  <a16:creationId xmlns:a16="http://schemas.microsoft.com/office/drawing/2014/main" id="{72355DB1-4B3E-4C85-1497-A554A3A6BB3C}"/>
                </a:ext>
              </a:extLst>
            </p:cNvPr>
            <p:cNvSpPr>
              <a:spLocks noChangeShapeType="1"/>
            </p:cNvSpPr>
            <p:nvPr/>
          </p:nvSpPr>
          <p:spPr bwMode="auto">
            <a:xfrm>
              <a:off x="1008" y="1632"/>
              <a:ext cx="364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75" name="Line 19">
              <a:extLst>
                <a:ext uri="{FF2B5EF4-FFF2-40B4-BE49-F238E27FC236}">
                  <a16:creationId xmlns:a16="http://schemas.microsoft.com/office/drawing/2014/main" id="{B295E73A-D92E-E0D7-177A-4DF7ECF169F3}"/>
                </a:ext>
              </a:extLst>
            </p:cNvPr>
            <p:cNvSpPr>
              <a:spLocks noChangeShapeType="1"/>
            </p:cNvSpPr>
            <p:nvPr/>
          </p:nvSpPr>
          <p:spPr bwMode="auto">
            <a:xfrm>
              <a:off x="4656" y="1632"/>
              <a:ext cx="0" cy="196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20">
            <a:extLst>
              <a:ext uri="{FF2B5EF4-FFF2-40B4-BE49-F238E27FC236}">
                <a16:creationId xmlns:a16="http://schemas.microsoft.com/office/drawing/2014/main" id="{CA023B66-4DE9-4644-3B6C-7C69791B2B9F}"/>
              </a:ext>
            </a:extLst>
          </p:cNvPr>
          <p:cNvGrpSpPr>
            <a:grpSpLocks/>
          </p:cNvGrpSpPr>
          <p:nvPr/>
        </p:nvGrpSpPr>
        <p:grpSpPr bwMode="auto">
          <a:xfrm>
            <a:off x="2971800" y="2057400"/>
            <a:ext cx="1327150" cy="366713"/>
            <a:chOff x="1824" y="3695"/>
            <a:chExt cx="836" cy="231"/>
          </a:xfrm>
        </p:grpSpPr>
        <p:sp>
          <p:nvSpPr>
            <p:cNvPr id="39971" name="Line 21">
              <a:extLst>
                <a:ext uri="{FF2B5EF4-FFF2-40B4-BE49-F238E27FC236}">
                  <a16:creationId xmlns:a16="http://schemas.microsoft.com/office/drawing/2014/main" id="{8E75396F-C6C7-8509-905B-2DEE37FB3277}"/>
                </a:ext>
              </a:extLst>
            </p:cNvPr>
            <p:cNvSpPr>
              <a:spLocks noChangeShapeType="1"/>
            </p:cNvSpPr>
            <p:nvPr/>
          </p:nvSpPr>
          <p:spPr bwMode="auto">
            <a:xfrm flipH="1">
              <a:off x="1920" y="369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9972" name="Text Box 22">
              <a:extLst>
                <a:ext uri="{FF2B5EF4-FFF2-40B4-BE49-F238E27FC236}">
                  <a16:creationId xmlns:a16="http://schemas.microsoft.com/office/drawing/2014/main" id="{E9F28969-8592-ED79-FC1C-9C589E4FBE44}"/>
                </a:ext>
              </a:extLst>
            </p:cNvPr>
            <p:cNvSpPr txBox="1">
              <a:spLocks noChangeArrowheads="1"/>
            </p:cNvSpPr>
            <p:nvPr/>
          </p:nvSpPr>
          <p:spPr bwMode="auto">
            <a:xfrm>
              <a:off x="1824" y="3695"/>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dirty="0">
                  <a:latin typeface="Arial" panose="020B0604020202020204" pitchFamily="34" charset="0"/>
                </a:rPr>
                <a:t>Increasing</a:t>
              </a:r>
            </a:p>
          </p:txBody>
        </p:sp>
      </p:grpSp>
      <p:grpSp>
        <p:nvGrpSpPr>
          <p:cNvPr id="8" name="Group 23">
            <a:extLst>
              <a:ext uri="{FF2B5EF4-FFF2-40B4-BE49-F238E27FC236}">
                <a16:creationId xmlns:a16="http://schemas.microsoft.com/office/drawing/2014/main" id="{AD188C52-AEBE-B3E1-D495-8ABDDB83F49A}"/>
              </a:ext>
            </a:extLst>
          </p:cNvPr>
          <p:cNvGrpSpPr>
            <a:grpSpLocks/>
          </p:cNvGrpSpPr>
          <p:nvPr/>
        </p:nvGrpSpPr>
        <p:grpSpPr bwMode="auto">
          <a:xfrm>
            <a:off x="3352800" y="6311900"/>
            <a:ext cx="1327150" cy="379413"/>
            <a:chOff x="3364" y="3696"/>
            <a:chExt cx="836" cy="239"/>
          </a:xfrm>
        </p:grpSpPr>
        <p:sp>
          <p:nvSpPr>
            <p:cNvPr id="39969" name="Line 24">
              <a:extLst>
                <a:ext uri="{FF2B5EF4-FFF2-40B4-BE49-F238E27FC236}">
                  <a16:creationId xmlns:a16="http://schemas.microsoft.com/office/drawing/2014/main" id="{07352EF5-AEB7-6B4D-DAA1-B3478D702924}"/>
                </a:ext>
              </a:extLst>
            </p:cNvPr>
            <p:cNvSpPr>
              <a:spLocks noChangeShapeType="1"/>
            </p:cNvSpPr>
            <p:nvPr/>
          </p:nvSpPr>
          <p:spPr bwMode="auto">
            <a:xfrm>
              <a:off x="3504" y="369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9970" name="Text Box 25">
              <a:extLst>
                <a:ext uri="{FF2B5EF4-FFF2-40B4-BE49-F238E27FC236}">
                  <a16:creationId xmlns:a16="http://schemas.microsoft.com/office/drawing/2014/main" id="{69D79377-5A71-8FE9-7BF4-C07ECC3CD4C8}"/>
                </a:ext>
              </a:extLst>
            </p:cNvPr>
            <p:cNvSpPr txBox="1">
              <a:spLocks noChangeArrowheads="1"/>
            </p:cNvSpPr>
            <p:nvPr/>
          </p:nvSpPr>
          <p:spPr bwMode="auto">
            <a:xfrm>
              <a:off x="3364" y="3704"/>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grpSp>
        <p:nvGrpSpPr>
          <p:cNvPr id="9" name="Group 26">
            <a:extLst>
              <a:ext uri="{FF2B5EF4-FFF2-40B4-BE49-F238E27FC236}">
                <a16:creationId xmlns:a16="http://schemas.microsoft.com/office/drawing/2014/main" id="{BA281141-97DE-B342-93A7-3CEF00827F48}"/>
              </a:ext>
            </a:extLst>
          </p:cNvPr>
          <p:cNvGrpSpPr>
            <a:grpSpLocks/>
          </p:cNvGrpSpPr>
          <p:nvPr/>
        </p:nvGrpSpPr>
        <p:grpSpPr bwMode="auto">
          <a:xfrm rot="5388514" flipH="1">
            <a:off x="7750969" y="4275932"/>
            <a:ext cx="1327150" cy="366712"/>
            <a:chOff x="1883" y="3753"/>
            <a:chExt cx="836" cy="231"/>
          </a:xfrm>
        </p:grpSpPr>
        <p:sp>
          <p:nvSpPr>
            <p:cNvPr id="39967" name="Line 27">
              <a:extLst>
                <a:ext uri="{FF2B5EF4-FFF2-40B4-BE49-F238E27FC236}">
                  <a16:creationId xmlns:a16="http://schemas.microsoft.com/office/drawing/2014/main" id="{4A70BC75-6068-EBE9-B47C-0A018400194F}"/>
                </a:ext>
              </a:extLst>
            </p:cNvPr>
            <p:cNvSpPr>
              <a:spLocks noChangeShapeType="1"/>
            </p:cNvSpPr>
            <p:nvPr/>
          </p:nvSpPr>
          <p:spPr bwMode="auto">
            <a:xfrm flipH="1">
              <a:off x="1980" y="3754"/>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9968" name="Text Box 28">
              <a:extLst>
                <a:ext uri="{FF2B5EF4-FFF2-40B4-BE49-F238E27FC236}">
                  <a16:creationId xmlns:a16="http://schemas.microsoft.com/office/drawing/2014/main" id="{891D133E-2C98-6ABC-1B1E-AB94809F0477}"/>
                </a:ext>
              </a:extLst>
            </p:cNvPr>
            <p:cNvSpPr txBox="1">
              <a:spLocks noChangeArrowheads="1"/>
            </p:cNvSpPr>
            <p:nvPr/>
          </p:nvSpPr>
          <p:spPr bwMode="auto">
            <a:xfrm>
              <a:off x="1883" y="375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grpSp>
        <p:nvGrpSpPr>
          <p:cNvPr id="10" name="Group 29">
            <a:extLst>
              <a:ext uri="{FF2B5EF4-FFF2-40B4-BE49-F238E27FC236}">
                <a16:creationId xmlns:a16="http://schemas.microsoft.com/office/drawing/2014/main" id="{F6AD29DB-51B7-93D4-C085-5FBAC23A93B4}"/>
              </a:ext>
            </a:extLst>
          </p:cNvPr>
          <p:cNvGrpSpPr>
            <a:grpSpLocks/>
          </p:cNvGrpSpPr>
          <p:nvPr/>
        </p:nvGrpSpPr>
        <p:grpSpPr bwMode="auto">
          <a:xfrm rot="-5388494">
            <a:off x="-17462" y="4010025"/>
            <a:ext cx="1327150" cy="377825"/>
            <a:chOff x="3303" y="3636"/>
            <a:chExt cx="836" cy="238"/>
          </a:xfrm>
        </p:grpSpPr>
        <p:sp>
          <p:nvSpPr>
            <p:cNvPr id="39965" name="Line 30">
              <a:extLst>
                <a:ext uri="{FF2B5EF4-FFF2-40B4-BE49-F238E27FC236}">
                  <a16:creationId xmlns:a16="http://schemas.microsoft.com/office/drawing/2014/main" id="{B4A312A8-0C9B-C942-4172-95F6A61007E4}"/>
                </a:ext>
              </a:extLst>
            </p:cNvPr>
            <p:cNvSpPr>
              <a:spLocks noChangeShapeType="1"/>
            </p:cNvSpPr>
            <p:nvPr/>
          </p:nvSpPr>
          <p:spPr bwMode="auto">
            <a:xfrm>
              <a:off x="3442" y="363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39966" name="Text Box 31">
              <a:extLst>
                <a:ext uri="{FF2B5EF4-FFF2-40B4-BE49-F238E27FC236}">
                  <a16:creationId xmlns:a16="http://schemas.microsoft.com/office/drawing/2014/main" id="{2998DEED-56BA-4AB7-EE2D-E842E1CCBF8E}"/>
                </a:ext>
              </a:extLst>
            </p:cNvPr>
            <p:cNvSpPr txBox="1">
              <a:spLocks noChangeArrowheads="1"/>
            </p:cNvSpPr>
            <p:nvPr/>
          </p:nvSpPr>
          <p:spPr bwMode="auto">
            <a:xfrm>
              <a:off x="3303" y="364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sp>
        <p:nvSpPr>
          <p:cNvPr id="90144" name="Text Box 32">
            <a:extLst>
              <a:ext uri="{FF2B5EF4-FFF2-40B4-BE49-F238E27FC236}">
                <a16:creationId xmlns:a16="http://schemas.microsoft.com/office/drawing/2014/main" id="{A2B7E65A-3006-E78A-BE18-948D77708D9B}"/>
              </a:ext>
            </a:extLst>
          </p:cNvPr>
          <p:cNvSpPr txBox="1">
            <a:spLocks noChangeArrowheads="1"/>
          </p:cNvSpPr>
          <p:nvPr/>
        </p:nvSpPr>
        <p:spPr bwMode="auto">
          <a:xfrm rot="-5400000">
            <a:off x="-851694" y="4320382"/>
            <a:ext cx="37750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Capital  used in cloth production</a:t>
            </a:r>
          </a:p>
        </p:txBody>
      </p:sp>
      <p:sp>
        <p:nvSpPr>
          <p:cNvPr id="90145" name="Text Box 33">
            <a:extLst>
              <a:ext uri="{FF2B5EF4-FFF2-40B4-BE49-F238E27FC236}">
                <a16:creationId xmlns:a16="http://schemas.microsoft.com/office/drawing/2014/main" id="{1340BFF4-996D-7B17-A44F-DBA8583C6185}"/>
              </a:ext>
            </a:extLst>
          </p:cNvPr>
          <p:cNvSpPr txBox="1">
            <a:spLocks noChangeArrowheads="1"/>
          </p:cNvSpPr>
          <p:nvPr/>
        </p:nvSpPr>
        <p:spPr bwMode="auto">
          <a:xfrm rot="5400000" flipH="1">
            <a:off x="6169819" y="4250532"/>
            <a:ext cx="372427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Capital used in food production</a:t>
            </a:r>
          </a:p>
        </p:txBody>
      </p:sp>
      <p:grpSp>
        <p:nvGrpSpPr>
          <p:cNvPr id="11" name="Group 34">
            <a:extLst>
              <a:ext uri="{FF2B5EF4-FFF2-40B4-BE49-F238E27FC236}">
                <a16:creationId xmlns:a16="http://schemas.microsoft.com/office/drawing/2014/main" id="{11319D73-B2C7-5285-A1E2-5365C55132BB}"/>
              </a:ext>
            </a:extLst>
          </p:cNvPr>
          <p:cNvGrpSpPr>
            <a:grpSpLocks/>
          </p:cNvGrpSpPr>
          <p:nvPr/>
        </p:nvGrpSpPr>
        <p:grpSpPr bwMode="auto">
          <a:xfrm>
            <a:off x="5187950" y="4191000"/>
            <a:ext cx="354013" cy="433388"/>
            <a:chOff x="3268" y="2504"/>
            <a:chExt cx="223" cy="273"/>
          </a:xfrm>
        </p:grpSpPr>
        <p:sp>
          <p:nvSpPr>
            <p:cNvPr id="39963" name="Oval 35">
              <a:extLst>
                <a:ext uri="{FF2B5EF4-FFF2-40B4-BE49-F238E27FC236}">
                  <a16:creationId xmlns:a16="http://schemas.microsoft.com/office/drawing/2014/main" id="{BF8C455E-27CD-B94A-DD32-64A9AADE5D29}"/>
                </a:ext>
              </a:extLst>
            </p:cNvPr>
            <p:cNvSpPr>
              <a:spLocks noChangeArrowheads="1"/>
            </p:cNvSpPr>
            <p:nvPr/>
          </p:nvSpPr>
          <p:spPr bwMode="auto">
            <a:xfrm>
              <a:off x="3445" y="2731"/>
              <a:ext cx="46" cy="46"/>
            </a:xfrm>
            <a:prstGeom prst="ellipse">
              <a:avLst/>
            </a:prstGeom>
            <a:solidFill>
              <a:srgbClr val="333399"/>
            </a:solidFill>
            <a:ln w="12700">
              <a:solidFill>
                <a:srgbClr val="333399"/>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39964" name="Text Box 36">
              <a:extLst>
                <a:ext uri="{FF2B5EF4-FFF2-40B4-BE49-F238E27FC236}">
                  <a16:creationId xmlns:a16="http://schemas.microsoft.com/office/drawing/2014/main" id="{BE4C317A-27E6-6958-BB58-8E766C281CD8}"/>
                </a:ext>
              </a:extLst>
            </p:cNvPr>
            <p:cNvSpPr txBox="1">
              <a:spLocks noChangeArrowheads="1"/>
            </p:cNvSpPr>
            <p:nvPr/>
          </p:nvSpPr>
          <p:spPr bwMode="auto">
            <a:xfrm>
              <a:off x="3268" y="2504"/>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1</a:t>
              </a:r>
            </a:p>
          </p:txBody>
        </p:sp>
      </p:grpSp>
      <p:grpSp>
        <p:nvGrpSpPr>
          <p:cNvPr id="12" name="Group 37">
            <a:extLst>
              <a:ext uri="{FF2B5EF4-FFF2-40B4-BE49-F238E27FC236}">
                <a16:creationId xmlns:a16="http://schemas.microsoft.com/office/drawing/2014/main" id="{85056444-B907-B280-2FF8-498A750052AF}"/>
              </a:ext>
            </a:extLst>
          </p:cNvPr>
          <p:cNvGrpSpPr>
            <a:grpSpLocks/>
          </p:cNvGrpSpPr>
          <p:nvPr/>
        </p:nvGrpSpPr>
        <p:grpSpPr bwMode="auto">
          <a:xfrm>
            <a:off x="4800600" y="2806700"/>
            <a:ext cx="2590800" cy="2574925"/>
            <a:chOff x="3024" y="1632"/>
            <a:chExt cx="1632" cy="1622"/>
          </a:xfrm>
        </p:grpSpPr>
        <p:sp>
          <p:nvSpPr>
            <p:cNvPr id="39961" name="Line 38">
              <a:extLst>
                <a:ext uri="{FF2B5EF4-FFF2-40B4-BE49-F238E27FC236}">
                  <a16:creationId xmlns:a16="http://schemas.microsoft.com/office/drawing/2014/main" id="{89CF236E-6C85-9DF2-8C50-F86426A0ABE6}"/>
                </a:ext>
              </a:extLst>
            </p:cNvPr>
            <p:cNvSpPr>
              <a:spLocks noChangeShapeType="1"/>
            </p:cNvSpPr>
            <p:nvPr/>
          </p:nvSpPr>
          <p:spPr bwMode="auto">
            <a:xfrm flipH="1">
              <a:off x="3168" y="1632"/>
              <a:ext cx="1488" cy="1392"/>
            </a:xfrm>
            <a:prstGeom prst="line">
              <a:avLst/>
            </a:prstGeom>
            <a:noFill/>
            <a:ln w="381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62" name="Text Box 39">
              <a:extLst>
                <a:ext uri="{FF2B5EF4-FFF2-40B4-BE49-F238E27FC236}">
                  <a16:creationId xmlns:a16="http://schemas.microsoft.com/office/drawing/2014/main" id="{C58108B1-C752-0F1A-929E-BE3CD2F60342}"/>
                </a:ext>
              </a:extLst>
            </p:cNvPr>
            <p:cNvSpPr txBox="1">
              <a:spLocks noChangeArrowheads="1"/>
            </p:cNvSpPr>
            <p:nvPr/>
          </p:nvSpPr>
          <p:spPr bwMode="auto">
            <a:xfrm>
              <a:off x="3024" y="3023"/>
              <a:ext cx="2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333399"/>
                  </a:solidFill>
                  <a:latin typeface="Arial" panose="020B0604020202020204" pitchFamily="34" charset="0"/>
                </a:rPr>
                <a:t>F</a:t>
              </a:r>
            </a:p>
          </p:txBody>
        </p:sp>
      </p:grpSp>
      <p:grpSp>
        <p:nvGrpSpPr>
          <p:cNvPr id="13" name="Group 40">
            <a:extLst>
              <a:ext uri="{FF2B5EF4-FFF2-40B4-BE49-F238E27FC236}">
                <a16:creationId xmlns:a16="http://schemas.microsoft.com/office/drawing/2014/main" id="{ED4DF338-E35B-B31C-523C-5C04CFEAE67A}"/>
              </a:ext>
            </a:extLst>
          </p:cNvPr>
          <p:cNvGrpSpPr>
            <a:grpSpLocks/>
          </p:cNvGrpSpPr>
          <p:nvPr/>
        </p:nvGrpSpPr>
        <p:grpSpPr bwMode="auto">
          <a:xfrm>
            <a:off x="1600200" y="4100513"/>
            <a:ext cx="4991100" cy="1830387"/>
            <a:chOff x="1008" y="2447"/>
            <a:chExt cx="3144" cy="1153"/>
          </a:xfrm>
        </p:grpSpPr>
        <p:sp>
          <p:nvSpPr>
            <p:cNvPr id="39959" name="Line 41">
              <a:extLst>
                <a:ext uri="{FF2B5EF4-FFF2-40B4-BE49-F238E27FC236}">
                  <a16:creationId xmlns:a16="http://schemas.microsoft.com/office/drawing/2014/main" id="{90C37B8B-268D-CC22-4B89-DC67FA62D15D}"/>
                </a:ext>
              </a:extLst>
            </p:cNvPr>
            <p:cNvSpPr>
              <a:spLocks noChangeShapeType="1"/>
            </p:cNvSpPr>
            <p:nvPr/>
          </p:nvSpPr>
          <p:spPr bwMode="auto">
            <a:xfrm flipV="1">
              <a:off x="1008" y="2592"/>
              <a:ext cx="2880" cy="1008"/>
            </a:xfrm>
            <a:prstGeom prst="line">
              <a:avLst/>
            </a:prstGeom>
            <a:noFill/>
            <a:ln w="381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60" name="Text Box 42">
              <a:extLst>
                <a:ext uri="{FF2B5EF4-FFF2-40B4-BE49-F238E27FC236}">
                  <a16:creationId xmlns:a16="http://schemas.microsoft.com/office/drawing/2014/main" id="{560F65E6-2DBF-C6D5-089A-BE2327CDF1DD}"/>
                </a:ext>
              </a:extLst>
            </p:cNvPr>
            <p:cNvSpPr txBox="1">
              <a:spLocks noChangeArrowheads="1"/>
            </p:cNvSpPr>
            <p:nvPr/>
          </p:nvSpPr>
          <p:spPr bwMode="auto">
            <a:xfrm>
              <a:off x="3932" y="2447"/>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333399"/>
                  </a:solidFill>
                  <a:latin typeface="Arial" panose="020B0604020202020204" pitchFamily="34" charset="0"/>
                </a:rPr>
                <a:t>C</a:t>
              </a:r>
            </a:p>
          </p:txBody>
        </p:sp>
      </p:grpSp>
      <p:grpSp>
        <p:nvGrpSpPr>
          <p:cNvPr id="14" name="Group 43">
            <a:extLst>
              <a:ext uri="{FF2B5EF4-FFF2-40B4-BE49-F238E27FC236}">
                <a16:creationId xmlns:a16="http://schemas.microsoft.com/office/drawing/2014/main" id="{F685C2BA-9E96-FD9E-10E0-EB77763E2CCA}"/>
              </a:ext>
            </a:extLst>
          </p:cNvPr>
          <p:cNvGrpSpPr>
            <a:grpSpLocks/>
          </p:cNvGrpSpPr>
          <p:nvPr/>
        </p:nvGrpSpPr>
        <p:grpSpPr bwMode="auto">
          <a:xfrm>
            <a:off x="1225550" y="2806700"/>
            <a:ext cx="6165850" cy="3413125"/>
            <a:chOff x="772" y="1632"/>
            <a:chExt cx="3884" cy="2150"/>
          </a:xfrm>
        </p:grpSpPr>
        <p:sp>
          <p:nvSpPr>
            <p:cNvPr id="39955" name="Text Box 44">
              <a:extLst>
                <a:ext uri="{FF2B5EF4-FFF2-40B4-BE49-F238E27FC236}">
                  <a16:creationId xmlns:a16="http://schemas.microsoft.com/office/drawing/2014/main" id="{917A34F3-DF21-90D5-E6EB-11AE2E628484}"/>
                </a:ext>
              </a:extLst>
            </p:cNvPr>
            <p:cNvSpPr txBox="1">
              <a:spLocks noChangeArrowheads="1"/>
            </p:cNvSpPr>
            <p:nvPr/>
          </p:nvSpPr>
          <p:spPr bwMode="auto">
            <a:xfrm>
              <a:off x="772" y="3551"/>
              <a:ext cx="2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O</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nvGrpSpPr>
            <p:cNvPr id="39956" name="Group 45">
              <a:extLst>
                <a:ext uri="{FF2B5EF4-FFF2-40B4-BE49-F238E27FC236}">
                  <a16:creationId xmlns:a16="http://schemas.microsoft.com/office/drawing/2014/main" id="{5F9406C7-3571-672D-4ACA-8143D2E5F498}"/>
                </a:ext>
              </a:extLst>
            </p:cNvPr>
            <p:cNvGrpSpPr>
              <a:grpSpLocks/>
            </p:cNvGrpSpPr>
            <p:nvPr/>
          </p:nvGrpSpPr>
          <p:grpSpPr bwMode="auto">
            <a:xfrm>
              <a:off x="1008" y="1632"/>
              <a:ext cx="3648" cy="1968"/>
              <a:chOff x="1008" y="1536"/>
              <a:chExt cx="3648" cy="1968"/>
            </a:xfrm>
          </p:grpSpPr>
          <p:sp>
            <p:nvSpPr>
              <p:cNvPr id="39957" name="Line 46">
                <a:extLst>
                  <a:ext uri="{FF2B5EF4-FFF2-40B4-BE49-F238E27FC236}">
                    <a16:creationId xmlns:a16="http://schemas.microsoft.com/office/drawing/2014/main" id="{3F5AC327-A517-39D1-F793-672734A5C3AD}"/>
                  </a:ext>
                </a:extLst>
              </p:cNvPr>
              <p:cNvSpPr>
                <a:spLocks noChangeShapeType="1"/>
              </p:cNvSpPr>
              <p:nvPr/>
            </p:nvSpPr>
            <p:spPr bwMode="auto">
              <a:xfrm>
                <a:off x="1008" y="1536"/>
                <a:ext cx="0" cy="1968"/>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39958" name="Line 47">
                <a:extLst>
                  <a:ext uri="{FF2B5EF4-FFF2-40B4-BE49-F238E27FC236}">
                    <a16:creationId xmlns:a16="http://schemas.microsoft.com/office/drawing/2014/main" id="{8809967B-7608-9A56-DE48-866756A44EE7}"/>
                  </a:ext>
                </a:extLst>
              </p:cNvPr>
              <p:cNvSpPr>
                <a:spLocks noChangeShapeType="1"/>
              </p:cNvSpPr>
              <p:nvPr/>
            </p:nvSpPr>
            <p:spPr bwMode="auto">
              <a:xfrm>
                <a:off x="1008" y="3504"/>
                <a:ext cx="364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sp>
        <p:nvSpPr>
          <p:cNvPr id="39953" name="Rectangle 48">
            <a:extLst>
              <a:ext uri="{FF2B5EF4-FFF2-40B4-BE49-F238E27FC236}">
                <a16:creationId xmlns:a16="http://schemas.microsoft.com/office/drawing/2014/main" id="{853C0A17-0F1B-09F5-724D-61316FB853C4}"/>
              </a:ext>
            </a:extLst>
          </p:cNvPr>
          <p:cNvSpPr>
            <a:spLocks noGrp="1" noChangeArrowheads="1"/>
          </p:cNvSpPr>
          <p:nvPr>
            <p:ph type="title"/>
          </p:nvPr>
        </p:nvSpPr>
        <p:spPr>
          <a:xfrm>
            <a:off x="673554" y="1312652"/>
            <a:ext cx="4648200" cy="752792"/>
          </a:xfrm>
          <a:noFill/>
        </p:spPr>
        <p:txBody>
          <a:bodyPr anchor="ctr"/>
          <a:lstStyle/>
          <a:p>
            <a:pPr eaLnBrk="1" hangingPunct="1"/>
            <a:r>
              <a:rPr lang="zh-CN" altLang="en-US" sz="2800" dirty="0">
                <a:solidFill>
                  <a:schemeClr val="tx1"/>
                </a:solidFill>
                <a:ea typeface="黑体" panose="02010609060101010101" pitchFamily="49" charset="-122"/>
              </a:rPr>
              <a:t>图</a:t>
            </a:r>
            <a:r>
              <a:rPr lang="en-US" altLang="zh-CN" sz="2800" dirty="0">
                <a:solidFill>
                  <a:schemeClr val="tx1"/>
                </a:solidFill>
                <a:ea typeface="黑体" panose="02010609060101010101" pitchFamily="49" charset="-122"/>
              </a:rPr>
              <a:t>5-8:</a:t>
            </a:r>
            <a:endParaRPr lang="zh-CN" altLang="en-US" sz="2800" dirty="0">
              <a:solidFill>
                <a:schemeClr val="tx1"/>
              </a:solidFill>
              <a:ea typeface="黑体" panose="02010609060101010101" pitchFamily="49" charset="-122"/>
            </a:endParaRPr>
          </a:p>
        </p:txBody>
      </p:sp>
      <p:sp>
        <p:nvSpPr>
          <p:cNvPr id="90161" name="Rectangle 49">
            <a:extLst>
              <a:ext uri="{FF2B5EF4-FFF2-40B4-BE49-F238E27FC236}">
                <a16:creationId xmlns:a16="http://schemas.microsoft.com/office/drawing/2014/main" id="{E50EB9AD-142E-7AC7-BFF2-951DD6ED236E}"/>
              </a:ext>
            </a:extLst>
          </p:cNvPr>
          <p:cNvSpPr>
            <a:spLocks noChangeArrowheads="1"/>
          </p:cNvSpPr>
          <p:nvPr/>
        </p:nvSpPr>
        <p:spPr bwMode="auto">
          <a:xfrm>
            <a:off x="3429000" y="1066800"/>
            <a:ext cx="4648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zh-CN" altLang="en-US" sz="2400">
              <a:solidFill>
                <a:srgbClr val="336699"/>
              </a:solidFill>
              <a:latin typeface="Times New Roman" panose="02020603050405020304" pitchFamily="18" charset="0"/>
            </a:endParaRPr>
          </a:p>
        </p:txBody>
      </p:sp>
      <p:sp>
        <p:nvSpPr>
          <p:cNvPr id="3" name="Title 1">
            <a:extLst>
              <a:ext uri="{FF2B5EF4-FFF2-40B4-BE49-F238E27FC236}">
                <a16:creationId xmlns:a16="http://schemas.microsoft.com/office/drawing/2014/main" id="{4DD9FCDA-5B3B-7D9D-7EF6-45197B674C05}"/>
              </a:ext>
            </a:extLst>
          </p:cNvPr>
          <p:cNvSpPr txBox="1">
            <a:spLocks/>
          </p:cNvSpPr>
          <p:nvPr/>
        </p:nvSpPr>
        <p:spPr>
          <a:xfrm>
            <a:off x="457200" y="215372"/>
            <a:ext cx="4042792" cy="109728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a:latin typeface="+mn-ea"/>
                <a:ea typeface="+mn-ea"/>
              </a:rPr>
              <a:t>资源与产出</a:t>
            </a:r>
            <a:r>
              <a:rPr lang="en-US" altLang="en-US" sz="3600">
                <a:latin typeface="+mn-ea"/>
                <a:ea typeface="+mn-ea"/>
              </a:rPr>
              <a:t> </a:t>
            </a:r>
            <a:r>
              <a:rPr lang="en-US" altLang="en-US" sz="2000" b="0">
                <a:latin typeface="+mn-ea"/>
                <a:ea typeface="+mn-ea"/>
              </a:rPr>
              <a:t>(1 of 3)</a:t>
            </a:r>
            <a:endParaRPr lang="en-IN" sz="2000" b="0" dirty="0">
              <a:latin typeface="+mn-ea"/>
              <a:ea typeface="+mn-ea"/>
            </a:endParaRPr>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xit" presetSubtype="10" fill="hold" nodeType="clickEffect">
                                  <p:stCondLst>
                                    <p:cond delay="0"/>
                                  </p:stCondLst>
                                  <p:childTnLst>
                                    <p:animEffect transition="out" filter="blinds(horizontal)">
                                      <p:cBhvr>
                                        <p:cTn id="6" dur="500"/>
                                        <p:tgtEl>
                                          <p:spTgt spid="5">
                                            <p:txEl>
                                              <p:pRg st="1" end="1"/>
                                            </p:txEl>
                                          </p:spTgt>
                                        </p:tgtEl>
                                      </p:cBhvr>
                                    </p:animEffect>
                                    <p:set>
                                      <p:cBhvr>
                                        <p:cTn id="7" dur="1" fill="hold">
                                          <p:stCondLst>
                                            <p:cond delay="499"/>
                                          </p:stCondLst>
                                        </p:cTn>
                                        <p:tgtEl>
                                          <p:spTgt spid="5">
                                            <p:txEl>
                                              <p:pRg st="1" end="1"/>
                                            </p:txEl>
                                          </p:spTgt>
                                        </p:tgtEl>
                                        <p:attrNameLst>
                                          <p:attrName>style.visibility</p:attrName>
                                        </p:attrNameLst>
                                      </p:cBhvr>
                                      <p:to>
                                        <p:strVal val="hidden"/>
                                      </p:to>
                                    </p:set>
                                  </p:childTnLst>
                                </p:cTn>
                              </p:par>
                              <p:par>
                                <p:cTn id="8" presetID="3" presetClass="exit" presetSubtype="10" fill="hold" nodeType="withEffect">
                                  <p:stCondLst>
                                    <p:cond delay="0"/>
                                  </p:stCondLst>
                                  <p:childTnLst>
                                    <p:animEffect transition="out" filter="blinds(horizontal)">
                                      <p:cBhvr>
                                        <p:cTn id="9" dur="500"/>
                                        <p:tgtEl>
                                          <p:spTgt spid="5">
                                            <p:txEl>
                                              <p:pRg st="2" end="2"/>
                                            </p:txEl>
                                          </p:spTgt>
                                        </p:tgtEl>
                                      </p:cBhvr>
                                    </p:animEffect>
                                    <p:set>
                                      <p:cBhvr>
                                        <p:cTn id="10" dur="1" fill="hold">
                                          <p:stCondLst>
                                            <p:cond delay="499"/>
                                          </p:stCondLst>
                                        </p:cTn>
                                        <p:tgtEl>
                                          <p:spTgt spid="5">
                                            <p:txEl>
                                              <p:pRg st="2" end="2"/>
                                            </p:txEl>
                                          </p:spTgt>
                                        </p:tgtEl>
                                        <p:attrNameLst>
                                          <p:attrName>style.visibility</p:attrName>
                                        </p:attrNameLst>
                                      </p:cBhvr>
                                      <p:to>
                                        <p:strVal val="hidden"/>
                                      </p:to>
                                    </p:set>
                                  </p:childTnLst>
                                </p:cTn>
                              </p:par>
                              <p:par>
                                <p:cTn id="11" presetID="1" presetClass="entr" presetSubtype="0" fill="hold" grpId="0" nodeType="withEffect">
                                  <p:stCondLst>
                                    <p:cond delay="0"/>
                                  </p:stCondLst>
                                  <p:childTnLst>
                                    <p:set>
                                      <p:cBhvr>
                                        <p:cTn id="12" dur="1" fill="hold">
                                          <p:stCondLst>
                                            <p:cond delay="0"/>
                                          </p:stCondLst>
                                        </p:cTn>
                                        <p:tgtEl>
                                          <p:spTgt spid="39953"/>
                                        </p:tgtEl>
                                        <p:attrNameLst>
                                          <p:attrName>style.visibility</p:attrName>
                                        </p:attrNameLst>
                                      </p:cBhvr>
                                      <p:to>
                                        <p:strVal val="visible"/>
                                      </p:to>
                                    </p:se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90161"/>
                                        </p:tgtEl>
                                        <p:attrNameLst>
                                          <p:attrName>style.visibility</p:attrName>
                                        </p:attrNameLst>
                                      </p:cBhvr>
                                      <p:to>
                                        <p:strVal val="visible"/>
                                      </p:to>
                                    </p:set>
                                    <p:animEffect transition="in" filter="wipe(left)">
                                      <p:cBhvr>
                                        <p:cTn id="16" dur="500"/>
                                        <p:tgtEl>
                                          <p:spTgt spid="90161"/>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nodeType="click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wipe(left)">
                                      <p:cBhvr>
                                        <p:cTn id="21" dur="500"/>
                                        <p:tgtEl>
                                          <p:spTgt spid="14"/>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nodeType="clickEffect">
                                  <p:stCondLst>
                                    <p:cond delay="0"/>
                                  </p:stCondLst>
                                  <p:childTnLst>
                                    <p:set>
                                      <p:cBhvr>
                                        <p:cTn id="25" dur="1" fill="hold">
                                          <p:stCondLst>
                                            <p:cond delay="0"/>
                                          </p:stCondLst>
                                        </p:cTn>
                                        <p:tgtEl>
                                          <p:spTgt spid="90144"/>
                                        </p:tgtEl>
                                        <p:attrNameLst>
                                          <p:attrName>style.visibility</p:attrName>
                                        </p:attrNameLst>
                                      </p:cBhvr>
                                      <p:to>
                                        <p:strVal val="visible"/>
                                      </p:to>
                                    </p:set>
                                    <p:animEffect transition="in" filter="dissolve">
                                      <p:cBhvr>
                                        <p:cTn id="26" dur="500"/>
                                        <p:tgtEl>
                                          <p:spTgt spid="90144"/>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9" presetClass="entr" presetSubtype="0" fill="hold" nodeType="clickEffect">
                                  <p:stCondLst>
                                    <p:cond delay="0"/>
                                  </p:stCondLst>
                                  <p:childTnLst>
                                    <p:set>
                                      <p:cBhvr>
                                        <p:cTn id="30" dur="1" fill="hold">
                                          <p:stCondLst>
                                            <p:cond delay="0"/>
                                          </p:stCondLst>
                                        </p:cTn>
                                        <p:tgtEl>
                                          <p:spTgt spid="10"/>
                                        </p:tgtEl>
                                        <p:attrNameLst>
                                          <p:attrName>style.visibility</p:attrName>
                                        </p:attrNameLst>
                                      </p:cBhvr>
                                      <p:to>
                                        <p:strVal val="visible"/>
                                      </p:to>
                                    </p:set>
                                    <p:animEffect transition="in" filter="dissolve">
                                      <p:cBhvr>
                                        <p:cTn id="31" dur="500"/>
                                        <p:tgtEl>
                                          <p:spTgt spid="10"/>
                                        </p:tgtEl>
                                      </p:cBhvr>
                                    </p:animEffect>
                                  </p:childTnLst>
                                </p:cTn>
                              </p:par>
                            </p:childTnLst>
                          </p:cTn>
                        </p:par>
                      </p:childTnLst>
                    </p:cTn>
                  </p:par>
                  <p:par>
                    <p:cTn id="32" fill="hold" nodeType="clickPar">
                      <p:stCondLst>
                        <p:cond delay="indefinite"/>
                      </p:stCondLst>
                      <p:childTnLst>
                        <p:par>
                          <p:cTn id="33" fill="hold" nodeType="withGroup">
                            <p:stCondLst>
                              <p:cond delay="0"/>
                            </p:stCondLst>
                            <p:childTnLst>
                              <p:par>
                                <p:cTn id="34" presetID="9" presetClass="entr" presetSubtype="0" fill="hold" nodeType="clickEffect">
                                  <p:stCondLst>
                                    <p:cond delay="0"/>
                                  </p:stCondLst>
                                  <p:childTnLst>
                                    <p:set>
                                      <p:cBhvr>
                                        <p:cTn id="35" dur="1" fill="hold">
                                          <p:stCondLst>
                                            <p:cond delay="0"/>
                                          </p:stCondLst>
                                        </p:cTn>
                                        <p:tgtEl>
                                          <p:spTgt spid="90127"/>
                                        </p:tgtEl>
                                        <p:attrNameLst>
                                          <p:attrName>style.visibility</p:attrName>
                                        </p:attrNameLst>
                                      </p:cBhvr>
                                      <p:to>
                                        <p:strVal val="visible"/>
                                      </p:to>
                                    </p:set>
                                    <p:animEffect transition="in" filter="dissolve">
                                      <p:cBhvr>
                                        <p:cTn id="36" dur="500"/>
                                        <p:tgtEl>
                                          <p:spTgt spid="90127"/>
                                        </p:tgtEl>
                                      </p:cBhvr>
                                    </p:animEffect>
                                  </p:childTnLst>
                                </p:cTn>
                              </p:par>
                            </p:childTnLst>
                          </p:cTn>
                        </p:par>
                      </p:childTnLst>
                    </p:cTn>
                  </p:par>
                  <p:par>
                    <p:cTn id="37" fill="hold" nodeType="clickPar">
                      <p:stCondLst>
                        <p:cond delay="indefinite"/>
                      </p:stCondLst>
                      <p:childTnLst>
                        <p:par>
                          <p:cTn id="38" fill="hold" nodeType="withGroup">
                            <p:stCondLst>
                              <p:cond delay="0"/>
                            </p:stCondLst>
                            <p:childTnLst>
                              <p:par>
                                <p:cTn id="39" presetID="9" presetClass="entr" presetSubtype="0" fill="hold" nodeType="clickEffect">
                                  <p:stCondLst>
                                    <p:cond delay="0"/>
                                  </p:stCondLst>
                                  <p:childTnLst>
                                    <p:set>
                                      <p:cBhvr>
                                        <p:cTn id="40" dur="1" fill="hold">
                                          <p:stCondLst>
                                            <p:cond delay="0"/>
                                          </p:stCondLst>
                                        </p:cTn>
                                        <p:tgtEl>
                                          <p:spTgt spid="8"/>
                                        </p:tgtEl>
                                        <p:attrNameLst>
                                          <p:attrName>style.visibility</p:attrName>
                                        </p:attrNameLst>
                                      </p:cBhvr>
                                      <p:to>
                                        <p:strVal val="visible"/>
                                      </p:to>
                                    </p:set>
                                    <p:animEffect transition="in" filter="dissolve">
                                      <p:cBhvr>
                                        <p:cTn id="41" dur="500"/>
                                        <p:tgtEl>
                                          <p:spTgt spid="8"/>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17" presetClass="entr" presetSubtype="1"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 calcmode="lin" valueType="num">
                                      <p:cBhvr>
                                        <p:cTn id="46" dur="500" fill="hold"/>
                                        <p:tgtEl>
                                          <p:spTgt spid="6"/>
                                        </p:tgtEl>
                                        <p:attrNameLst>
                                          <p:attrName>ppt_x</p:attrName>
                                        </p:attrNameLst>
                                      </p:cBhvr>
                                      <p:tavLst>
                                        <p:tav tm="0">
                                          <p:val>
                                            <p:strVal val="#ppt_x"/>
                                          </p:val>
                                        </p:tav>
                                        <p:tav tm="100000">
                                          <p:val>
                                            <p:strVal val="#ppt_x"/>
                                          </p:val>
                                        </p:tav>
                                      </p:tavLst>
                                    </p:anim>
                                    <p:anim calcmode="lin" valueType="num">
                                      <p:cBhvr>
                                        <p:cTn id="47" dur="500" fill="hold"/>
                                        <p:tgtEl>
                                          <p:spTgt spid="6"/>
                                        </p:tgtEl>
                                        <p:attrNameLst>
                                          <p:attrName>ppt_y</p:attrName>
                                        </p:attrNameLst>
                                      </p:cBhvr>
                                      <p:tavLst>
                                        <p:tav tm="0">
                                          <p:val>
                                            <p:strVal val="#ppt_y-#ppt_h/2"/>
                                          </p:val>
                                        </p:tav>
                                        <p:tav tm="100000">
                                          <p:val>
                                            <p:strVal val="#ppt_y"/>
                                          </p:val>
                                        </p:tav>
                                      </p:tavLst>
                                    </p:anim>
                                    <p:anim calcmode="lin" valueType="num">
                                      <p:cBhvr>
                                        <p:cTn id="48" dur="500" fill="hold"/>
                                        <p:tgtEl>
                                          <p:spTgt spid="6"/>
                                        </p:tgtEl>
                                        <p:attrNameLst>
                                          <p:attrName>ppt_w</p:attrName>
                                        </p:attrNameLst>
                                      </p:cBhvr>
                                      <p:tavLst>
                                        <p:tav tm="0">
                                          <p:val>
                                            <p:strVal val="#ppt_w"/>
                                          </p:val>
                                        </p:tav>
                                        <p:tav tm="100000">
                                          <p:val>
                                            <p:strVal val="#ppt_w"/>
                                          </p:val>
                                        </p:tav>
                                      </p:tavLst>
                                    </p:anim>
                                    <p:anim calcmode="lin" valueType="num">
                                      <p:cBhvr>
                                        <p:cTn id="49"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50" fill="hold" nodeType="clickPar">
                      <p:stCondLst>
                        <p:cond delay="indefinite"/>
                      </p:stCondLst>
                      <p:childTnLst>
                        <p:par>
                          <p:cTn id="51" fill="hold" nodeType="withGroup">
                            <p:stCondLst>
                              <p:cond delay="0"/>
                            </p:stCondLst>
                            <p:childTnLst>
                              <p:par>
                                <p:cTn id="52" presetID="9" presetClass="entr" presetSubtype="0" fill="hold" nodeType="clickEffect">
                                  <p:stCondLst>
                                    <p:cond delay="0"/>
                                  </p:stCondLst>
                                  <p:childTnLst>
                                    <p:set>
                                      <p:cBhvr>
                                        <p:cTn id="53" dur="1" fill="hold">
                                          <p:stCondLst>
                                            <p:cond delay="0"/>
                                          </p:stCondLst>
                                        </p:cTn>
                                        <p:tgtEl>
                                          <p:spTgt spid="90145"/>
                                        </p:tgtEl>
                                        <p:attrNameLst>
                                          <p:attrName>style.visibility</p:attrName>
                                        </p:attrNameLst>
                                      </p:cBhvr>
                                      <p:to>
                                        <p:strVal val="visible"/>
                                      </p:to>
                                    </p:set>
                                    <p:animEffect transition="in" filter="dissolve">
                                      <p:cBhvr>
                                        <p:cTn id="54" dur="500"/>
                                        <p:tgtEl>
                                          <p:spTgt spid="90145"/>
                                        </p:tgtEl>
                                      </p:cBhvr>
                                    </p:animEffect>
                                  </p:childTnLst>
                                </p:cTn>
                              </p:par>
                            </p:childTnLst>
                          </p:cTn>
                        </p:par>
                      </p:childTnLst>
                    </p:cTn>
                  </p:par>
                  <p:par>
                    <p:cTn id="55" fill="hold" nodeType="clickPar">
                      <p:stCondLst>
                        <p:cond delay="indefinite"/>
                      </p:stCondLst>
                      <p:childTnLst>
                        <p:par>
                          <p:cTn id="56" fill="hold" nodeType="withGroup">
                            <p:stCondLst>
                              <p:cond delay="0"/>
                            </p:stCondLst>
                            <p:childTnLst>
                              <p:par>
                                <p:cTn id="57" presetID="9" presetClass="entr" presetSubtype="0" fill="hold" nodeType="clickEffect">
                                  <p:stCondLst>
                                    <p:cond delay="0"/>
                                  </p:stCondLst>
                                  <p:childTnLst>
                                    <p:set>
                                      <p:cBhvr>
                                        <p:cTn id="58" dur="1" fill="hold">
                                          <p:stCondLst>
                                            <p:cond delay="0"/>
                                          </p:stCondLst>
                                        </p:cTn>
                                        <p:tgtEl>
                                          <p:spTgt spid="9"/>
                                        </p:tgtEl>
                                        <p:attrNameLst>
                                          <p:attrName>style.visibility</p:attrName>
                                        </p:attrNameLst>
                                      </p:cBhvr>
                                      <p:to>
                                        <p:strVal val="visible"/>
                                      </p:to>
                                    </p:set>
                                    <p:animEffect transition="in" filter="dissolve">
                                      <p:cBhvr>
                                        <p:cTn id="59" dur="500"/>
                                        <p:tgtEl>
                                          <p:spTgt spid="9"/>
                                        </p:tgtEl>
                                      </p:cBhvr>
                                    </p:animEffect>
                                  </p:childTnLst>
                                </p:cTn>
                              </p:par>
                            </p:childTnLst>
                          </p:cTn>
                        </p:par>
                      </p:childTnLst>
                    </p:cTn>
                  </p:par>
                  <p:par>
                    <p:cTn id="60" fill="hold" nodeType="clickPar">
                      <p:stCondLst>
                        <p:cond delay="indefinite"/>
                      </p:stCondLst>
                      <p:childTnLst>
                        <p:par>
                          <p:cTn id="61" fill="hold" nodeType="withGroup">
                            <p:stCondLst>
                              <p:cond delay="0"/>
                            </p:stCondLst>
                            <p:childTnLst>
                              <p:par>
                                <p:cTn id="62" presetID="9" presetClass="entr" presetSubtype="0" fill="hold" nodeType="clickEffect">
                                  <p:stCondLst>
                                    <p:cond delay="0"/>
                                  </p:stCondLst>
                                  <p:childTnLst>
                                    <p:set>
                                      <p:cBhvr>
                                        <p:cTn id="63" dur="1" fill="hold">
                                          <p:stCondLst>
                                            <p:cond delay="0"/>
                                          </p:stCondLst>
                                        </p:cTn>
                                        <p:tgtEl>
                                          <p:spTgt spid="90126"/>
                                        </p:tgtEl>
                                        <p:attrNameLst>
                                          <p:attrName>style.visibility</p:attrName>
                                        </p:attrNameLst>
                                      </p:cBhvr>
                                      <p:to>
                                        <p:strVal val="visible"/>
                                      </p:to>
                                    </p:set>
                                    <p:animEffect transition="in" filter="dissolve">
                                      <p:cBhvr>
                                        <p:cTn id="64" dur="500"/>
                                        <p:tgtEl>
                                          <p:spTgt spid="90126"/>
                                        </p:tgtEl>
                                      </p:cBhvr>
                                    </p:animEffect>
                                  </p:childTnLst>
                                </p:cTn>
                              </p:par>
                            </p:childTnLst>
                          </p:cTn>
                        </p:par>
                      </p:childTnLst>
                    </p:cTn>
                  </p:par>
                  <p:par>
                    <p:cTn id="65" fill="hold" nodeType="clickPar">
                      <p:stCondLst>
                        <p:cond delay="indefinite"/>
                      </p:stCondLst>
                      <p:childTnLst>
                        <p:par>
                          <p:cTn id="66" fill="hold" nodeType="withGroup">
                            <p:stCondLst>
                              <p:cond delay="0"/>
                            </p:stCondLst>
                            <p:childTnLst>
                              <p:par>
                                <p:cTn id="67" presetID="9" presetClass="entr" presetSubtype="0" fill="hold" nodeType="clickEffect">
                                  <p:stCondLst>
                                    <p:cond delay="0"/>
                                  </p:stCondLst>
                                  <p:childTnLst>
                                    <p:set>
                                      <p:cBhvr>
                                        <p:cTn id="68" dur="1" fill="hold">
                                          <p:stCondLst>
                                            <p:cond delay="0"/>
                                          </p:stCondLst>
                                        </p:cTn>
                                        <p:tgtEl>
                                          <p:spTgt spid="7"/>
                                        </p:tgtEl>
                                        <p:attrNameLst>
                                          <p:attrName>style.visibility</p:attrName>
                                        </p:attrNameLst>
                                      </p:cBhvr>
                                      <p:to>
                                        <p:strVal val="visible"/>
                                      </p:to>
                                    </p:set>
                                    <p:animEffect transition="in" filter="dissolve">
                                      <p:cBhvr>
                                        <p:cTn id="69" dur="500"/>
                                        <p:tgtEl>
                                          <p:spTgt spid="7"/>
                                        </p:tgtEl>
                                      </p:cBhvr>
                                    </p:animEffect>
                                  </p:childTnLst>
                                </p:cTn>
                              </p:par>
                            </p:childTnLst>
                          </p:cTn>
                        </p:par>
                      </p:childTnLst>
                    </p:cTn>
                  </p:par>
                  <p:par>
                    <p:cTn id="70" fill="hold" nodeType="clickPar">
                      <p:stCondLst>
                        <p:cond delay="indefinite"/>
                      </p:stCondLst>
                      <p:childTnLst>
                        <p:par>
                          <p:cTn id="71" fill="hold" nodeType="withGroup">
                            <p:stCondLst>
                              <p:cond delay="0"/>
                            </p:stCondLst>
                            <p:childTnLst>
                              <p:par>
                                <p:cTn id="72" presetID="22" presetClass="entr" presetSubtype="8" fill="hold" nodeType="clickEffect">
                                  <p:stCondLst>
                                    <p:cond delay="0"/>
                                  </p:stCondLst>
                                  <p:childTnLst>
                                    <p:set>
                                      <p:cBhvr>
                                        <p:cTn id="73" dur="1" fill="hold">
                                          <p:stCondLst>
                                            <p:cond delay="0"/>
                                          </p:stCondLst>
                                        </p:cTn>
                                        <p:tgtEl>
                                          <p:spTgt spid="13"/>
                                        </p:tgtEl>
                                        <p:attrNameLst>
                                          <p:attrName>style.visibility</p:attrName>
                                        </p:attrNameLst>
                                      </p:cBhvr>
                                      <p:to>
                                        <p:strVal val="visible"/>
                                      </p:to>
                                    </p:set>
                                    <p:animEffect transition="in" filter="wipe(left)">
                                      <p:cBhvr>
                                        <p:cTn id="74" dur="500"/>
                                        <p:tgtEl>
                                          <p:spTgt spid="13"/>
                                        </p:tgtEl>
                                      </p:cBhvr>
                                    </p:animEffect>
                                  </p:childTnLst>
                                </p:cTn>
                              </p:par>
                            </p:childTnLst>
                          </p:cTn>
                        </p:par>
                      </p:childTnLst>
                    </p:cTn>
                  </p:par>
                  <p:par>
                    <p:cTn id="75" fill="hold" nodeType="clickPar">
                      <p:stCondLst>
                        <p:cond delay="indefinite"/>
                      </p:stCondLst>
                      <p:childTnLst>
                        <p:par>
                          <p:cTn id="76" fill="hold" nodeType="withGroup">
                            <p:stCondLst>
                              <p:cond delay="0"/>
                            </p:stCondLst>
                            <p:childTnLst>
                              <p:par>
                                <p:cTn id="77" presetID="22" presetClass="entr" presetSubtype="2" fill="hold" nodeType="clickEffect">
                                  <p:stCondLst>
                                    <p:cond delay="0"/>
                                  </p:stCondLst>
                                  <p:childTnLst>
                                    <p:set>
                                      <p:cBhvr>
                                        <p:cTn id="78" dur="1" fill="hold">
                                          <p:stCondLst>
                                            <p:cond delay="0"/>
                                          </p:stCondLst>
                                        </p:cTn>
                                        <p:tgtEl>
                                          <p:spTgt spid="12"/>
                                        </p:tgtEl>
                                        <p:attrNameLst>
                                          <p:attrName>style.visibility</p:attrName>
                                        </p:attrNameLst>
                                      </p:cBhvr>
                                      <p:to>
                                        <p:strVal val="visible"/>
                                      </p:to>
                                    </p:set>
                                    <p:animEffect transition="in" filter="wipe(right)">
                                      <p:cBhvr>
                                        <p:cTn id="79" dur="500"/>
                                        <p:tgtEl>
                                          <p:spTgt spid="12"/>
                                        </p:tgtEl>
                                      </p:cBhvr>
                                    </p:animEffect>
                                  </p:childTnLst>
                                </p:cTn>
                              </p:par>
                            </p:childTnLst>
                          </p:cTn>
                        </p:par>
                      </p:childTnLst>
                    </p:cTn>
                  </p:par>
                  <p:par>
                    <p:cTn id="80" fill="hold" nodeType="clickPar">
                      <p:stCondLst>
                        <p:cond delay="indefinite"/>
                      </p:stCondLst>
                      <p:childTnLst>
                        <p:par>
                          <p:cTn id="81" fill="hold" nodeType="withGroup">
                            <p:stCondLst>
                              <p:cond delay="0"/>
                            </p:stCondLst>
                            <p:childTnLst>
                              <p:par>
                                <p:cTn id="82" presetID="9" presetClass="entr" presetSubtype="0" fill="hold" nodeType="clickEffect">
                                  <p:stCondLst>
                                    <p:cond delay="0"/>
                                  </p:stCondLst>
                                  <p:childTnLst>
                                    <p:set>
                                      <p:cBhvr>
                                        <p:cTn id="83" dur="1" fill="hold">
                                          <p:stCondLst>
                                            <p:cond delay="0"/>
                                          </p:stCondLst>
                                        </p:cTn>
                                        <p:tgtEl>
                                          <p:spTgt spid="11"/>
                                        </p:tgtEl>
                                        <p:attrNameLst>
                                          <p:attrName>style.visibility</p:attrName>
                                        </p:attrNameLst>
                                      </p:cBhvr>
                                      <p:to>
                                        <p:strVal val="visible"/>
                                      </p:to>
                                    </p:set>
                                    <p:animEffect transition="in" filter="dissolve">
                                      <p:cBhvr>
                                        <p:cTn id="84" dur="500"/>
                                        <p:tgtEl>
                                          <p:spTgt spid="11"/>
                                        </p:tgtEl>
                                      </p:cBhvr>
                                    </p:animEffect>
                                  </p:childTnLst>
                                </p:cTn>
                              </p:par>
                            </p:childTnLst>
                          </p:cTn>
                        </p:par>
                      </p:childTnLst>
                    </p:cTn>
                  </p:par>
                  <p:par>
                    <p:cTn id="85" fill="hold" nodeType="clickPar">
                      <p:stCondLst>
                        <p:cond delay="indefinite"/>
                      </p:stCondLst>
                      <p:childTnLst>
                        <p:par>
                          <p:cTn id="86" fill="hold" nodeType="withGroup">
                            <p:stCondLst>
                              <p:cond delay="0"/>
                            </p:stCondLst>
                            <p:childTnLst>
                              <p:par>
                                <p:cTn id="87" presetID="22" presetClass="entr" presetSubtype="8" fill="hold" nodeType="clickEffect">
                                  <p:stCondLst>
                                    <p:cond delay="0"/>
                                  </p:stCondLst>
                                  <p:childTnLst>
                                    <p:set>
                                      <p:cBhvr>
                                        <p:cTn id="88" dur="1" fill="hold">
                                          <p:stCondLst>
                                            <p:cond delay="0"/>
                                          </p:stCondLst>
                                        </p:cTn>
                                        <p:tgtEl>
                                          <p:spTgt spid="2"/>
                                        </p:tgtEl>
                                        <p:attrNameLst>
                                          <p:attrName>style.visibility</p:attrName>
                                        </p:attrNameLst>
                                      </p:cBhvr>
                                      <p:to>
                                        <p:strVal val="visible"/>
                                      </p:to>
                                    </p:set>
                                    <p:animEffect transition="in" filter="wipe(left)">
                                      <p:cBhvr>
                                        <p:cTn id="89" dur="500"/>
                                        <p:tgtEl>
                                          <p:spTgt spid="2"/>
                                        </p:tgtEl>
                                      </p:cBhvr>
                                    </p:animEffect>
                                  </p:childTnLst>
                                </p:cTn>
                              </p:par>
                            </p:childTnLst>
                          </p:cTn>
                        </p:par>
                      </p:childTnLst>
                    </p:cTn>
                  </p:par>
                  <p:par>
                    <p:cTn id="90" fill="hold" nodeType="clickPar">
                      <p:stCondLst>
                        <p:cond delay="indefinite"/>
                      </p:stCondLst>
                      <p:childTnLst>
                        <p:par>
                          <p:cTn id="91" fill="hold" nodeType="withGroup">
                            <p:stCondLst>
                              <p:cond delay="0"/>
                            </p:stCondLst>
                            <p:childTnLst>
                              <p:par>
                                <p:cTn id="92" presetID="22" presetClass="entr" presetSubtype="8" fill="hold" nodeType="clickEffect">
                                  <p:stCondLst>
                                    <p:cond delay="0"/>
                                  </p:stCondLst>
                                  <p:childTnLst>
                                    <p:set>
                                      <p:cBhvr>
                                        <p:cTn id="93" dur="1" fill="hold">
                                          <p:stCondLst>
                                            <p:cond delay="0"/>
                                          </p:stCondLst>
                                        </p:cTn>
                                        <p:tgtEl>
                                          <p:spTgt spid="4"/>
                                        </p:tgtEl>
                                        <p:attrNameLst>
                                          <p:attrName>style.visibility</p:attrName>
                                        </p:attrNameLst>
                                      </p:cBhvr>
                                      <p:to>
                                        <p:strVal val="visible"/>
                                      </p:to>
                                    </p:set>
                                    <p:animEffect transition="in" filter="wipe(left)">
                                      <p:cBhvr>
                                        <p:cTn id="9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0126" grpId="0" autoUpdateAnimBg="0"/>
      <p:bldP spid="90127" grpId="0" autoUpdateAnimBg="0"/>
      <p:bldP spid="90144" grpId="0" autoUpdateAnimBg="0"/>
      <p:bldP spid="90145" grpId="0" autoUpdateAnimBg="0"/>
      <p:bldP spid="39953" grpId="0"/>
      <p:bldP spid="90161" grpId="0" autoUpdateAnimBg="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4042792" cy="1097280"/>
          </a:xfrm>
        </p:spPr>
        <p:txBody>
          <a:bodyPr/>
          <a:lstStyle/>
          <a:p>
            <a:r>
              <a:rPr lang="zh-CN" altLang="en-US" sz="3600" dirty="0">
                <a:latin typeface="+mn-ea"/>
                <a:ea typeface="+mn-ea"/>
              </a:rPr>
              <a:t>资源与产出</a:t>
            </a:r>
            <a:r>
              <a:rPr lang="en-US" altLang="en-US" sz="3600" dirty="0">
                <a:latin typeface="+mn-ea"/>
                <a:ea typeface="+mn-ea"/>
              </a:rPr>
              <a:t> </a:t>
            </a:r>
            <a:r>
              <a:rPr lang="en-US" altLang="en-US" sz="2000" b="0" dirty="0">
                <a:latin typeface="+mn-ea"/>
                <a:ea typeface="+mn-ea"/>
              </a:rPr>
              <a:t>(1 of 3)</a:t>
            </a:r>
            <a:endParaRPr lang="en-IN" sz="2000" b="0" dirty="0">
              <a:latin typeface="+mn-ea"/>
              <a:ea typeface="+mn-ea"/>
            </a:endParaRPr>
          </a:p>
        </p:txBody>
      </p:sp>
      <p:sp>
        <p:nvSpPr>
          <p:cNvPr id="3" name="Content Placeholder 2"/>
          <p:cNvSpPr>
            <a:spLocks noGrp="1"/>
          </p:cNvSpPr>
          <p:nvPr>
            <p:ph idx="1"/>
          </p:nvPr>
        </p:nvSpPr>
        <p:spPr>
          <a:xfrm>
            <a:off x="457200" y="1600202"/>
            <a:ext cx="8147248" cy="3340966"/>
          </a:xfrm>
        </p:spPr>
        <p:txBody>
          <a:bodyPr/>
          <a:lstStyle/>
          <a:p>
            <a:r>
              <a:rPr lang="zh-CN" altLang="en-US" sz="2400" dirty="0"/>
              <a:t>当经济资源发生变化时，产出水平如何变化？</a:t>
            </a:r>
            <a:endParaRPr lang="en-US" altLang="ja-JP" sz="2400" dirty="0"/>
          </a:p>
          <a:p>
            <a:r>
              <a:rPr lang="en-US" altLang="en-US" sz="2400" b="1" dirty="0" err="1"/>
              <a:t>Rybczynski</a:t>
            </a:r>
            <a:r>
              <a:rPr lang="en-US" altLang="en-US" sz="2400" b="1" dirty="0"/>
              <a:t> </a:t>
            </a:r>
            <a:r>
              <a:rPr lang="en-US" altLang="zh-CN" sz="2400" b="1" dirty="0"/>
              <a:t>Theorem (effect): </a:t>
            </a:r>
            <a:r>
              <a:rPr lang="zh-CN" altLang="en-US" sz="2400" b="1" dirty="0"/>
              <a:t>罗伯津斯基定理（效应）</a:t>
            </a:r>
            <a:endParaRPr lang="en-US" altLang="en-US" sz="2400" dirty="0"/>
          </a:p>
          <a:p>
            <a:r>
              <a:rPr lang="zh-CN" altLang="en-US" sz="2400" dirty="0"/>
              <a:t>保持</a:t>
            </a:r>
            <a:r>
              <a:rPr lang="zh-CN" altLang="en-US" sz="2400" i="1" dirty="0">
                <a:solidFill>
                  <a:srgbClr val="96008F"/>
                </a:solidFill>
              </a:rPr>
              <a:t>商品价格不变</a:t>
            </a:r>
            <a:r>
              <a:rPr lang="zh-CN" altLang="en-US" sz="2400" dirty="0"/>
              <a:t>，如果某种生产</a:t>
            </a:r>
            <a:r>
              <a:rPr lang="zh-CN" altLang="en-US" sz="2400" dirty="0">
                <a:solidFill>
                  <a:srgbClr val="FF0000"/>
                </a:solidFill>
              </a:rPr>
              <a:t>要素的数量增加</a:t>
            </a:r>
            <a:r>
              <a:rPr lang="zh-CN" altLang="en-US" sz="2400" dirty="0"/>
              <a:t>，那么</a:t>
            </a:r>
            <a:r>
              <a:rPr lang="zh-CN" altLang="en-US" sz="2400" dirty="0">
                <a:solidFill>
                  <a:srgbClr val="FF0000"/>
                </a:solidFill>
              </a:rPr>
              <a:t>密集使用该要素的商品的供给就会增加</a:t>
            </a:r>
            <a:r>
              <a:rPr lang="zh-CN" altLang="en-US" sz="2400" dirty="0"/>
              <a:t>，而</a:t>
            </a:r>
            <a:r>
              <a:rPr lang="zh-CN" altLang="en-US" sz="2400" dirty="0">
                <a:solidFill>
                  <a:srgbClr val="001581"/>
                </a:solidFill>
              </a:rPr>
              <a:t>其他商品的供给则会减少</a:t>
            </a:r>
            <a:r>
              <a:rPr lang="zh-CN" altLang="en-US" sz="2400" dirty="0"/>
              <a:t>。</a:t>
            </a:r>
            <a:endParaRPr lang="en-US" altLang="zh-CN" sz="2400" dirty="0"/>
          </a:p>
          <a:p>
            <a:r>
              <a:rPr lang="zh-CN" altLang="en-US" sz="2400" dirty="0">
                <a:latin typeface="黑体" panose="02010609060101010101" pitchFamily="49" charset="-122"/>
                <a:ea typeface="黑体" panose="02010609060101010101" pitchFamily="49" charset="-122"/>
              </a:rPr>
              <a:t>相反则反是。</a:t>
            </a:r>
          </a:p>
          <a:p>
            <a:pPr marL="0" indent="0">
              <a:buNone/>
            </a:pPr>
            <a:endParaRPr lang="en-US" altLang="en-US" sz="2400" dirty="0"/>
          </a:p>
        </p:txBody>
      </p:sp>
      <p:sp>
        <p:nvSpPr>
          <p:cNvPr id="5" name="文本框 4">
            <a:extLst>
              <a:ext uri="{FF2B5EF4-FFF2-40B4-BE49-F238E27FC236}">
                <a16:creationId xmlns:a16="http://schemas.microsoft.com/office/drawing/2014/main" id="{EDD2EE08-C083-C6BB-2603-7C87AFFBD14C}"/>
              </a:ext>
            </a:extLst>
          </p:cNvPr>
          <p:cNvSpPr txBox="1"/>
          <p:nvPr/>
        </p:nvSpPr>
        <p:spPr>
          <a:xfrm>
            <a:off x="4139952" y="698980"/>
            <a:ext cx="3528392" cy="646331"/>
          </a:xfrm>
          <a:prstGeom prst="rect">
            <a:avLst/>
          </a:prstGeom>
          <a:noFill/>
        </p:spPr>
        <p:txBody>
          <a:bodyPr wrap="square">
            <a:spAutoFit/>
          </a:bodyPr>
          <a:lstStyle/>
          <a:p>
            <a:r>
              <a:rPr lang="en-US" altLang="en-US" sz="3600" b="1" dirty="0">
                <a:solidFill>
                  <a:srgbClr val="99008C"/>
                </a:solidFill>
                <a:latin typeface="+mn-ea"/>
                <a:cs typeface="Times New Roman" panose="02020603050405020304" pitchFamily="18" charset="0"/>
                <a:sym typeface="Wingdings" panose="05000000000000000000" pitchFamily="2" charset="2"/>
              </a:rPr>
              <a:t> </a:t>
            </a:r>
            <a:r>
              <a:rPr lang="zh-CN" altLang="en-US" sz="3600" b="1" dirty="0">
                <a:solidFill>
                  <a:srgbClr val="99008C"/>
                </a:solidFill>
                <a:latin typeface="+mn-ea"/>
                <a:cs typeface="Times New Roman" panose="02020603050405020304" pitchFamily="18" charset="0"/>
                <a:sym typeface="Wingdings" panose="05000000000000000000" pitchFamily="2" charset="2"/>
              </a:rPr>
              <a:t>改变要素禀赋</a:t>
            </a:r>
            <a:endParaRPr lang="zh-CN" altLang="en-US" sz="3600" b="1" dirty="0">
              <a:solidFill>
                <a:srgbClr val="99008C"/>
              </a:solidFill>
              <a:latin typeface="+mn-ea"/>
              <a:cs typeface="Times New Roman" panose="02020603050405020304" pitchFamily="18" charset="0"/>
            </a:endParaRPr>
          </a:p>
        </p:txBody>
      </p:sp>
    </p:spTree>
    <p:extLst>
      <p:ext uri="{BB962C8B-B14F-4D97-AF65-F5344CB8AC3E}">
        <p14:creationId xmlns:p14="http://schemas.microsoft.com/office/powerpoint/2010/main" val="13278552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6A24265B-A78D-2207-EDE9-98F913255EE9}"/>
              </a:ext>
            </a:extLst>
          </p:cNvPr>
          <p:cNvGrpSpPr>
            <a:grpSpLocks/>
          </p:cNvGrpSpPr>
          <p:nvPr/>
        </p:nvGrpSpPr>
        <p:grpSpPr bwMode="auto">
          <a:xfrm>
            <a:off x="1676400" y="4344988"/>
            <a:ext cx="5226050" cy="1511300"/>
            <a:chOff x="1008" y="2649"/>
            <a:chExt cx="3292" cy="952"/>
          </a:xfrm>
        </p:grpSpPr>
        <p:sp>
          <p:nvSpPr>
            <p:cNvPr id="44094" name="Line 3">
              <a:extLst>
                <a:ext uri="{FF2B5EF4-FFF2-40B4-BE49-F238E27FC236}">
                  <a16:creationId xmlns:a16="http://schemas.microsoft.com/office/drawing/2014/main" id="{AA90737A-DC35-D904-1F00-44EBD3F088AB}"/>
                </a:ext>
              </a:extLst>
            </p:cNvPr>
            <p:cNvSpPr>
              <a:spLocks noChangeShapeType="1"/>
            </p:cNvSpPr>
            <p:nvPr/>
          </p:nvSpPr>
          <p:spPr bwMode="auto">
            <a:xfrm flipV="1">
              <a:off x="1008" y="2833"/>
              <a:ext cx="3072" cy="768"/>
            </a:xfrm>
            <a:prstGeom prst="line">
              <a:avLst/>
            </a:prstGeom>
            <a:noFill/>
            <a:ln w="381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95" name="Text Box 4">
              <a:extLst>
                <a:ext uri="{FF2B5EF4-FFF2-40B4-BE49-F238E27FC236}">
                  <a16:creationId xmlns:a16="http://schemas.microsoft.com/office/drawing/2014/main" id="{7C554EFB-83C0-4BC6-5E59-C60454413D28}"/>
                </a:ext>
              </a:extLst>
            </p:cNvPr>
            <p:cNvSpPr txBox="1">
              <a:spLocks noChangeArrowheads="1"/>
            </p:cNvSpPr>
            <p:nvPr/>
          </p:nvSpPr>
          <p:spPr bwMode="auto">
            <a:xfrm>
              <a:off x="4080" y="2649"/>
              <a:ext cx="22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333399"/>
                  </a:solidFill>
                  <a:latin typeface="Arial" panose="020B0604020202020204" pitchFamily="34" charset="0"/>
                </a:rPr>
                <a:t>C</a:t>
              </a:r>
            </a:p>
          </p:txBody>
        </p:sp>
      </p:grpSp>
      <p:grpSp>
        <p:nvGrpSpPr>
          <p:cNvPr id="3" name="Group 5">
            <a:extLst>
              <a:ext uri="{FF2B5EF4-FFF2-40B4-BE49-F238E27FC236}">
                <a16:creationId xmlns:a16="http://schemas.microsoft.com/office/drawing/2014/main" id="{D596873A-1746-7687-1B0E-CC6B67EB662F}"/>
              </a:ext>
            </a:extLst>
          </p:cNvPr>
          <p:cNvGrpSpPr>
            <a:grpSpLocks/>
          </p:cNvGrpSpPr>
          <p:nvPr/>
        </p:nvGrpSpPr>
        <p:grpSpPr bwMode="auto">
          <a:xfrm>
            <a:off x="5307013" y="2363788"/>
            <a:ext cx="544512" cy="3857625"/>
            <a:chOff x="3295" y="1401"/>
            <a:chExt cx="343" cy="2430"/>
          </a:xfrm>
        </p:grpSpPr>
        <p:sp>
          <p:nvSpPr>
            <p:cNvPr id="44091" name="Text Box 6">
              <a:extLst>
                <a:ext uri="{FF2B5EF4-FFF2-40B4-BE49-F238E27FC236}">
                  <a16:creationId xmlns:a16="http://schemas.microsoft.com/office/drawing/2014/main" id="{852D44EF-6DDC-B8EC-8DBD-27424B4D2AB5}"/>
                </a:ext>
              </a:extLst>
            </p:cNvPr>
            <p:cNvSpPr txBox="1">
              <a:spLocks noChangeArrowheads="1"/>
            </p:cNvSpPr>
            <p:nvPr/>
          </p:nvSpPr>
          <p:spPr bwMode="auto">
            <a:xfrm>
              <a:off x="3295" y="1401"/>
              <a:ext cx="31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baseline="30000">
                  <a:latin typeface="Arial" panose="020B0604020202020204" pitchFamily="34" charset="0"/>
                </a:rPr>
                <a:t>2</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44092" name="Text Box 7">
              <a:extLst>
                <a:ext uri="{FF2B5EF4-FFF2-40B4-BE49-F238E27FC236}">
                  <a16:creationId xmlns:a16="http://schemas.microsoft.com/office/drawing/2014/main" id="{429692B1-9984-09A9-0B2C-DB1E0142920E}"/>
                </a:ext>
              </a:extLst>
            </p:cNvPr>
            <p:cNvSpPr txBox="1">
              <a:spLocks noChangeArrowheads="1"/>
            </p:cNvSpPr>
            <p:nvPr/>
          </p:nvSpPr>
          <p:spPr bwMode="auto">
            <a:xfrm>
              <a:off x="3312" y="3600"/>
              <a:ext cx="32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baseline="30000">
                  <a:latin typeface="Arial" panose="020B0604020202020204" pitchFamily="34" charset="0"/>
                </a:rPr>
                <a:t>2</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sp>
          <p:nvSpPr>
            <p:cNvPr id="44093" name="Line 8">
              <a:extLst>
                <a:ext uri="{FF2B5EF4-FFF2-40B4-BE49-F238E27FC236}">
                  <a16:creationId xmlns:a16="http://schemas.microsoft.com/office/drawing/2014/main" id="{A7D668B0-C02A-246A-C1BD-22FF9850F2ED}"/>
                </a:ext>
              </a:extLst>
            </p:cNvPr>
            <p:cNvSpPr>
              <a:spLocks noChangeShapeType="1"/>
            </p:cNvSpPr>
            <p:nvPr/>
          </p:nvSpPr>
          <p:spPr bwMode="auto">
            <a:xfrm>
              <a:off x="3456" y="1633"/>
              <a:ext cx="0" cy="1968"/>
            </a:xfrm>
            <a:prstGeom prst="line">
              <a:avLst/>
            </a:prstGeom>
            <a:noFill/>
            <a:ln w="25400">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4" name="Group 9">
            <a:extLst>
              <a:ext uri="{FF2B5EF4-FFF2-40B4-BE49-F238E27FC236}">
                <a16:creationId xmlns:a16="http://schemas.microsoft.com/office/drawing/2014/main" id="{EC28B7A9-3DE4-8996-988B-2F779AEBDA55}"/>
              </a:ext>
            </a:extLst>
          </p:cNvPr>
          <p:cNvGrpSpPr>
            <a:grpSpLocks/>
          </p:cNvGrpSpPr>
          <p:nvPr/>
        </p:nvGrpSpPr>
        <p:grpSpPr bwMode="auto">
          <a:xfrm>
            <a:off x="1174750" y="4421188"/>
            <a:ext cx="6767513" cy="446087"/>
            <a:chOff x="692" y="2600"/>
            <a:chExt cx="4263" cy="281"/>
          </a:xfrm>
        </p:grpSpPr>
        <p:sp>
          <p:nvSpPr>
            <p:cNvPr id="44088" name="Text Box 10">
              <a:extLst>
                <a:ext uri="{FF2B5EF4-FFF2-40B4-BE49-F238E27FC236}">
                  <a16:creationId xmlns:a16="http://schemas.microsoft.com/office/drawing/2014/main" id="{C573E3B3-5799-806C-8207-A6DE3353E3D5}"/>
                </a:ext>
              </a:extLst>
            </p:cNvPr>
            <p:cNvSpPr txBox="1">
              <a:spLocks noChangeArrowheads="1"/>
            </p:cNvSpPr>
            <p:nvPr/>
          </p:nvSpPr>
          <p:spPr bwMode="auto">
            <a:xfrm>
              <a:off x="4656" y="2648"/>
              <a:ext cx="29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baseline="30000">
                  <a:latin typeface="Arial" panose="020B0604020202020204" pitchFamily="34" charset="0"/>
                </a:rPr>
                <a:t>K</a:t>
              </a:r>
              <a:r>
                <a:rPr lang="en-US" altLang="zh-CN" sz="1800" b="1" baseline="30000">
                  <a:latin typeface="Arial" panose="020B0604020202020204" pitchFamily="34" charset="0"/>
                </a:rPr>
                <a:t>1</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44089" name="Text Box 11">
              <a:extLst>
                <a:ext uri="{FF2B5EF4-FFF2-40B4-BE49-F238E27FC236}">
                  <a16:creationId xmlns:a16="http://schemas.microsoft.com/office/drawing/2014/main" id="{F908DA02-4CC7-4223-30B9-A600B34579BB}"/>
                </a:ext>
              </a:extLst>
            </p:cNvPr>
            <p:cNvSpPr txBox="1">
              <a:spLocks noChangeArrowheads="1"/>
            </p:cNvSpPr>
            <p:nvPr/>
          </p:nvSpPr>
          <p:spPr bwMode="auto">
            <a:xfrm>
              <a:off x="692" y="2600"/>
              <a:ext cx="309"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baseline="30000">
                  <a:latin typeface="Arial" panose="020B0604020202020204" pitchFamily="34" charset="0"/>
                </a:rPr>
                <a:t>K</a:t>
              </a:r>
              <a:r>
                <a:rPr lang="en-US" altLang="zh-CN" sz="1800" b="1" baseline="30000">
                  <a:latin typeface="Arial" panose="020B0604020202020204" pitchFamily="34" charset="0"/>
                </a:rPr>
                <a:t>1</a:t>
              </a:r>
              <a:r>
                <a:rPr lang="en-US" altLang="zh-CN" sz="1800" b="1" baseline="-25000">
                  <a:latin typeface="Arial" panose="020B0604020202020204" pitchFamily="34" charset="0"/>
                </a:rPr>
                <a:t>C</a:t>
              </a:r>
              <a:endParaRPr lang="en-US" altLang="zh-CN" sz="1800" b="1">
                <a:latin typeface="Arial" panose="020B0604020202020204" pitchFamily="34" charset="0"/>
              </a:endParaRPr>
            </a:p>
          </p:txBody>
        </p:sp>
        <p:sp>
          <p:nvSpPr>
            <p:cNvPr id="44090" name="Line 12">
              <a:extLst>
                <a:ext uri="{FF2B5EF4-FFF2-40B4-BE49-F238E27FC236}">
                  <a16:creationId xmlns:a16="http://schemas.microsoft.com/office/drawing/2014/main" id="{D7D452F8-E94D-5E7E-BA37-FEDD50CF11A6}"/>
                </a:ext>
              </a:extLst>
            </p:cNvPr>
            <p:cNvSpPr>
              <a:spLocks noChangeShapeType="1"/>
            </p:cNvSpPr>
            <p:nvPr/>
          </p:nvSpPr>
          <p:spPr bwMode="auto">
            <a:xfrm>
              <a:off x="1008" y="2784"/>
              <a:ext cx="3648"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5" name="Group 13">
            <a:extLst>
              <a:ext uri="{FF2B5EF4-FFF2-40B4-BE49-F238E27FC236}">
                <a16:creationId xmlns:a16="http://schemas.microsoft.com/office/drawing/2014/main" id="{9733EA0A-B10F-CB5C-CF9E-CFF4D2908F8D}"/>
              </a:ext>
            </a:extLst>
          </p:cNvPr>
          <p:cNvGrpSpPr>
            <a:grpSpLocks/>
          </p:cNvGrpSpPr>
          <p:nvPr/>
        </p:nvGrpSpPr>
        <p:grpSpPr bwMode="auto">
          <a:xfrm>
            <a:off x="5486400" y="3417888"/>
            <a:ext cx="1981200" cy="2193925"/>
            <a:chOff x="3408" y="2065"/>
            <a:chExt cx="1248" cy="1382"/>
          </a:xfrm>
        </p:grpSpPr>
        <p:sp>
          <p:nvSpPr>
            <p:cNvPr id="44086" name="Line 14">
              <a:extLst>
                <a:ext uri="{FF2B5EF4-FFF2-40B4-BE49-F238E27FC236}">
                  <a16:creationId xmlns:a16="http://schemas.microsoft.com/office/drawing/2014/main" id="{47213D72-6077-F97D-A9D8-F50F80D56E3A}"/>
                </a:ext>
              </a:extLst>
            </p:cNvPr>
            <p:cNvSpPr>
              <a:spLocks noChangeShapeType="1"/>
            </p:cNvSpPr>
            <p:nvPr/>
          </p:nvSpPr>
          <p:spPr bwMode="auto">
            <a:xfrm flipH="1">
              <a:off x="3600" y="2065"/>
              <a:ext cx="1056" cy="1200"/>
            </a:xfrm>
            <a:prstGeom prst="line">
              <a:avLst/>
            </a:prstGeom>
            <a:noFill/>
            <a:ln w="38100">
              <a:solidFill>
                <a:srgbClr val="333399"/>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87" name="Text Box 15">
              <a:extLst>
                <a:ext uri="{FF2B5EF4-FFF2-40B4-BE49-F238E27FC236}">
                  <a16:creationId xmlns:a16="http://schemas.microsoft.com/office/drawing/2014/main" id="{12228217-D4BD-CCC0-7497-657786D72CA4}"/>
                </a:ext>
              </a:extLst>
            </p:cNvPr>
            <p:cNvSpPr txBox="1">
              <a:spLocks noChangeArrowheads="1"/>
            </p:cNvSpPr>
            <p:nvPr/>
          </p:nvSpPr>
          <p:spPr bwMode="auto">
            <a:xfrm>
              <a:off x="3408" y="3216"/>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333399"/>
                  </a:solidFill>
                  <a:latin typeface="Arial" panose="020B0604020202020204" pitchFamily="34" charset="0"/>
                </a:rPr>
                <a:t>F</a:t>
              </a:r>
              <a:r>
                <a:rPr lang="en-US" altLang="zh-CN" sz="1800" b="1" baseline="30000">
                  <a:solidFill>
                    <a:srgbClr val="333399"/>
                  </a:solidFill>
                  <a:latin typeface="Arial" panose="020B0604020202020204" pitchFamily="34" charset="0"/>
                </a:rPr>
                <a:t>1</a:t>
              </a:r>
              <a:endParaRPr lang="en-US" altLang="zh-CN" sz="1800" b="1">
                <a:solidFill>
                  <a:srgbClr val="333399"/>
                </a:solidFill>
                <a:latin typeface="Arial" panose="020B0604020202020204" pitchFamily="34" charset="0"/>
              </a:endParaRPr>
            </a:p>
          </p:txBody>
        </p:sp>
      </p:grpSp>
      <p:grpSp>
        <p:nvGrpSpPr>
          <p:cNvPr id="6" name="Group 16">
            <a:extLst>
              <a:ext uri="{FF2B5EF4-FFF2-40B4-BE49-F238E27FC236}">
                <a16:creationId xmlns:a16="http://schemas.microsoft.com/office/drawing/2014/main" id="{5489F934-F24C-6DFD-D6DC-3B7D131E6236}"/>
              </a:ext>
            </a:extLst>
          </p:cNvPr>
          <p:cNvGrpSpPr>
            <a:grpSpLocks/>
          </p:cNvGrpSpPr>
          <p:nvPr/>
        </p:nvGrpSpPr>
        <p:grpSpPr bwMode="auto">
          <a:xfrm>
            <a:off x="6096000" y="2349500"/>
            <a:ext cx="639763" cy="3859213"/>
            <a:chOff x="3792" y="1392"/>
            <a:chExt cx="403" cy="2431"/>
          </a:xfrm>
        </p:grpSpPr>
        <p:sp>
          <p:nvSpPr>
            <p:cNvPr id="44083" name="Line 17">
              <a:extLst>
                <a:ext uri="{FF2B5EF4-FFF2-40B4-BE49-F238E27FC236}">
                  <a16:creationId xmlns:a16="http://schemas.microsoft.com/office/drawing/2014/main" id="{42E506BD-4408-E6E5-8448-1CD2B3779FB5}"/>
                </a:ext>
              </a:extLst>
            </p:cNvPr>
            <p:cNvSpPr>
              <a:spLocks noChangeShapeType="1"/>
            </p:cNvSpPr>
            <p:nvPr/>
          </p:nvSpPr>
          <p:spPr bwMode="auto">
            <a:xfrm>
              <a:off x="3953" y="1624"/>
              <a:ext cx="0" cy="1968"/>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84" name="Text Box 18">
              <a:extLst>
                <a:ext uri="{FF2B5EF4-FFF2-40B4-BE49-F238E27FC236}">
                  <a16:creationId xmlns:a16="http://schemas.microsoft.com/office/drawing/2014/main" id="{53D3E07B-FD77-A48C-398D-22D8593E3860}"/>
                </a:ext>
              </a:extLst>
            </p:cNvPr>
            <p:cNvSpPr txBox="1">
              <a:spLocks noChangeArrowheads="1"/>
            </p:cNvSpPr>
            <p:nvPr/>
          </p:nvSpPr>
          <p:spPr bwMode="auto">
            <a:xfrm>
              <a:off x="3792" y="1392"/>
              <a:ext cx="353"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baseline="30000">
                  <a:latin typeface="Arial" panose="020B0604020202020204" pitchFamily="34" charset="0"/>
                </a:rPr>
                <a:t>1</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44085" name="Text Box 19">
              <a:extLst>
                <a:ext uri="{FF2B5EF4-FFF2-40B4-BE49-F238E27FC236}">
                  <a16:creationId xmlns:a16="http://schemas.microsoft.com/office/drawing/2014/main" id="{DA0DAFBA-13F9-8F8B-7483-DA409C3ED533}"/>
                </a:ext>
              </a:extLst>
            </p:cNvPr>
            <p:cNvSpPr txBox="1">
              <a:spLocks noChangeArrowheads="1"/>
            </p:cNvSpPr>
            <p:nvPr/>
          </p:nvSpPr>
          <p:spPr bwMode="auto">
            <a:xfrm>
              <a:off x="3829" y="3592"/>
              <a:ext cx="36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L</a:t>
              </a:r>
              <a:r>
                <a:rPr lang="en-US" altLang="zh-CN" sz="1800" b="1" baseline="30000">
                  <a:latin typeface="Arial" panose="020B0604020202020204" pitchFamily="34" charset="0"/>
                </a:rPr>
                <a:t>1</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grpSp>
        <p:nvGrpSpPr>
          <p:cNvPr id="7" name="Group 20">
            <a:extLst>
              <a:ext uri="{FF2B5EF4-FFF2-40B4-BE49-F238E27FC236}">
                <a16:creationId xmlns:a16="http://schemas.microsoft.com/office/drawing/2014/main" id="{D8E45F3D-D159-7F84-A840-02648EF388C8}"/>
              </a:ext>
            </a:extLst>
          </p:cNvPr>
          <p:cNvGrpSpPr>
            <a:grpSpLocks/>
          </p:cNvGrpSpPr>
          <p:nvPr/>
        </p:nvGrpSpPr>
        <p:grpSpPr bwMode="auto">
          <a:xfrm>
            <a:off x="1143000" y="4651375"/>
            <a:ext cx="6934200" cy="428625"/>
            <a:chOff x="672" y="2842"/>
            <a:chExt cx="4368" cy="270"/>
          </a:xfrm>
        </p:grpSpPr>
        <p:sp>
          <p:nvSpPr>
            <p:cNvPr id="44080" name="Line 21">
              <a:extLst>
                <a:ext uri="{FF2B5EF4-FFF2-40B4-BE49-F238E27FC236}">
                  <a16:creationId xmlns:a16="http://schemas.microsoft.com/office/drawing/2014/main" id="{B9C6FDA3-7465-9FD1-044E-6F209CA41FDC}"/>
                </a:ext>
              </a:extLst>
            </p:cNvPr>
            <p:cNvSpPr>
              <a:spLocks noChangeShapeType="1"/>
            </p:cNvSpPr>
            <p:nvPr/>
          </p:nvSpPr>
          <p:spPr bwMode="auto">
            <a:xfrm>
              <a:off x="1008" y="2977"/>
              <a:ext cx="3648" cy="0"/>
            </a:xfrm>
            <a:prstGeom prst="line">
              <a:avLst/>
            </a:prstGeom>
            <a:noFill/>
            <a:ln w="25400">
              <a:solidFill>
                <a:srgbClr val="FF0000"/>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81" name="Text Box 22">
              <a:extLst>
                <a:ext uri="{FF2B5EF4-FFF2-40B4-BE49-F238E27FC236}">
                  <a16:creationId xmlns:a16="http://schemas.microsoft.com/office/drawing/2014/main" id="{09269F85-524B-31F7-15B2-F67D9DB0052D}"/>
                </a:ext>
              </a:extLst>
            </p:cNvPr>
            <p:cNvSpPr txBox="1">
              <a:spLocks noChangeArrowheads="1"/>
            </p:cNvSpPr>
            <p:nvPr/>
          </p:nvSpPr>
          <p:spPr bwMode="auto">
            <a:xfrm>
              <a:off x="4656" y="2881"/>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baseline="30000">
                  <a:latin typeface="Arial" panose="020B0604020202020204" pitchFamily="34" charset="0"/>
                </a:rPr>
                <a:t>K</a:t>
              </a:r>
              <a:r>
                <a:rPr lang="en-US" altLang="zh-CN" sz="1800" b="1" baseline="30000">
                  <a:latin typeface="Arial" panose="020B0604020202020204" pitchFamily="34" charset="0"/>
                </a:rPr>
                <a:t>2</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44082" name="Text Box 23">
              <a:extLst>
                <a:ext uri="{FF2B5EF4-FFF2-40B4-BE49-F238E27FC236}">
                  <a16:creationId xmlns:a16="http://schemas.microsoft.com/office/drawing/2014/main" id="{C43D5CE5-432D-D038-FCAB-2BD364080A5B}"/>
                </a:ext>
              </a:extLst>
            </p:cNvPr>
            <p:cNvSpPr txBox="1">
              <a:spLocks noChangeArrowheads="1"/>
            </p:cNvSpPr>
            <p:nvPr/>
          </p:nvSpPr>
          <p:spPr bwMode="auto">
            <a:xfrm>
              <a:off x="672" y="2842"/>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baseline="30000">
                  <a:latin typeface="Arial" panose="020B0604020202020204" pitchFamily="34" charset="0"/>
                </a:rPr>
                <a:t>K</a:t>
              </a:r>
              <a:r>
                <a:rPr lang="en-US" altLang="zh-CN" sz="1800" b="1" baseline="30000">
                  <a:latin typeface="Arial" panose="020B0604020202020204" pitchFamily="34" charset="0"/>
                </a:rPr>
                <a:t>2</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grpSp>
        <p:nvGrpSpPr>
          <p:cNvPr id="8" name="Group 24">
            <a:extLst>
              <a:ext uri="{FF2B5EF4-FFF2-40B4-BE49-F238E27FC236}">
                <a16:creationId xmlns:a16="http://schemas.microsoft.com/office/drawing/2014/main" id="{F5E4C094-4113-5C9F-B6A5-9A168F710495}"/>
              </a:ext>
            </a:extLst>
          </p:cNvPr>
          <p:cNvGrpSpPr>
            <a:grpSpLocks/>
          </p:cNvGrpSpPr>
          <p:nvPr/>
        </p:nvGrpSpPr>
        <p:grpSpPr bwMode="auto">
          <a:xfrm>
            <a:off x="6026150" y="4330700"/>
            <a:ext cx="338138" cy="414338"/>
            <a:chOff x="3748" y="2640"/>
            <a:chExt cx="213" cy="261"/>
          </a:xfrm>
        </p:grpSpPr>
        <p:sp>
          <p:nvSpPr>
            <p:cNvPr id="44078" name="Text Box 25">
              <a:extLst>
                <a:ext uri="{FF2B5EF4-FFF2-40B4-BE49-F238E27FC236}">
                  <a16:creationId xmlns:a16="http://schemas.microsoft.com/office/drawing/2014/main" id="{D4FAA38B-59FC-01E0-426F-08B622C60E1C}"/>
                </a:ext>
              </a:extLst>
            </p:cNvPr>
            <p:cNvSpPr txBox="1">
              <a:spLocks noChangeArrowheads="1"/>
            </p:cNvSpPr>
            <p:nvPr/>
          </p:nvSpPr>
          <p:spPr bwMode="auto">
            <a:xfrm>
              <a:off x="3748" y="264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1</a:t>
              </a:r>
            </a:p>
          </p:txBody>
        </p:sp>
        <p:sp>
          <p:nvSpPr>
            <p:cNvPr id="44079" name="Oval 26">
              <a:extLst>
                <a:ext uri="{FF2B5EF4-FFF2-40B4-BE49-F238E27FC236}">
                  <a16:creationId xmlns:a16="http://schemas.microsoft.com/office/drawing/2014/main" id="{26900516-E59F-B42F-1E42-EA467F2FB52C}"/>
                </a:ext>
              </a:extLst>
            </p:cNvPr>
            <p:cNvSpPr>
              <a:spLocks noChangeArrowheads="1"/>
            </p:cNvSpPr>
            <p:nvPr/>
          </p:nvSpPr>
          <p:spPr bwMode="auto">
            <a:xfrm>
              <a:off x="3909" y="2849"/>
              <a:ext cx="52" cy="52"/>
            </a:xfrm>
            <a:prstGeom prst="ellipse">
              <a:avLst/>
            </a:prstGeom>
            <a:solidFill>
              <a:srgbClr val="333399"/>
            </a:solidFill>
            <a:ln w="12700">
              <a:solidFill>
                <a:srgbClr val="333399"/>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sp>
        <p:nvSpPr>
          <p:cNvPr id="44041" name="Rectangle 27">
            <a:extLst>
              <a:ext uri="{FF2B5EF4-FFF2-40B4-BE49-F238E27FC236}">
                <a16:creationId xmlns:a16="http://schemas.microsoft.com/office/drawing/2014/main" id="{A430AEFA-6E61-3D68-C497-462F4030E326}"/>
              </a:ext>
            </a:extLst>
          </p:cNvPr>
          <p:cNvSpPr>
            <a:spLocks noGrp="1" noChangeArrowheads="1"/>
          </p:cNvSpPr>
          <p:nvPr>
            <p:ph type="title"/>
          </p:nvPr>
        </p:nvSpPr>
        <p:spPr>
          <a:xfrm>
            <a:off x="1143000" y="609600"/>
            <a:ext cx="7793038" cy="1219200"/>
          </a:xfrm>
          <a:noFill/>
        </p:spPr>
        <p:txBody>
          <a:bodyPr anchor="ctr"/>
          <a:lstStyle/>
          <a:p>
            <a:pPr eaLnBrk="1" hangingPunct="1"/>
            <a:br>
              <a:rPr lang="en-US" altLang="zh-CN">
                <a:ea typeface="黑体" panose="02010609060101010101" pitchFamily="49" charset="-122"/>
              </a:rPr>
            </a:br>
            <a:r>
              <a:rPr lang="zh-CN" altLang="en-US">
                <a:ea typeface="黑体" panose="02010609060101010101" pitchFamily="49" charset="-122"/>
              </a:rPr>
              <a:t>图</a:t>
            </a:r>
            <a:r>
              <a:rPr lang="en-US" altLang="zh-CN">
                <a:ea typeface="黑体" panose="02010609060101010101" pitchFamily="49" charset="-122"/>
              </a:rPr>
              <a:t> 5--9: </a:t>
            </a:r>
            <a:r>
              <a:rPr lang="zh-CN" altLang="en-US">
                <a:ea typeface="黑体" panose="02010609060101010101" pitchFamily="49" charset="-122"/>
              </a:rPr>
              <a:t>资本</a:t>
            </a:r>
            <a:r>
              <a:rPr lang="en-US" altLang="zh-CN">
                <a:ea typeface="黑体" panose="02010609060101010101" pitchFamily="49" charset="-122"/>
              </a:rPr>
              <a:t>供给的增加</a:t>
            </a:r>
            <a:br>
              <a:rPr lang="en-US" altLang="zh-CN">
                <a:solidFill>
                  <a:srgbClr val="336699"/>
                </a:solidFill>
                <a:latin typeface="Times New Roman" panose="02020603050405020304" pitchFamily="18" charset="0"/>
              </a:rPr>
            </a:br>
            <a:endParaRPr lang="zh-CN" altLang="en-US">
              <a:ea typeface="黑体" panose="02010609060101010101" pitchFamily="49" charset="-122"/>
            </a:endParaRPr>
          </a:p>
        </p:txBody>
      </p:sp>
      <p:sp>
        <p:nvSpPr>
          <p:cNvPr id="94236" name="Rectangle 28">
            <a:extLst>
              <a:ext uri="{FF2B5EF4-FFF2-40B4-BE49-F238E27FC236}">
                <a16:creationId xmlns:a16="http://schemas.microsoft.com/office/drawing/2014/main" id="{6EBCFED3-1068-2B33-3B28-CF445DC16EC0}"/>
              </a:ext>
            </a:extLst>
          </p:cNvPr>
          <p:cNvSpPr>
            <a:spLocks noChangeArrowheads="1"/>
          </p:cNvSpPr>
          <p:nvPr/>
        </p:nvSpPr>
        <p:spPr bwMode="auto">
          <a:xfrm>
            <a:off x="0" y="1066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en-US" altLang="zh-CN" sz="2400">
              <a:solidFill>
                <a:srgbClr val="336699"/>
              </a:solidFill>
              <a:latin typeface="Times New Roman" panose="02020603050405020304" pitchFamily="18" charset="0"/>
            </a:endParaRPr>
          </a:p>
        </p:txBody>
      </p:sp>
      <p:sp>
        <p:nvSpPr>
          <p:cNvPr id="94237" name="Text Box 29">
            <a:extLst>
              <a:ext uri="{FF2B5EF4-FFF2-40B4-BE49-F238E27FC236}">
                <a16:creationId xmlns:a16="http://schemas.microsoft.com/office/drawing/2014/main" id="{97E42D0A-340C-D20C-4F35-DF0BD5E85834}"/>
              </a:ext>
            </a:extLst>
          </p:cNvPr>
          <p:cNvSpPr txBox="1">
            <a:spLocks noChangeArrowheads="1"/>
          </p:cNvSpPr>
          <p:nvPr/>
        </p:nvSpPr>
        <p:spPr bwMode="auto">
          <a:xfrm>
            <a:off x="1752600" y="2362200"/>
            <a:ext cx="34988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Labor used in food production</a:t>
            </a:r>
          </a:p>
        </p:txBody>
      </p:sp>
      <p:sp>
        <p:nvSpPr>
          <p:cNvPr id="94238" name="Text Box 30">
            <a:extLst>
              <a:ext uri="{FF2B5EF4-FFF2-40B4-BE49-F238E27FC236}">
                <a16:creationId xmlns:a16="http://schemas.microsoft.com/office/drawing/2014/main" id="{0826DEF1-DB9E-227F-710B-C3CB90754405}"/>
              </a:ext>
            </a:extLst>
          </p:cNvPr>
          <p:cNvSpPr txBox="1">
            <a:spLocks noChangeArrowheads="1"/>
          </p:cNvSpPr>
          <p:nvPr/>
        </p:nvSpPr>
        <p:spPr bwMode="auto">
          <a:xfrm>
            <a:off x="1828800" y="5853113"/>
            <a:ext cx="35496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Labor used in cloth production</a:t>
            </a:r>
          </a:p>
        </p:txBody>
      </p:sp>
      <p:grpSp>
        <p:nvGrpSpPr>
          <p:cNvPr id="9" name="Group 31">
            <a:extLst>
              <a:ext uri="{FF2B5EF4-FFF2-40B4-BE49-F238E27FC236}">
                <a16:creationId xmlns:a16="http://schemas.microsoft.com/office/drawing/2014/main" id="{C9E3E75A-B4D1-6D58-B533-ACD3A2E8D9CD}"/>
              </a:ext>
            </a:extLst>
          </p:cNvPr>
          <p:cNvGrpSpPr>
            <a:grpSpLocks/>
          </p:cNvGrpSpPr>
          <p:nvPr/>
        </p:nvGrpSpPr>
        <p:grpSpPr bwMode="auto">
          <a:xfrm>
            <a:off x="3276600" y="2133600"/>
            <a:ext cx="1327150" cy="366713"/>
            <a:chOff x="1824" y="3695"/>
            <a:chExt cx="836" cy="231"/>
          </a:xfrm>
        </p:grpSpPr>
        <p:sp>
          <p:nvSpPr>
            <p:cNvPr id="44076" name="Line 32">
              <a:extLst>
                <a:ext uri="{FF2B5EF4-FFF2-40B4-BE49-F238E27FC236}">
                  <a16:creationId xmlns:a16="http://schemas.microsoft.com/office/drawing/2014/main" id="{08A25C4E-7C0B-37F1-368F-3E39769132FA}"/>
                </a:ext>
              </a:extLst>
            </p:cNvPr>
            <p:cNvSpPr>
              <a:spLocks noChangeShapeType="1"/>
            </p:cNvSpPr>
            <p:nvPr/>
          </p:nvSpPr>
          <p:spPr bwMode="auto">
            <a:xfrm flipH="1">
              <a:off x="1920" y="369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44077" name="Text Box 33">
              <a:extLst>
                <a:ext uri="{FF2B5EF4-FFF2-40B4-BE49-F238E27FC236}">
                  <a16:creationId xmlns:a16="http://schemas.microsoft.com/office/drawing/2014/main" id="{68BCEABD-CFE2-39B6-C8C2-5BC324E50004}"/>
                </a:ext>
              </a:extLst>
            </p:cNvPr>
            <p:cNvSpPr txBox="1">
              <a:spLocks noChangeArrowheads="1"/>
            </p:cNvSpPr>
            <p:nvPr/>
          </p:nvSpPr>
          <p:spPr bwMode="auto">
            <a:xfrm>
              <a:off x="1824" y="3695"/>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grpSp>
        <p:nvGrpSpPr>
          <p:cNvPr id="10" name="Group 34">
            <a:extLst>
              <a:ext uri="{FF2B5EF4-FFF2-40B4-BE49-F238E27FC236}">
                <a16:creationId xmlns:a16="http://schemas.microsoft.com/office/drawing/2014/main" id="{5F374CAA-AB6C-B3E5-F3FE-9B5D8DC33BF0}"/>
              </a:ext>
            </a:extLst>
          </p:cNvPr>
          <p:cNvGrpSpPr>
            <a:grpSpLocks/>
          </p:cNvGrpSpPr>
          <p:nvPr/>
        </p:nvGrpSpPr>
        <p:grpSpPr bwMode="auto">
          <a:xfrm>
            <a:off x="3429000" y="6324600"/>
            <a:ext cx="1327150" cy="379413"/>
            <a:chOff x="3364" y="3696"/>
            <a:chExt cx="836" cy="239"/>
          </a:xfrm>
        </p:grpSpPr>
        <p:sp>
          <p:nvSpPr>
            <p:cNvPr id="44074" name="Line 35">
              <a:extLst>
                <a:ext uri="{FF2B5EF4-FFF2-40B4-BE49-F238E27FC236}">
                  <a16:creationId xmlns:a16="http://schemas.microsoft.com/office/drawing/2014/main" id="{A541B58B-2D22-3014-4683-FA5E5B21E881}"/>
                </a:ext>
              </a:extLst>
            </p:cNvPr>
            <p:cNvSpPr>
              <a:spLocks noChangeShapeType="1"/>
            </p:cNvSpPr>
            <p:nvPr/>
          </p:nvSpPr>
          <p:spPr bwMode="auto">
            <a:xfrm>
              <a:off x="3504" y="369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44075" name="Text Box 36">
              <a:extLst>
                <a:ext uri="{FF2B5EF4-FFF2-40B4-BE49-F238E27FC236}">
                  <a16:creationId xmlns:a16="http://schemas.microsoft.com/office/drawing/2014/main" id="{AC1352E7-FE8D-022E-92B5-2FB91AF36144}"/>
                </a:ext>
              </a:extLst>
            </p:cNvPr>
            <p:cNvSpPr txBox="1">
              <a:spLocks noChangeArrowheads="1"/>
            </p:cNvSpPr>
            <p:nvPr/>
          </p:nvSpPr>
          <p:spPr bwMode="auto">
            <a:xfrm>
              <a:off x="3364" y="3704"/>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grpSp>
        <p:nvGrpSpPr>
          <p:cNvPr id="11" name="Group 37">
            <a:extLst>
              <a:ext uri="{FF2B5EF4-FFF2-40B4-BE49-F238E27FC236}">
                <a16:creationId xmlns:a16="http://schemas.microsoft.com/office/drawing/2014/main" id="{E53D0849-D21D-30FF-3A3A-27DA5EED0F53}"/>
              </a:ext>
            </a:extLst>
          </p:cNvPr>
          <p:cNvGrpSpPr>
            <a:grpSpLocks/>
          </p:cNvGrpSpPr>
          <p:nvPr/>
        </p:nvGrpSpPr>
        <p:grpSpPr bwMode="auto">
          <a:xfrm rot="5388514" flipH="1">
            <a:off x="7917657" y="4199731"/>
            <a:ext cx="1327150" cy="366713"/>
            <a:chOff x="1883" y="3753"/>
            <a:chExt cx="836" cy="231"/>
          </a:xfrm>
        </p:grpSpPr>
        <p:sp>
          <p:nvSpPr>
            <p:cNvPr id="44072" name="Line 38">
              <a:extLst>
                <a:ext uri="{FF2B5EF4-FFF2-40B4-BE49-F238E27FC236}">
                  <a16:creationId xmlns:a16="http://schemas.microsoft.com/office/drawing/2014/main" id="{6BAC981F-A0FE-F8F6-E362-FE972E231F58}"/>
                </a:ext>
              </a:extLst>
            </p:cNvPr>
            <p:cNvSpPr>
              <a:spLocks noChangeShapeType="1"/>
            </p:cNvSpPr>
            <p:nvPr/>
          </p:nvSpPr>
          <p:spPr bwMode="auto">
            <a:xfrm flipH="1">
              <a:off x="1980" y="3754"/>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44073" name="Text Box 39">
              <a:extLst>
                <a:ext uri="{FF2B5EF4-FFF2-40B4-BE49-F238E27FC236}">
                  <a16:creationId xmlns:a16="http://schemas.microsoft.com/office/drawing/2014/main" id="{F9D6EE72-8348-A56C-2614-BCCEA17A5940}"/>
                </a:ext>
              </a:extLst>
            </p:cNvPr>
            <p:cNvSpPr txBox="1">
              <a:spLocks noChangeArrowheads="1"/>
            </p:cNvSpPr>
            <p:nvPr/>
          </p:nvSpPr>
          <p:spPr bwMode="auto">
            <a:xfrm>
              <a:off x="1883" y="375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grpSp>
        <p:nvGrpSpPr>
          <p:cNvPr id="12" name="Group 40">
            <a:extLst>
              <a:ext uri="{FF2B5EF4-FFF2-40B4-BE49-F238E27FC236}">
                <a16:creationId xmlns:a16="http://schemas.microsoft.com/office/drawing/2014/main" id="{7DBDA004-BF09-ECCF-B71D-C27A16FFB783}"/>
              </a:ext>
            </a:extLst>
          </p:cNvPr>
          <p:cNvGrpSpPr>
            <a:grpSpLocks/>
          </p:cNvGrpSpPr>
          <p:nvPr/>
        </p:nvGrpSpPr>
        <p:grpSpPr bwMode="auto">
          <a:xfrm rot="-5388494">
            <a:off x="-93662" y="3933825"/>
            <a:ext cx="1327150" cy="377825"/>
            <a:chOff x="3303" y="3636"/>
            <a:chExt cx="836" cy="238"/>
          </a:xfrm>
        </p:grpSpPr>
        <p:sp>
          <p:nvSpPr>
            <p:cNvPr id="44070" name="Line 41">
              <a:extLst>
                <a:ext uri="{FF2B5EF4-FFF2-40B4-BE49-F238E27FC236}">
                  <a16:creationId xmlns:a16="http://schemas.microsoft.com/office/drawing/2014/main" id="{99078AB3-9331-46FA-2348-3511BAFFE258}"/>
                </a:ext>
              </a:extLst>
            </p:cNvPr>
            <p:cNvSpPr>
              <a:spLocks noChangeShapeType="1"/>
            </p:cNvSpPr>
            <p:nvPr/>
          </p:nvSpPr>
          <p:spPr bwMode="auto">
            <a:xfrm>
              <a:off x="3442" y="3636"/>
              <a:ext cx="432" cy="0"/>
            </a:xfrm>
            <a:prstGeom prst="line">
              <a:avLst/>
            </a:prstGeom>
            <a:noFill/>
            <a:ln w="25400">
              <a:solidFill>
                <a:schemeClr val="tx1"/>
              </a:solidFill>
              <a:round/>
              <a:headEnd type="none" w="sm" len="sm"/>
              <a:tailEnd type="arrow" w="sm" len="sm"/>
            </a:ln>
            <a:extLst>
              <a:ext uri="{909E8E84-426E-40DD-AFC4-6F175D3DCCD1}">
                <a14:hiddenFill xmlns:a14="http://schemas.microsoft.com/office/drawing/2010/main">
                  <a:noFill/>
                </a14:hiddenFill>
              </a:ext>
            </a:extLst>
          </p:spPr>
          <p:txBody>
            <a:bodyPr/>
            <a:lstStyle/>
            <a:p>
              <a:endParaRPr lang="zh-CN" altLang="en-US"/>
            </a:p>
          </p:txBody>
        </p:sp>
        <p:sp>
          <p:nvSpPr>
            <p:cNvPr id="44071" name="Text Box 42">
              <a:extLst>
                <a:ext uri="{FF2B5EF4-FFF2-40B4-BE49-F238E27FC236}">
                  <a16:creationId xmlns:a16="http://schemas.microsoft.com/office/drawing/2014/main" id="{3D93C831-C884-9E11-0F5D-C9EFF4B04747}"/>
                </a:ext>
              </a:extLst>
            </p:cNvPr>
            <p:cNvSpPr txBox="1">
              <a:spLocks noChangeArrowheads="1"/>
            </p:cNvSpPr>
            <p:nvPr/>
          </p:nvSpPr>
          <p:spPr bwMode="auto">
            <a:xfrm>
              <a:off x="3303" y="3643"/>
              <a:ext cx="83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Increasing</a:t>
              </a:r>
            </a:p>
          </p:txBody>
        </p:sp>
      </p:grpSp>
      <p:sp>
        <p:nvSpPr>
          <p:cNvPr id="94251" name="Text Box 43">
            <a:extLst>
              <a:ext uri="{FF2B5EF4-FFF2-40B4-BE49-F238E27FC236}">
                <a16:creationId xmlns:a16="http://schemas.microsoft.com/office/drawing/2014/main" id="{AAFA49E4-55F4-FB7D-3836-285EABECC426}"/>
              </a:ext>
            </a:extLst>
          </p:cNvPr>
          <p:cNvSpPr txBox="1">
            <a:spLocks noChangeArrowheads="1"/>
          </p:cNvSpPr>
          <p:nvPr/>
        </p:nvSpPr>
        <p:spPr bwMode="auto">
          <a:xfrm rot="-5400000">
            <a:off x="-908844" y="4012407"/>
            <a:ext cx="37115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Capital used in cloth production</a:t>
            </a:r>
          </a:p>
        </p:txBody>
      </p:sp>
      <p:sp>
        <p:nvSpPr>
          <p:cNvPr id="94252" name="Text Box 44">
            <a:extLst>
              <a:ext uri="{FF2B5EF4-FFF2-40B4-BE49-F238E27FC236}">
                <a16:creationId xmlns:a16="http://schemas.microsoft.com/office/drawing/2014/main" id="{F826132B-E3D6-5076-86F7-2D85DDC9117F}"/>
              </a:ext>
            </a:extLst>
          </p:cNvPr>
          <p:cNvSpPr txBox="1">
            <a:spLocks noChangeArrowheads="1"/>
          </p:cNvSpPr>
          <p:nvPr/>
        </p:nvSpPr>
        <p:spPr bwMode="auto">
          <a:xfrm rot="5400000" flipH="1">
            <a:off x="6368256" y="4477544"/>
            <a:ext cx="366077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Capital used in food production</a:t>
            </a:r>
          </a:p>
        </p:txBody>
      </p:sp>
      <p:grpSp>
        <p:nvGrpSpPr>
          <p:cNvPr id="13" name="Group 45">
            <a:extLst>
              <a:ext uri="{FF2B5EF4-FFF2-40B4-BE49-F238E27FC236}">
                <a16:creationId xmlns:a16="http://schemas.microsoft.com/office/drawing/2014/main" id="{FD253140-4CD4-8983-B413-717EC8FE4FC9}"/>
              </a:ext>
            </a:extLst>
          </p:cNvPr>
          <p:cNvGrpSpPr>
            <a:grpSpLocks/>
          </p:cNvGrpSpPr>
          <p:nvPr/>
        </p:nvGrpSpPr>
        <p:grpSpPr bwMode="auto">
          <a:xfrm>
            <a:off x="5022850" y="2732088"/>
            <a:ext cx="2444750" cy="2894012"/>
            <a:chOff x="3116" y="1633"/>
            <a:chExt cx="1540" cy="1823"/>
          </a:xfrm>
        </p:grpSpPr>
        <p:sp>
          <p:nvSpPr>
            <p:cNvPr id="44068" name="Line 46">
              <a:extLst>
                <a:ext uri="{FF2B5EF4-FFF2-40B4-BE49-F238E27FC236}">
                  <a16:creationId xmlns:a16="http://schemas.microsoft.com/office/drawing/2014/main" id="{94E5CE43-00E0-DB1F-8959-C99755848033}"/>
                </a:ext>
              </a:extLst>
            </p:cNvPr>
            <p:cNvSpPr>
              <a:spLocks noChangeShapeType="1"/>
            </p:cNvSpPr>
            <p:nvPr/>
          </p:nvSpPr>
          <p:spPr bwMode="auto">
            <a:xfrm flipH="1">
              <a:off x="3264" y="1633"/>
              <a:ext cx="1392" cy="1584"/>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69" name="Text Box 47">
              <a:extLst>
                <a:ext uri="{FF2B5EF4-FFF2-40B4-BE49-F238E27FC236}">
                  <a16:creationId xmlns:a16="http://schemas.microsoft.com/office/drawing/2014/main" id="{11BACAC4-A480-E133-BD4E-CD8F088837F3}"/>
                </a:ext>
              </a:extLst>
            </p:cNvPr>
            <p:cNvSpPr txBox="1">
              <a:spLocks noChangeArrowheads="1"/>
            </p:cNvSpPr>
            <p:nvPr/>
          </p:nvSpPr>
          <p:spPr bwMode="auto">
            <a:xfrm>
              <a:off x="3116" y="3225"/>
              <a:ext cx="25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FF0000"/>
                  </a:solidFill>
                  <a:latin typeface="Arial" panose="020B0604020202020204" pitchFamily="34" charset="0"/>
                </a:rPr>
                <a:t>F</a:t>
              </a:r>
              <a:r>
                <a:rPr lang="en-US" altLang="zh-CN" sz="1800" b="1" baseline="30000">
                  <a:solidFill>
                    <a:srgbClr val="FF0000"/>
                  </a:solidFill>
                  <a:latin typeface="Arial" panose="020B0604020202020204" pitchFamily="34" charset="0"/>
                </a:rPr>
                <a:t>2</a:t>
              </a:r>
              <a:endParaRPr lang="en-US" altLang="zh-CN" sz="1800" b="1">
                <a:solidFill>
                  <a:srgbClr val="FF0000"/>
                </a:solidFill>
                <a:latin typeface="Arial" panose="020B0604020202020204" pitchFamily="34" charset="0"/>
              </a:endParaRPr>
            </a:p>
          </p:txBody>
        </p:sp>
      </p:grpSp>
      <p:grpSp>
        <p:nvGrpSpPr>
          <p:cNvPr id="14" name="Group 48">
            <a:extLst>
              <a:ext uri="{FF2B5EF4-FFF2-40B4-BE49-F238E27FC236}">
                <a16:creationId xmlns:a16="http://schemas.microsoft.com/office/drawing/2014/main" id="{C82DFC5E-9132-339C-D9B2-EEE84A82C125}"/>
              </a:ext>
            </a:extLst>
          </p:cNvPr>
          <p:cNvGrpSpPr>
            <a:grpSpLocks/>
          </p:cNvGrpSpPr>
          <p:nvPr/>
        </p:nvGrpSpPr>
        <p:grpSpPr bwMode="auto">
          <a:xfrm>
            <a:off x="1676400" y="3203575"/>
            <a:ext cx="6477000" cy="2671763"/>
            <a:chOff x="1008" y="1930"/>
            <a:chExt cx="4080" cy="1683"/>
          </a:xfrm>
        </p:grpSpPr>
        <p:sp>
          <p:nvSpPr>
            <p:cNvPr id="44065" name="Line 49">
              <a:extLst>
                <a:ext uri="{FF2B5EF4-FFF2-40B4-BE49-F238E27FC236}">
                  <a16:creationId xmlns:a16="http://schemas.microsoft.com/office/drawing/2014/main" id="{92D3A62B-E885-72EA-EBAF-7129543C7A3E}"/>
                </a:ext>
              </a:extLst>
            </p:cNvPr>
            <p:cNvSpPr>
              <a:spLocks noChangeShapeType="1"/>
            </p:cNvSpPr>
            <p:nvPr/>
          </p:nvSpPr>
          <p:spPr bwMode="auto">
            <a:xfrm>
              <a:off x="1008" y="2065"/>
              <a:ext cx="3648"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66" name="Text Box 50">
              <a:extLst>
                <a:ext uri="{FF2B5EF4-FFF2-40B4-BE49-F238E27FC236}">
                  <a16:creationId xmlns:a16="http://schemas.microsoft.com/office/drawing/2014/main" id="{3E4B9C82-17A4-CEC9-22FE-A22AD58C6E1A}"/>
                </a:ext>
              </a:extLst>
            </p:cNvPr>
            <p:cNvSpPr txBox="1">
              <a:spLocks noChangeArrowheads="1"/>
            </p:cNvSpPr>
            <p:nvPr/>
          </p:nvSpPr>
          <p:spPr bwMode="auto">
            <a:xfrm>
              <a:off x="4656" y="1930"/>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O</a:t>
              </a:r>
              <a:r>
                <a:rPr lang="en-US" altLang="zh-CN" sz="1800" b="1" baseline="30000">
                  <a:latin typeface="Arial" panose="020B0604020202020204" pitchFamily="34" charset="0"/>
                </a:rPr>
                <a:t>1</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sp>
          <p:nvSpPr>
            <p:cNvPr id="44067" name="Line 51">
              <a:extLst>
                <a:ext uri="{FF2B5EF4-FFF2-40B4-BE49-F238E27FC236}">
                  <a16:creationId xmlns:a16="http://schemas.microsoft.com/office/drawing/2014/main" id="{D288FC8D-2885-987B-3511-683F466B9A3D}"/>
                </a:ext>
              </a:extLst>
            </p:cNvPr>
            <p:cNvSpPr>
              <a:spLocks noChangeShapeType="1"/>
            </p:cNvSpPr>
            <p:nvPr/>
          </p:nvSpPr>
          <p:spPr bwMode="auto">
            <a:xfrm>
              <a:off x="4656" y="2064"/>
              <a:ext cx="0" cy="1549"/>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15" name="Group 52">
            <a:extLst>
              <a:ext uri="{FF2B5EF4-FFF2-40B4-BE49-F238E27FC236}">
                <a16:creationId xmlns:a16="http://schemas.microsoft.com/office/drawing/2014/main" id="{1D09C0A3-87B2-4B12-C3EC-420E6A7EADA5}"/>
              </a:ext>
            </a:extLst>
          </p:cNvPr>
          <p:cNvGrpSpPr>
            <a:grpSpLocks/>
          </p:cNvGrpSpPr>
          <p:nvPr/>
        </p:nvGrpSpPr>
        <p:grpSpPr bwMode="auto">
          <a:xfrm>
            <a:off x="1676400" y="2347913"/>
            <a:ext cx="6202363" cy="1071562"/>
            <a:chOff x="1008" y="1391"/>
            <a:chExt cx="3907" cy="675"/>
          </a:xfrm>
        </p:grpSpPr>
        <p:sp>
          <p:nvSpPr>
            <p:cNvPr id="44061" name="Text Box 53">
              <a:extLst>
                <a:ext uri="{FF2B5EF4-FFF2-40B4-BE49-F238E27FC236}">
                  <a16:creationId xmlns:a16="http://schemas.microsoft.com/office/drawing/2014/main" id="{460AB38A-0E06-4FC8-F28E-DB8C5547C3D9}"/>
                </a:ext>
              </a:extLst>
            </p:cNvPr>
            <p:cNvSpPr txBox="1">
              <a:spLocks noChangeArrowheads="1"/>
            </p:cNvSpPr>
            <p:nvPr/>
          </p:nvSpPr>
          <p:spPr bwMode="auto">
            <a:xfrm>
              <a:off x="4575" y="1391"/>
              <a:ext cx="34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O</a:t>
              </a:r>
              <a:r>
                <a:rPr lang="en-US" altLang="zh-CN" sz="1800" b="1" baseline="30000">
                  <a:latin typeface="Arial" panose="020B0604020202020204" pitchFamily="34" charset="0"/>
                </a:rPr>
                <a:t>2</a:t>
              </a:r>
              <a:r>
                <a:rPr lang="en-US" altLang="zh-CN" sz="1800" b="1" i="1" baseline="-25000">
                  <a:latin typeface="Arial" panose="020B0604020202020204" pitchFamily="34" charset="0"/>
                </a:rPr>
                <a:t>F</a:t>
              </a:r>
            </a:p>
          </p:txBody>
        </p:sp>
        <p:sp>
          <p:nvSpPr>
            <p:cNvPr id="44062" name="Line 54">
              <a:extLst>
                <a:ext uri="{FF2B5EF4-FFF2-40B4-BE49-F238E27FC236}">
                  <a16:creationId xmlns:a16="http://schemas.microsoft.com/office/drawing/2014/main" id="{249FB2B8-0F31-404D-3531-92EACD507C16}"/>
                </a:ext>
              </a:extLst>
            </p:cNvPr>
            <p:cNvSpPr>
              <a:spLocks noChangeShapeType="1"/>
            </p:cNvSpPr>
            <p:nvPr/>
          </p:nvSpPr>
          <p:spPr bwMode="auto">
            <a:xfrm>
              <a:off x="1008" y="1632"/>
              <a:ext cx="3648" cy="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63" name="Line 55">
              <a:extLst>
                <a:ext uri="{FF2B5EF4-FFF2-40B4-BE49-F238E27FC236}">
                  <a16:creationId xmlns:a16="http://schemas.microsoft.com/office/drawing/2014/main" id="{36DA5C1F-7481-FC50-963D-D25DDF866B34}"/>
                </a:ext>
              </a:extLst>
            </p:cNvPr>
            <p:cNvSpPr>
              <a:spLocks noChangeShapeType="1"/>
            </p:cNvSpPr>
            <p:nvPr/>
          </p:nvSpPr>
          <p:spPr bwMode="auto">
            <a:xfrm>
              <a:off x="1008" y="1623"/>
              <a:ext cx="0" cy="44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44064" name="Line 56">
              <a:extLst>
                <a:ext uri="{FF2B5EF4-FFF2-40B4-BE49-F238E27FC236}">
                  <a16:creationId xmlns:a16="http://schemas.microsoft.com/office/drawing/2014/main" id="{94BC6B6A-0AE9-EFE8-9927-DED379DF95DB}"/>
                </a:ext>
              </a:extLst>
            </p:cNvPr>
            <p:cNvSpPr>
              <a:spLocks noChangeShapeType="1"/>
            </p:cNvSpPr>
            <p:nvPr/>
          </p:nvSpPr>
          <p:spPr bwMode="auto">
            <a:xfrm>
              <a:off x="4658" y="1623"/>
              <a:ext cx="0" cy="443"/>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6" name="Group 57">
            <a:extLst>
              <a:ext uri="{FF2B5EF4-FFF2-40B4-BE49-F238E27FC236}">
                <a16:creationId xmlns:a16="http://schemas.microsoft.com/office/drawing/2014/main" id="{B8660381-7F3A-0C6D-9F92-A582DC6CD2EA}"/>
              </a:ext>
            </a:extLst>
          </p:cNvPr>
          <p:cNvGrpSpPr>
            <a:grpSpLocks/>
          </p:cNvGrpSpPr>
          <p:nvPr/>
        </p:nvGrpSpPr>
        <p:grpSpPr bwMode="auto">
          <a:xfrm>
            <a:off x="5522913" y="4827588"/>
            <a:ext cx="357187" cy="417512"/>
            <a:chOff x="3431" y="2953"/>
            <a:chExt cx="225" cy="263"/>
          </a:xfrm>
        </p:grpSpPr>
        <p:sp>
          <p:nvSpPr>
            <p:cNvPr id="44059" name="Oval 58">
              <a:extLst>
                <a:ext uri="{FF2B5EF4-FFF2-40B4-BE49-F238E27FC236}">
                  <a16:creationId xmlns:a16="http://schemas.microsoft.com/office/drawing/2014/main" id="{4B322E5D-6D44-4372-D056-4786CFD0E57C}"/>
                </a:ext>
              </a:extLst>
            </p:cNvPr>
            <p:cNvSpPr>
              <a:spLocks noChangeArrowheads="1"/>
            </p:cNvSpPr>
            <p:nvPr/>
          </p:nvSpPr>
          <p:spPr bwMode="auto">
            <a:xfrm>
              <a:off x="3431" y="2953"/>
              <a:ext cx="52" cy="52"/>
            </a:xfrm>
            <a:prstGeom prst="ellipse">
              <a:avLst/>
            </a:prstGeom>
            <a:solidFill>
              <a:srgbClr val="FF0000"/>
            </a:solidFill>
            <a:ln w="12700">
              <a:solidFill>
                <a:srgbClr val="FF0000"/>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4060" name="Text Box 59">
              <a:extLst>
                <a:ext uri="{FF2B5EF4-FFF2-40B4-BE49-F238E27FC236}">
                  <a16:creationId xmlns:a16="http://schemas.microsoft.com/office/drawing/2014/main" id="{11E1B317-C8C1-9146-1073-C6253FD9B1DE}"/>
                </a:ext>
              </a:extLst>
            </p:cNvPr>
            <p:cNvSpPr txBox="1">
              <a:spLocks noChangeArrowheads="1"/>
            </p:cNvSpPr>
            <p:nvPr/>
          </p:nvSpPr>
          <p:spPr bwMode="auto">
            <a:xfrm>
              <a:off x="3460" y="2985"/>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2</a:t>
              </a:r>
            </a:p>
          </p:txBody>
        </p:sp>
      </p:grpSp>
      <p:grpSp>
        <p:nvGrpSpPr>
          <p:cNvPr id="17" name="Group 60">
            <a:extLst>
              <a:ext uri="{FF2B5EF4-FFF2-40B4-BE49-F238E27FC236}">
                <a16:creationId xmlns:a16="http://schemas.microsoft.com/office/drawing/2014/main" id="{98BE8B7C-A409-1378-B43F-936AC787E134}"/>
              </a:ext>
            </a:extLst>
          </p:cNvPr>
          <p:cNvGrpSpPr>
            <a:grpSpLocks/>
          </p:cNvGrpSpPr>
          <p:nvPr/>
        </p:nvGrpSpPr>
        <p:grpSpPr bwMode="auto">
          <a:xfrm>
            <a:off x="1295400" y="3416300"/>
            <a:ext cx="6165850" cy="2743200"/>
            <a:chOff x="815" y="2064"/>
            <a:chExt cx="3884" cy="1728"/>
          </a:xfrm>
        </p:grpSpPr>
        <p:sp>
          <p:nvSpPr>
            <p:cNvPr id="44056" name="Text Box 61">
              <a:extLst>
                <a:ext uri="{FF2B5EF4-FFF2-40B4-BE49-F238E27FC236}">
                  <a16:creationId xmlns:a16="http://schemas.microsoft.com/office/drawing/2014/main" id="{59477DB7-EE65-BAD8-8693-FA0CE9F5A23B}"/>
                </a:ext>
              </a:extLst>
            </p:cNvPr>
            <p:cNvSpPr txBox="1">
              <a:spLocks noChangeArrowheads="1"/>
            </p:cNvSpPr>
            <p:nvPr/>
          </p:nvSpPr>
          <p:spPr bwMode="auto">
            <a:xfrm>
              <a:off x="815" y="3561"/>
              <a:ext cx="297"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O</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sp>
          <p:nvSpPr>
            <p:cNvPr id="44057" name="Line 62">
              <a:extLst>
                <a:ext uri="{FF2B5EF4-FFF2-40B4-BE49-F238E27FC236}">
                  <a16:creationId xmlns:a16="http://schemas.microsoft.com/office/drawing/2014/main" id="{36811F81-7CAE-D309-ECB2-1B6DBB72DDBF}"/>
                </a:ext>
              </a:extLst>
            </p:cNvPr>
            <p:cNvSpPr>
              <a:spLocks noChangeShapeType="1"/>
            </p:cNvSpPr>
            <p:nvPr/>
          </p:nvSpPr>
          <p:spPr bwMode="auto">
            <a:xfrm>
              <a:off x="1051" y="3610"/>
              <a:ext cx="3648" cy="0"/>
            </a:xfrm>
            <a:prstGeom prst="line">
              <a:avLst/>
            </a:prstGeom>
            <a:noFill/>
            <a:ln w="38100">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4058" name="Line 63">
              <a:extLst>
                <a:ext uri="{FF2B5EF4-FFF2-40B4-BE49-F238E27FC236}">
                  <a16:creationId xmlns:a16="http://schemas.microsoft.com/office/drawing/2014/main" id="{A88AAF1F-ED52-194B-D2A2-D8F959DB7011}"/>
                </a:ext>
              </a:extLst>
            </p:cNvPr>
            <p:cNvSpPr>
              <a:spLocks noChangeShapeType="1"/>
            </p:cNvSpPr>
            <p:nvPr/>
          </p:nvSpPr>
          <p:spPr bwMode="auto">
            <a:xfrm flipV="1">
              <a:off x="1056" y="2064"/>
              <a:ext cx="0" cy="1549"/>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4236"/>
                                        </p:tgtEl>
                                        <p:attrNameLst>
                                          <p:attrName>style.visibility</p:attrName>
                                        </p:attrNameLst>
                                      </p:cBhvr>
                                      <p:to>
                                        <p:strVal val="visible"/>
                                      </p:to>
                                    </p:set>
                                    <p:animEffect transition="in" filter="wipe(left)">
                                      <p:cBhvr>
                                        <p:cTn id="7" dur="500"/>
                                        <p:tgtEl>
                                          <p:spTgt spid="94236"/>
                                        </p:tgtEl>
                                      </p:cBhvr>
                                    </p:animEffect>
                                  </p:childTnLst>
                                </p:cTn>
                              </p:par>
                              <p:par>
                                <p:cTn id="8" presetID="22" presetClass="entr" presetSubtype="8" fill="hold" nodeType="withEffect">
                                  <p:stCondLst>
                                    <p:cond delay="0"/>
                                  </p:stCondLst>
                                  <p:childTnLst>
                                    <p:set>
                                      <p:cBhvr>
                                        <p:cTn id="9" dur="1" fill="hold">
                                          <p:stCondLst>
                                            <p:cond delay="0"/>
                                          </p:stCondLst>
                                        </p:cTn>
                                        <p:tgtEl>
                                          <p:spTgt spid="17"/>
                                        </p:tgtEl>
                                        <p:attrNameLst>
                                          <p:attrName>style.visibility</p:attrName>
                                        </p:attrNameLst>
                                      </p:cBhvr>
                                      <p:to>
                                        <p:strVal val="visible"/>
                                      </p:to>
                                    </p:set>
                                    <p:animEffect transition="in" filter="wipe(left)">
                                      <p:cBhvr>
                                        <p:cTn id="10" dur="500"/>
                                        <p:tgtEl>
                                          <p:spTgt spid="17"/>
                                        </p:tgtEl>
                                      </p:cBhvr>
                                    </p:animEffect>
                                  </p:childTnLst>
                                </p:cTn>
                              </p:par>
                              <p:par>
                                <p:cTn id="11" presetID="9" presetClass="entr" presetSubtype="0" fill="hold" nodeType="withEffect">
                                  <p:stCondLst>
                                    <p:cond delay="0"/>
                                  </p:stCondLst>
                                  <p:childTnLst>
                                    <p:set>
                                      <p:cBhvr>
                                        <p:cTn id="12" dur="1" fill="hold">
                                          <p:stCondLst>
                                            <p:cond delay="0"/>
                                          </p:stCondLst>
                                        </p:cTn>
                                        <p:tgtEl>
                                          <p:spTgt spid="94251"/>
                                        </p:tgtEl>
                                        <p:attrNameLst>
                                          <p:attrName>style.visibility</p:attrName>
                                        </p:attrNameLst>
                                      </p:cBhvr>
                                      <p:to>
                                        <p:strVal val="visible"/>
                                      </p:to>
                                    </p:set>
                                    <p:animEffect transition="in" filter="dissolve">
                                      <p:cBhvr>
                                        <p:cTn id="13" dur="500"/>
                                        <p:tgtEl>
                                          <p:spTgt spid="94251"/>
                                        </p:tgtEl>
                                      </p:cBhvr>
                                    </p:animEffect>
                                  </p:childTnLst>
                                </p:cTn>
                              </p:par>
                              <p:par>
                                <p:cTn id="14" presetID="9"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dissolve">
                                      <p:cBhvr>
                                        <p:cTn id="16" dur="500"/>
                                        <p:tgtEl>
                                          <p:spTgt spid="12"/>
                                        </p:tgtEl>
                                      </p:cBhvr>
                                    </p:animEffect>
                                  </p:childTnLst>
                                </p:cTn>
                              </p:par>
                              <p:par>
                                <p:cTn id="17" presetID="9" presetClass="entr" presetSubtype="0" fill="hold" nodeType="withEffect">
                                  <p:stCondLst>
                                    <p:cond delay="0"/>
                                  </p:stCondLst>
                                  <p:childTnLst>
                                    <p:set>
                                      <p:cBhvr>
                                        <p:cTn id="18" dur="1" fill="hold">
                                          <p:stCondLst>
                                            <p:cond delay="0"/>
                                          </p:stCondLst>
                                        </p:cTn>
                                        <p:tgtEl>
                                          <p:spTgt spid="94238"/>
                                        </p:tgtEl>
                                        <p:attrNameLst>
                                          <p:attrName>style.visibility</p:attrName>
                                        </p:attrNameLst>
                                      </p:cBhvr>
                                      <p:to>
                                        <p:strVal val="visible"/>
                                      </p:to>
                                    </p:set>
                                    <p:animEffect transition="in" filter="dissolve">
                                      <p:cBhvr>
                                        <p:cTn id="19" dur="500"/>
                                        <p:tgtEl>
                                          <p:spTgt spid="94238"/>
                                        </p:tgtEl>
                                      </p:cBhvr>
                                    </p:animEffect>
                                  </p:childTnLst>
                                </p:cTn>
                              </p:par>
                              <p:par>
                                <p:cTn id="20" presetID="9" presetClass="entr" presetSubtype="0" fill="hold" nodeType="with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par>
                                <p:cTn id="23" presetID="17" presetClass="entr" presetSubtype="2"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anim calcmode="lin" valueType="num">
                                      <p:cBhvr>
                                        <p:cTn id="25" dur="500" fill="hold"/>
                                        <p:tgtEl>
                                          <p:spTgt spid="14"/>
                                        </p:tgtEl>
                                        <p:attrNameLst>
                                          <p:attrName>ppt_x</p:attrName>
                                        </p:attrNameLst>
                                      </p:cBhvr>
                                      <p:tavLst>
                                        <p:tav tm="0">
                                          <p:val>
                                            <p:strVal val="#ppt_x+#ppt_w/2"/>
                                          </p:val>
                                        </p:tav>
                                        <p:tav tm="100000">
                                          <p:val>
                                            <p:strVal val="#ppt_x"/>
                                          </p:val>
                                        </p:tav>
                                      </p:tavLst>
                                    </p:anim>
                                    <p:anim calcmode="lin" valueType="num">
                                      <p:cBhvr>
                                        <p:cTn id="26" dur="500" fill="hold"/>
                                        <p:tgtEl>
                                          <p:spTgt spid="14"/>
                                        </p:tgtEl>
                                        <p:attrNameLst>
                                          <p:attrName>ppt_y</p:attrName>
                                        </p:attrNameLst>
                                      </p:cBhvr>
                                      <p:tavLst>
                                        <p:tav tm="0">
                                          <p:val>
                                            <p:strVal val="#ppt_y"/>
                                          </p:val>
                                        </p:tav>
                                        <p:tav tm="100000">
                                          <p:val>
                                            <p:strVal val="#ppt_y"/>
                                          </p:val>
                                        </p:tav>
                                      </p:tavLst>
                                    </p:anim>
                                    <p:anim calcmode="lin" valueType="num">
                                      <p:cBhvr>
                                        <p:cTn id="27" dur="500" fill="hold"/>
                                        <p:tgtEl>
                                          <p:spTgt spid="14"/>
                                        </p:tgtEl>
                                        <p:attrNameLst>
                                          <p:attrName>ppt_w</p:attrName>
                                        </p:attrNameLst>
                                      </p:cBhvr>
                                      <p:tavLst>
                                        <p:tav tm="0">
                                          <p:val>
                                            <p:fltVal val="0"/>
                                          </p:val>
                                        </p:tav>
                                        <p:tav tm="100000">
                                          <p:val>
                                            <p:strVal val="#ppt_w"/>
                                          </p:val>
                                        </p:tav>
                                      </p:tavLst>
                                    </p:anim>
                                    <p:anim calcmode="lin" valueType="num">
                                      <p:cBhvr>
                                        <p:cTn id="28" dur="500" fill="hold"/>
                                        <p:tgtEl>
                                          <p:spTgt spid="14"/>
                                        </p:tgtEl>
                                        <p:attrNameLst>
                                          <p:attrName>ppt_h</p:attrName>
                                        </p:attrNameLst>
                                      </p:cBhvr>
                                      <p:tavLst>
                                        <p:tav tm="0">
                                          <p:val>
                                            <p:strVal val="#ppt_h"/>
                                          </p:val>
                                        </p:tav>
                                        <p:tav tm="100000">
                                          <p:val>
                                            <p:strVal val="#ppt_h"/>
                                          </p:val>
                                        </p:tav>
                                      </p:tavLst>
                                    </p:anim>
                                  </p:childTnLst>
                                </p:cTn>
                              </p:par>
                              <p:par>
                                <p:cTn id="29" presetID="9" presetClass="entr" presetSubtype="0" fill="hold" nodeType="withEffect">
                                  <p:stCondLst>
                                    <p:cond delay="0"/>
                                  </p:stCondLst>
                                  <p:childTnLst>
                                    <p:set>
                                      <p:cBhvr>
                                        <p:cTn id="30" dur="1" fill="hold">
                                          <p:stCondLst>
                                            <p:cond delay="0"/>
                                          </p:stCondLst>
                                        </p:cTn>
                                        <p:tgtEl>
                                          <p:spTgt spid="94252"/>
                                        </p:tgtEl>
                                        <p:attrNameLst>
                                          <p:attrName>style.visibility</p:attrName>
                                        </p:attrNameLst>
                                      </p:cBhvr>
                                      <p:to>
                                        <p:strVal val="visible"/>
                                      </p:to>
                                    </p:set>
                                    <p:animEffect transition="in" filter="dissolve">
                                      <p:cBhvr>
                                        <p:cTn id="31" dur="500"/>
                                        <p:tgtEl>
                                          <p:spTgt spid="94252"/>
                                        </p:tgtEl>
                                      </p:cBhvr>
                                    </p:animEffect>
                                  </p:childTnLst>
                                </p:cTn>
                              </p:par>
                              <p:par>
                                <p:cTn id="32" presetID="9" presetClass="entr" presetSubtype="0" fill="hold" nodeType="withEffect">
                                  <p:stCondLst>
                                    <p:cond delay="0"/>
                                  </p:stCondLst>
                                  <p:childTnLst>
                                    <p:set>
                                      <p:cBhvr>
                                        <p:cTn id="33" dur="1" fill="hold">
                                          <p:stCondLst>
                                            <p:cond delay="0"/>
                                          </p:stCondLst>
                                        </p:cTn>
                                        <p:tgtEl>
                                          <p:spTgt spid="11"/>
                                        </p:tgtEl>
                                        <p:attrNameLst>
                                          <p:attrName>style.visibility</p:attrName>
                                        </p:attrNameLst>
                                      </p:cBhvr>
                                      <p:to>
                                        <p:strVal val="visible"/>
                                      </p:to>
                                    </p:set>
                                    <p:animEffect transition="in" filter="dissolve">
                                      <p:cBhvr>
                                        <p:cTn id="34" dur="500"/>
                                        <p:tgtEl>
                                          <p:spTgt spid="11"/>
                                        </p:tgtEl>
                                      </p:cBhvr>
                                    </p:animEffect>
                                  </p:childTnLst>
                                </p:cTn>
                              </p:par>
                              <p:par>
                                <p:cTn id="35" presetID="9" presetClass="entr" presetSubtype="0" fill="hold" nodeType="withEffect">
                                  <p:stCondLst>
                                    <p:cond delay="0"/>
                                  </p:stCondLst>
                                  <p:childTnLst>
                                    <p:set>
                                      <p:cBhvr>
                                        <p:cTn id="36" dur="1" fill="hold">
                                          <p:stCondLst>
                                            <p:cond delay="0"/>
                                          </p:stCondLst>
                                        </p:cTn>
                                        <p:tgtEl>
                                          <p:spTgt spid="94237"/>
                                        </p:tgtEl>
                                        <p:attrNameLst>
                                          <p:attrName>style.visibility</p:attrName>
                                        </p:attrNameLst>
                                      </p:cBhvr>
                                      <p:to>
                                        <p:strVal val="visible"/>
                                      </p:to>
                                    </p:set>
                                    <p:animEffect transition="in" filter="dissolve">
                                      <p:cBhvr>
                                        <p:cTn id="37" dur="500"/>
                                        <p:tgtEl>
                                          <p:spTgt spid="94237"/>
                                        </p:tgtEl>
                                      </p:cBhvr>
                                    </p:animEffect>
                                  </p:childTnLst>
                                </p:cTn>
                              </p:par>
                              <p:par>
                                <p:cTn id="38" presetID="9" presetClass="entr" presetSubtype="0" fill="hold" nodeType="withEffect">
                                  <p:stCondLst>
                                    <p:cond delay="0"/>
                                  </p:stCondLst>
                                  <p:childTnLst>
                                    <p:set>
                                      <p:cBhvr>
                                        <p:cTn id="39" dur="1" fill="hold">
                                          <p:stCondLst>
                                            <p:cond delay="0"/>
                                          </p:stCondLst>
                                        </p:cTn>
                                        <p:tgtEl>
                                          <p:spTgt spid="9"/>
                                        </p:tgtEl>
                                        <p:attrNameLst>
                                          <p:attrName>style.visibility</p:attrName>
                                        </p:attrNameLst>
                                      </p:cBhvr>
                                      <p:to>
                                        <p:strVal val="visible"/>
                                      </p:to>
                                    </p:set>
                                    <p:animEffect transition="in" filter="dissolve">
                                      <p:cBhvr>
                                        <p:cTn id="40" dur="500"/>
                                        <p:tgtEl>
                                          <p:spTgt spid="9"/>
                                        </p:tgtEl>
                                      </p:cBhvr>
                                    </p:animEffect>
                                  </p:childTnLst>
                                </p:cTn>
                              </p:par>
                              <p:par>
                                <p:cTn id="41" presetID="22" presetClass="entr" presetSubtype="8" fill="hold" nodeType="withEffect">
                                  <p:stCondLst>
                                    <p:cond delay="0"/>
                                  </p:stCondLst>
                                  <p:childTnLst>
                                    <p:set>
                                      <p:cBhvr>
                                        <p:cTn id="42" dur="1" fill="hold">
                                          <p:stCondLst>
                                            <p:cond delay="0"/>
                                          </p:stCondLst>
                                        </p:cTn>
                                        <p:tgtEl>
                                          <p:spTgt spid="2"/>
                                        </p:tgtEl>
                                        <p:attrNameLst>
                                          <p:attrName>style.visibility</p:attrName>
                                        </p:attrNameLst>
                                      </p:cBhvr>
                                      <p:to>
                                        <p:strVal val="visible"/>
                                      </p:to>
                                    </p:set>
                                    <p:animEffect transition="in" filter="wipe(left)">
                                      <p:cBhvr>
                                        <p:cTn id="43" dur="500"/>
                                        <p:tgtEl>
                                          <p:spTgt spid="2"/>
                                        </p:tgtEl>
                                      </p:cBhvr>
                                    </p:animEffect>
                                  </p:childTnLst>
                                </p:cTn>
                              </p:par>
                              <p:par>
                                <p:cTn id="44" presetID="22" presetClass="entr" presetSubtype="2" fill="hold" nodeType="withEffect">
                                  <p:stCondLst>
                                    <p:cond delay="0"/>
                                  </p:stCondLst>
                                  <p:childTnLst>
                                    <p:set>
                                      <p:cBhvr>
                                        <p:cTn id="45" dur="1" fill="hold">
                                          <p:stCondLst>
                                            <p:cond delay="0"/>
                                          </p:stCondLst>
                                        </p:cTn>
                                        <p:tgtEl>
                                          <p:spTgt spid="5"/>
                                        </p:tgtEl>
                                        <p:attrNameLst>
                                          <p:attrName>style.visibility</p:attrName>
                                        </p:attrNameLst>
                                      </p:cBhvr>
                                      <p:to>
                                        <p:strVal val="visible"/>
                                      </p:to>
                                    </p:set>
                                    <p:animEffect transition="in" filter="wipe(right)">
                                      <p:cBhvr>
                                        <p:cTn id="46" dur="500"/>
                                        <p:tgtEl>
                                          <p:spTgt spid="5"/>
                                        </p:tgtEl>
                                      </p:cBhvr>
                                    </p:animEffect>
                                  </p:childTnLst>
                                </p:cTn>
                              </p:par>
                              <p:par>
                                <p:cTn id="47" presetID="22" presetClass="entr" presetSubtype="8" fill="hold" nodeType="withEffect">
                                  <p:stCondLst>
                                    <p:cond delay="0"/>
                                  </p:stCondLst>
                                  <p:childTnLst>
                                    <p:set>
                                      <p:cBhvr>
                                        <p:cTn id="48" dur="1" fill="hold">
                                          <p:stCondLst>
                                            <p:cond delay="0"/>
                                          </p:stCondLst>
                                        </p:cTn>
                                        <p:tgtEl>
                                          <p:spTgt spid="8"/>
                                        </p:tgtEl>
                                        <p:attrNameLst>
                                          <p:attrName>style.visibility</p:attrName>
                                        </p:attrNameLst>
                                      </p:cBhvr>
                                      <p:to>
                                        <p:strVal val="visible"/>
                                      </p:to>
                                    </p:set>
                                    <p:animEffect transition="in" filter="wipe(left)">
                                      <p:cBhvr>
                                        <p:cTn id="49" dur="500"/>
                                        <p:tgtEl>
                                          <p:spTgt spid="8"/>
                                        </p:tgtEl>
                                      </p:cBhvr>
                                    </p:animEffect>
                                  </p:childTnLst>
                                </p:cTn>
                              </p:par>
                            </p:childTnLst>
                          </p:cTn>
                        </p:par>
                      </p:childTnLst>
                    </p:cTn>
                  </p:par>
                  <p:par>
                    <p:cTn id="50" fill="hold" nodeType="clickPar">
                      <p:stCondLst>
                        <p:cond delay="indefinite"/>
                      </p:stCondLst>
                      <p:childTnLst>
                        <p:par>
                          <p:cTn id="51" fill="hold" nodeType="withGroup">
                            <p:stCondLst>
                              <p:cond delay="0"/>
                            </p:stCondLst>
                            <p:childTnLst>
                              <p:par>
                                <p:cTn id="52" presetID="17" presetClass="entr" presetSubtype="2" fill="hold" nodeType="clickEffect">
                                  <p:stCondLst>
                                    <p:cond delay="0"/>
                                  </p:stCondLst>
                                  <p:childTnLst>
                                    <p:set>
                                      <p:cBhvr>
                                        <p:cTn id="53" dur="1" fill="hold">
                                          <p:stCondLst>
                                            <p:cond delay="0"/>
                                          </p:stCondLst>
                                        </p:cTn>
                                        <p:tgtEl>
                                          <p:spTgt spid="15"/>
                                        </p:tgtEl>
                                        <p:attrNameLst>
                                          <p:attrName>style.visibility</p:attrName>
                                        </p:attrNameLst>
                                      </p:cBhvr>
                                      <p:to>
                                        <p:strVal val="visible"/>
                                      </p:to>
                                    </p:set>
                                    <p:anim calcmode="lin" valueType="num">
                                      <p:cBhvr>
                                        <p:cTn id="54" dur="500" fill="hold"/>
                                        <p:tgtEl>
                                          <p:spTgt spid="15"/>
                                        </p:tgtEl>
                                        <p:attrNameLst>
                                          <p:attrName>ppt_x</p:attrName>
                                        </p:attrNameLst>
                                      </p:cBhvr>
                                      <p:tavLst>
                                        <p:tav tm="0">
                                          <p:val>
                                            <p:strVal val="#ppt_x+#ppt_w/2"/>
                                          </p:val>
                                        </p:tav>
                                        <p:tav tm="100000">
                                          <p:val>
                                            <p:strVal val="#ppt_x"/>
                                          </p:val>
                                        </p:tav>
                                      </p:tavLst>
                                    </p:anim>
                                    <p:anim calcmode="lin" valueType="num">
                                      <p:cBhvr>
                                        <p:cTn id="55" dur="500" fill="hold"/>
                                        <p:tgtEl>
                                          <p:spTgt spid="15"/>
                                        </p:tgtEl>
                                        <p:attrNameLst>
                                          <p:attrName>ppt_y</p:attrName>
                                        </p:attrNameLst>
                                      </p:cBhvr>
                                      <p:tavLst>
                                        <p:tav tm="0">
                                          <p:val>
                                            <p:strVal val="#ppt_y"/>
                                          </p:val>
                                        </p:tav>
                                        <p:tav tm="100000">
                                          <p:val>
                                            <p:strVal val="#ppt_y"/>
                                          </p:val>
                                        </p:tav>
                                      </p:tavLst>
                                    </p:anim>
                                    <p:anim calcmode="lin" valueType="num">
                                      <p:cBhvr>
                                        <p:cTn id="56" dur="500" fill="hold"/>
                                        <p:tgtEl>
                                          <p:spTgt spid="15"/>
                                        </p:tgtEl>
                                        <p:attrNameLst>
                                          <p:attrName>ppt_w</p:attrName>
                                        </p:attrNameLst>
                                      </p:cBhvr>
                                      <p:tavLst>
                                        <p:tav tm="0">
                                          <p:val>
                                            <p:fltVal val="0"/>
                                          </p:val>
                                        </p:tav>
                                        <p:tav tm="100000">
                                          <p:val>
                                            <p:strVal val="#ppt_w"/>
                                          </p:val>
                                        </p:tav>
                                      </p:tavLst>
                                    </p:anim>
                                    <p:anim calcmode="lin" valueType="num">
                                      <p:cBhvr>
                                        <p:cTn id="57" dur="500" fill="hold"/>
                                        <p:tgtEl>
                                          <p:spTgt spid="15"/>
                                        </p:tgtEl>
                                        <p:attrNameLst>
                                          <p:attrName>ppt_h</p:attrName>
                                        </p:attrNameLst>
                                      </p:cBhvr>
                                      <p:tavLst>
                                        <p:tav tm="0">
                                          <p:val>
                                            <p:strVal val="#ppt_h"/>
                                          </p:val>
                                        </p:tav>
                                        <p:tav tm="100000">
                                          <p:val>
                                            <p:strVal val="#ppt_h"/>
                                          </p:val>
                                        </p:tav>
                                      </p:tavLst>
                                    </p:anim>
                                  </p:childTnLst>
                                </p:cTn>
                              </p:par>
                            </p:childTnLst>
                          </p:cTn>
                        </p:par>
                      </p:childTnLst>
                    </p:cTn>
                  </p:par>
                  <p:par>
                    <p:cTn id="58" fill="hold" nodeType="clickPar">
                      <p:stCondLst>
                        <p:cond delay="indefinite"/>
                      </p:stCondLst>
                      <p:childTnLst>
                        <p:par>
                          <p:cTn id="59" fill="hold" nodeType="withGroup">
                            <p:stCondLst>
                              <p:cond delay="0"/>
                            </p:stCondLst>
                            <p:childTnLst>
                              <p:par>
                                <p:cTn id="60" presetID="22" presetClass="entr" presetSubtype="2" fill="hold" nodeType="clickEffect">
                                  <p:stCondLst>
                                    <p:cond delay="0"/>
                                  </p:stCondLst>
                                  <p:childTnLst>
                                    <p:set>
                                      <p:cBhvr>
                                        <p:cTn id="61" dur="1" fill="hold">
                                          <p:stCondLst>
                                            <p:cond delay="0"/>
                                          </p:stCondLst>
                                        </p:cTn>
                                        <p:tgtEl>
                                          <p:spTgt spid="13"/>
                                        </p:tgtEl>
                                        <p:attrNameLst>
                                          <p:attrName>style.visibility</p:attrName>
                                        </p:attrNameLst>
                                      </p:cBhvr>
                                      <p:to>
                                        <p:strVal val="visible"/>
                                      </p:to>
                                    </p:set>
                                    <p:animEffect transition="in" filter="wipe(right)">
                                      <p:cBhvr>
                                        <p:cTn id="62" dur="500"/>
                                        <p:tgtEl>
                                          <p:spTgt spid="13"/>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6"/>
                                        </p:tgtEl>
                                        <p:attrNameLst>
                                          <p:attrName>style.visibility</p:attrName>
                                        </p:attrNameLst>
                                      </p:cBhvr>
                                      <p:to>
                                        <p:strVal val="visible"/>
                                      </p:to>
                                    </p:set>
                                    <p:animEffect transition="in" filter="wipe(left)">
                                      <p:cBhvr>
                                        <p:cTn id="67" dur="500"/>
                                        <p:tgtEl>
                                          <p:spTgt spid="16"/>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6"/>
                                        </p:tgtEl>
                                        <p:attrNameLst>
                                          <p:attrName>style.visibility</p:attrName>
                                        </p:attrNameLst>
                                      </p:cBhvr>
                                      <p:to>
                                        <p:strVal val="visible"/>
                                      </p:to>
                                    </p:set>
                                    <p:animEffect transition="in" filter="wipe(left)">
                                      <p:cBhvr>
                                        <p:cTn id="72" dur="500"/>
                                        <p:tgtEl>
                                          <p:spTgt spid="6"/>
                                        </p:tgtEl>
                                      </p:cBhvr>
                                    </p:animEffect>
                                  </p:childTnLst>
                                </p:cTn>
                              </p:par>
                            </p:childTnLst>
                          </p:cTn>
                        </p:par>
                      </p:childTnLst>
                    </p:cTn>
                  </p:par>
                  <p:par>
                    <p:cTn id="73" fill="hold" nodeType="clickPar">
                      <p:stCondLst>
                        <p:cond delay="indefinite"/>
                      </p:stCondLst>
                      <p:childTnLst>
                        <p:par>
                          <p:cTn id="74" fill="hold" nodeType="withGroup">
                            <p:stCondLst>
                              <p:cond delay="0"/>
                            </p:stCondLst>
                            <p:childTnLst>
                              <p:par>
                                <p:cTn id="75" presetID="22" presetClass="entr" presetSubtype="8" fill="hold" nodeType="clickEffect">
                                  <p:stCondLst>
                                    <p:cond delay="0"/>
                                  </p:stCondLst>
                                  <p:childTnLst>
                                    <p:set>
                                      <p:cBhvr>
                                        <p:cTn id="76" dur="1" fill="hold">
                                          <p:stCondLst>
                                            <p:cond delay="0"/>
                                          </p:stCondLst>
                                        </p:cTn>
                                        <p:tgtEl>
                                          <p:spTgt spid="4"/>
                                        </p:tgtEl>
                                        <p:attrNameLst>
                                          <p:attrName>style.visibility</p:attrName>
                                        </p:attrNameLst>
                                      </p:cBhvr>
                                      <p:to>
                                        <p:strVal val="visible"/>
                                      </p:to>
                                    </p:set>
                                    <p:animEffect transition="in" filter="wipe(left)">
                                      <p:cBhvr>
                                        <p:cTn id="77" dur="500"/>
                                        <p:tgtEl>
                                          <p:spTgt spid="4"/>
                                        </p:tgtEl>
                                      </p:cBhvr>
                                    </p:animEffect>
                                  </p:childTnLst>
                                </p:cTn>
                              </p:par>
                            </p:childTnLst>
                          </p:cTn>
                        </p:par>
                      </p:childTnLst>
                    </p:cTn>
                  </p:par>
                  <p:par>
                    <p:cTn id="78" fill="hold" nodeType="clickPar">
                      <p:stCondLst>
                        <p:cond delay="indefinite"/>
                      </p:stCondLst>
                      <p:childTnLst>
                        <p:par>
                          <p:cTn id="79" fill="hold" nodeType="withGroup">
                            <p:stCondLst>
                              <p:cond delay="0"/>
                            </p:stCondLst>
                            <p:childTnLst>
                              <p:par>
                                <p:cTn id="80" presetID="22" presetClass="entr" presetSubtype="8" fill="hold" nodeType="clickEffect">
                                  <p:stCondLst>
                                    <p:cond delay="0"/>
                                  </p:stCondLst>
                                  <p:childTnLst>
                                    <p:set>
                                      <p:cBhvr>
                                        <p:cTn id="81" dur="1" fill="hold">
                                          <p:stCondLst>
                                            <p:cond delay="0"/>
                                          </p:stCondLst>
                                        </p:cTn>
                                        <p:tgtEl>
                                          <p:spTgt spid="3"/>
                                        </p:tgtEl>
                                        <p:attrNameLst>
                                          <p:attrName>style.visibility</p:attrName>
                                        </p:attrNameLst>
                                      </p:cBhvr>
                                      <p:to>
                                        <p:strVal val="visible"/>
                                      </p:to>
                                    </p:set>
                                    <p:animEffect transition="in" filter="wipe(left)">
                                      <p:cBhvr>
                                        <p:cTn id="82" dur="500"/>
                                        <p:tgtEl>
                                          <p:spTgt spid="3"/>
                                        </p:tgtEl>
                                      </p:cBhvr>
                                    </p:animEffect>
                                  </p:childTnLst>
                                </p:cTn>
                              </p:par>
                            </p:childTnLst>
                          </p:cTn>
                        </p:par>
                      </p:childTnLst>
                    </p:cTn>
                  </p:par>
                  <p:par>
                    <p:cTn id="83" fill="hold" nodeType="clickPar">
                      <p:stCondLst>
                        <p:cond delay="indefinite"/>
                      </p:stCondLst>
                      <p:childTnLst>
                        <p:par>
                          <p:cTn id="84" fill="hold" nodeType="withGroup">
                            <p:stCondLst>
                              <p:cond delay="0"/>
                            </p:stCondLst>
                            <p:childTnLst>
                              <p:par>
                                <p:cTn id="85" presetID="22" presetClass="entr" presetSubtype="8" fill="hold" nodeType="clickEffect">
                                  <p:stCondLst>
                                    <p:cond delay="0"/>
                                  </p:stCondLst>
                                  <p:childTnLst>
                                    <p:set>
                                      <p:cBhvr>
                                        <p:cTn id="86" dur="1" fill="hold">
                                          <p:stCondLst>
                                            <p:cond delay="0"/>
                                          </p:stCondLst>
                                        </p:cTn>
                                        <p:tgtEl>
                                          <p:spTgt spid="7"/>
                                        </p:tgtEl>
                                        <p:attrNameLst>
                                          <p:attrName>style.visibility</p:attrName>
                                        </p:attrNameLst>
                                      </p:cBhvr>
                                      <p:to>
                                        <p:strVal val="visible"/>
                                      </p:to>
                                    </p:set>
                                    <p:animEffect transition="in" filter="wipe(left)">
                                      <p:cBhvr>
                                        <p:cTn id="8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36" grpId="0" autoUpdateAnimBg="0"/>
      <p:bldP spid="94237" grpId="0" autoUpdateAnimBg="0"/>
      <p:bldP spid="94238" grpId="0" autoUpdateAnimBg="0"/>
      <p:bldP spid="94251" grpId="0" autoUpdateAnimBg="0"/>
      <p:bldP spid="94252" grpId="0" autoUpdateAnimBg="0"/>
    </p:bld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2" name="Group 2">
            <a:extLst>
              <a:ext uri="{FF2B5EF4-FFF2-40B4-BE49-F238E27FC236}">
                <a16:creationId xmlns:a16="http://schemas.microsoft.com/office/drawing/2014/main" id="{421BE8F3-15EE-F0FA-03A1-42E0546777E9}"/>
              </a:ext>
            </a:extLst>
          </p:cNvPr>
          <p:cNvGrpSpPr>
            <a:grpSpLocks/>
          </p:cNvGrpSpPr>
          <p:nvPr/>
        </p:nvGrpSpPr>
        <p:grpSpPr bwMode="auto">
          <a:xfrm>
            <a:off x="2057400" y="4648200"/>
            <a:ext cx="2370138" cy="1584325"/>
            <a:chOff x="1440" y="2688"/>
            <a:chExt cx="1493" cy="998"/>
          </a:xfrm>
        </p:grpSpPr>
        <p:sp>
          <p:nvSpPr>
            <p:cNvPr id="46123" name="Arc 3">
              <a:extLst>
                <a:ext uri="{FF2B5EF4-FFF2-40B4-BE49-F238E27FC236}">
                  <a16:creationId xmlns:a16="http://schemas.microsoft.com/office/drawing/2014/main" id="{144AAA72-C704-4392-B372-41E853E82C35}"/>
                </a:ext>
              </a:extLst>
            </p:cNvPr>
            <p:cNvSpPr>
              <a:spLocks/>
            </p:cNvSpPr>
            <p:nvPr/>
          </p:nvSpPr>
          <p:spPr bwMode="auto">
            <a:xfrm>
              <a:off x="1440" y="2688"/>
              <a:ext cx="1152" cy="960"/>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333399"/>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6124" name="Text Box 4">
              <a:extLst>
                <a:ext uri="{FF2B5EF4-FFF2-40B4-BE49-F238E27FC236}">
                  <a16:creationId xmlns:a16="http://schemas.microsoft.com/office/drawing/2014/main" id="{5B4D5263-643E-B722-C7A3-15CDF20A04F4}"/>
                </a:ext>
              </a:extLst>
            </p:cNvPr>
            <p:cNvSpPr txBox="1">
              <a:spLocks noChangeArrowheads="1"/>
            </p:cNvSpPr>
            <p:nvPr/>
          </p:nvSpPr>
          <p:spPr bwMode="auto">
            <a:xfrm>
              <a:off x="2588" y="3455"/>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333399"/>
                  </a:solidFill>
                  <a:latin typeface="Arial" panose="020B0604020202020204" pitchFamily="34" charset="0"/>
                  <a:sym typeface="Symbol" panose="05050102010706020507" pitchFamily="18" charset="2"/>
                </a:rPr>
                <a:t>TT</a:t>
              </a:r>
              <a:r>
                <a:rPr lang="en-US" altLang="zh-CN" sz="1800" b="1" baseline="30000">
                  <a:solidFill>
                    <a:srgbClr val="333399"/>
                  </a:solidFill>
                  <a:latin typeface="Arial" panose="020B0604020202020204" pitchFamily="34" charset="0"/>
                  <a:sym typeface="Symbol" panose="05050102010706020507" pitchFamily="18" charset="2"/>
                </a:rPr>
                <a:t>1</a:t>
              </a:r>
              <a:endParaRPr lang="en-US" altLang="zh-CN" sz="1800" b="1">
                <a:solidFill>
                  <a:srgbClr val="333399"/>
                </a:solidFill>
                <a:latin typeface="Arial" panose="020B0604020202020204" pitchFamily="34" charset="0"/>
              </a:endParaRPr>
            </a:p>
          </p:txBody>
        </p:sp>
      </p:grpSp>
      <p:grpSp>
        <p:nvGrpSpPr>
          <p:cNvPr id="3" name="Group 5">
            <a:extLst>
              <a:ext uri="{FF2B5EF4-FFF2-40B4-BE49-F238E27FC236}">
                <a16:creationId xmlns:a16="http://schemas.microsoft.com/office/drawing/2014/main" id="{85A6D93A-CA00-2564-5A8A-DACDE97B913D}"/>
              </a:ext>
            </a:extLst>
          </p:cNvPr>
          <p:cNvGrpSpPr>
            <a:grpSpLocks/>
          </p:cNvGrpSpPr>
          <p:nvPr/>
        </p:nvGrpSpPr>
        <p:grpSpPr bwMode="auto">
          <a:xfrm>
            <a:off x="2057400" y="3352800"/>
            <a:ext cx="2986088" cy="2894013"/>
            <a:chOff x="1440" y="1776"/>
            <a:chExt cx="1881" cy="1823"/>
          </a:xfrm>
        </p:grpSpPr>
        <p:sp>
          <p:nvSpPr>
            <p:cNvPr id="46121" name="Arc 6">
              <a:extLst>
                <a:ext uri="{FF2B5EF4-FFF2-40B4-BE49-F238E27FC236}">
                  <a16:creationId xmlns:a16="http://schemas.microsoft.com/office/drawing/2014/main" id="{C0D6F7EA-B6CD-37B2-DD35-D6E90DD47F96}"/>
                </a:ext>
              </a:extLst>
            </p:cNvPr>
            <p:cNvSpPr>
              <a:spLocks/>
            </p:cNvSpPr>
            <p:nvPr/>
          </p:nvSpPr>
          <p:spPr bwMode="auto">
            <a:xfrm>
              <a:off x="1440" y="1776"/>
              <a:ext cx="1536" cy="1785"/>
            </a:xfrm>
            <a:custGeom>
              <a:avLst/>
              <a:gdLst>
                <a:gd name="T0" fmla="*/ 0 w 21600"/>
                <a:gd name="T1" fmla="*/ 0 h 21600"/>
                <a:gd name="T2" fmla="*/ 0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46122" name="Text Box 7">
              <a:extLst>
                <a:ext uri="{FF2B5EF4-FFF2-40B4-BE49-F238E27FC236}">
                  <a16:creationId xmlns:a16="http://schemas.microsoft.com/office/drawing/2014/main" id="{5D6DEF02-D0C4-8BE8-8EEF-819F29D78291}"/>
                </a:ext>
              </a:extLst>
            </p:cNvPr>
            <p:cNvSpPr txBox="1">
              <a:spLocks noChangeArrowheads="1"/>
            </p:cNvSpPr>
            <p:nvPr/>
          </p:nvSpPr>
          <p:spPr bwMode="auto">
            <a:xfrm>
              <a:off x="2976" y="3368"/>
              <a:ext cx="345"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solidFill>
                    <a:srgbClr val="FF0000"/>
                  </a:solidFill>
                  <a:latin typeface="Arial" panose="020B0604020202020204" pitchFamily="34" charset="0"/>
                  <a:sym typeface="Symbol" panose="05050102010706020507" pitchFamily="18" charset="2"/>
                </a:rPr>
                <a:t>TT</a:t>
              </a:r>
              <a:r>
                <a:rPr lang="en-US" altLang="zh-CN" sz="1800" b="1" baseline="30000">
                  <a:solidFill>
                    <a:srgbClr val="FF0000"/>
                  </a:solidFill>
                  <a:latin typeface="Arial" panose="020B0604020202020204" pitchFamily="34" charset="0"/>
                  <a:sym typeface="Symbol" panose="05050102010706020507" pitchFamily="18" charset="2"/>
                </a:rPr>
                <a:t>2</a:t>
              </a:r>
              <a:endParaRPr lang="en-US" altLang="zh-CN" sz="1800" b="1">
                <a:solidFill>
                  <a:srgbClr val="FF0000"/>
                </a:solidFill>
                <a:latin typeface="Arial" panose="020B0604020202020204" pitchFamily="34" charset="0"/>
              </a:endParaRPr>
            </a:p>
          </p:txBody>
        </p:sp>
      </p:grpSp>
      <p:grpSp>
        <p:nvGrpSpPr>
          <p:cNvPr id="4" name="Group 8">
            <a:extLst>
              <a:ext uri="{FF2B5EF4-FFF2-40B4-BE49-F238E27FC236}">
                <a16:creationId xmlns:a16="http://schemas.microsoft.com/office/drawing/2014/main" id="{AC427737-3783-2AE7-3EBE-04C3B8BC871E}"/>
              </a:ext>
            </a:extLst>
          </p:cNvPr>
          <p:cNvGrpSpPr>
            <a:grpSpLocks/>
          </p:cNvGrpSpPr>
          <p:nvPr/>
        </p:nvGrpSpPr>
        <p:grpSpPr bwMode="auto">
          <a:xfrm>
            <a:off x="1447800" y="2471737"/>
            <a:ext cx="6164263" cy="4070350"/>
            <a:chOff x="1056" y="1317"/>
            <a:chExt cx="3883" cy="2564"/>
          </a:xfrm>
        </p:grpSpPr>
        <p:sp>
          <p:nvSpPr>
            <p:cNvPr id="46116" name="Text Box 9">
              <a:extLst>
                <a:ext uri="{FF2B5EF4-FFF2-40B4-BE49-F238E27FC236}">
                  <a16:creationId xmlns:a16="http://schemas.microsoft.com/office/drawing/2014/main" id="{403CC8F9-F478-3B78-5BBF-A59193272647}"/>
                </a:ext>
              </a:extLst>
            </p:cNvPr>
            <p:cNvSpPr txBox="1">
              <a:spLocks noChangeArrowheads="1"/>
            </p:cNvSpPr>
            <p:nvPr/>
          </p:nvSpPr>
          <p:spPr bwMode="auto">
            <a:xfrm>
              <a:off x="1056" y="1317"/>
              <a:ext cx="1127" cy="4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dirty="0">
                  <a:latin typeface="Arial" panose="020B0604020202020204" pitchFamily="34" charset="0"/>
                </a:rPr>
                <a:t>Output of food, </a:t>
              </a:r>
            </a:p>
            <a:p>
              <a:pPr>
                <a:spcBef>
                  <a:spcPct val="0"/>
                </a:spcBef>
                <a:buClrTx/>
                <a:buSzTx/>
                <a:buFontTx/>
                <a:buNone/>
              </a:pPr>
              <a:r>
                <a:rPr lang="en-US" altLang="zh-CN" sz="1800" b="1" i="1" dirty="0">
                  <a:latin typeface="Arial" panose="020B0604020202020204" pitchFamily="34" charset="0"/>
                </a:rPr>
                <a:t>Q</a:t>
              </a:r>
              <a:r>
                <a:rPr lang="en-US" altLang="zh-CN" sz="1800" b="1" i="1" baseline="-25000" dirty="0">
                  <a:latin typeface="Arial" panose="020B0604020202020204" pitchFamily="34" charset="0"/>
                </a:rPr>
                <a:t>F</a:t>
              </a:r>
              <a:endParaRPr lang="en-US" altLang="zh-CN" sz="1800" b="1" i="1" dirty="0">
                <a:latin typeface="Arial" panose="020B0604020202020204" pitchFamily="34" charset="0"/>
              </a:endParaRPr>
            </a:p>
          </p:txBody>
        </p:sp>
        <p:grpSp>
          <p:nvGrpSpPr>
            <p:cNvPr id="46117" name="Group 10">
              <a:extLst>
                <a:ext uri="{FF2B5EF4-FFF2-40B4-BE49-F238E27FC236}">
                  <a16:creationId xmlns:a16="http://schemas.microsoft.com/office/drawing/2014/main" id="{743F53DB-F755-0D62-EB83-F9BE38323582}"/>
                </a:ext>
              </a:extLst>
            </p:cNvPr>
            <p:cNvGrpSpPr>
              <a:grpSpLocks/>
            </p:cNvGrpSpPr>
            <p:nvPr/>
          </p:nvGrpSpPr>
          <p:grpSpPr bwMode="auto">
            <a:xfrm>
              <a:off x="1440" y="1593"/>
              <a:ext cx="3024" cy="2064"/>
              <a:chOff x="1440" y="1593"/>
              <a:chExt cx="3024" cy="2064"/>
            </a:xfrm>
          </p:grpSpPr>
          <p:sp>
            <p:nvSpPr>
              <p:cNvPr id="46119" name="Line 11">
                <a:extLst>
                  <a:ext uri="{FF2B5EF4-FFF2-40B4-BE49-F238E27FC236}">
                    <a16:creationId xmlns:a16="http://schemas.microsoft.com/office/drawing/2014/main" id="{5CCBA83E-03FA-6AF9-8E86-F8E0901F53AB}"/>
                  </a:ext>
                </a:extLst>
              </p:cNvPr>
              <p:cNvSpPr>
                <a:spLocks noChangeShapeType="1"/>
              </p:cNvSpPr>
              <p:nvPr/>
            </p:nvSpPr>
            <p:spPr bwMode="auto">
              <a:xfrm>
                <a:off x="1449" y="1593"/>
                <a:ext cx="0" cy="2064"/>
              </a:xfrm>
              <a:prstGeom prst="line">
                <a:avLst/>
              </a:prstGeom>
              <a:noFill/>
              <a:ln w="38100">
                <a:solidFill>
                  <a:schemeClr val="tx1"/>
                </a:solidFill>
                <a:round/>
                <a:headEnd type="triangl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20" name="Line 12">
                <a:extLst>
                  <a:ext uri="{FF2B5EF4-FFF2-40B4-BE49-F238E27FC236}">
                    <a16:creationId xmlns:a16="http://schemas.microsoft.com/office/drawing/2014/main" id="{A16A8E76-A42E-6C74-55E4-C3DB66D78678}"/>
                  </a:ext>
                </a:extLst>
              </p:cNvPr>
              <p:cNvSpPr>
                <a:spLocks noChangeShapeType="1"/>
              </p:cNvSpPr>
              <p:nvPr/>
            </p:nvSpPr>
            <p:spPr bwMode="auto">
              <a:xfrm>
                <a:off x="1440" y="3652"/>
                <a:ext cx="3024" cy="0"/>
              </a:xfrm>
              <a:prstGeom prst="line">
                <a:avLst/>
              </a:prstGeom>
              <a:noFill/>
              <a:ln w="381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sp>
          <p:nvSpPr>
            <p:cNvPr id="46118" name="Text Box 13">
              <a:extLst>
                <a:ext uri="{FF2B5EF4-FFF2-40B4-BE49-F238E27FC236}">
                  <a16:creationId xmlns:a16="http://schemas.microsoft.com/office/drawing/2014/main" id="{E306AEFF-A35E-BD93-2C95-F7243B0130D5}"/>
                </a:ext>
              </a:extLst>
            </p:cNvPr>
            <p:cNvSpPr txBox="1">
              <a:spLocks noChangeArrowheads="1"/>
            </p:cNvSpPr>
            <p:nvPr/>
          </p:nvSpPr>
          <p:spPr bwMode="auto">
            <a:xfrm>
              <a:off x="3442" y="3648"/>
              <a:ext cx="1497" cy="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dirty="0">
                  <a:latin typeface="Arial" panose="020B0604020202020204" pitchFamily="34" charset="0"/>
                </a:rPr>
                <a:t>Output of cloth, </a:t>
              </a:r>
              <a:r>
                <a:rPr lang="en-US" altLang="zh-CN" sz="1800" b="1" i="1" dirty="0">
                  <a:latin typeface="Arial" panose="020B0604020202020204" pitchFamily="34" charset="0"/>
                </a:rPr>
                <a:t>Q</a:t>
              </a:r>
              <a:r>
                <a:rPr lang="en-US" altLang="zh-CN" sz="1800" b="1" i="1" baseline="-25000" dirty="0">
                  <a:latin typeface="Arial" panose="020B0604020202020204" pitchFamily="34" charset="0"/>
                </a:rPr>
                <a:t>C</a:t>
              </a:r>
              <a:endParaRPr lang="en-US" altLang="zh-CN" sz="1800" b="1" i="1" dirty="0">
                <a:latin typeface="Arial" panose="020B0604020202020204" pitchFamily="34" charset="0"/>
              </a:endParaRPr>
            </a:p>
          </p:txBody>
        </p:sp>
      </p:grpSp>
      <p:sp>
        <p:nvSpPr>
          <p:cNvPr id="96270" name="Line 14">
            <a:extLst>
              <a:ext uri="{FF2B5EF4-FFF2-40B4-BE49-F238E27FC236}">
                <a16:creationId xmlns:a16="http://schemas.microsoft.com/office/drawing/2014/main" id="{9F57E07E-D094-ADD3-8689-4730AB47FAF8}"/>
              </a:ext>
            </a:extLst>
          </p:cNvPr>
          <p:cNvSpPr>
            <a:spLocks noChangeShapeType="1"/>
          </p:cNvSpPr>
          <p:nvPr/>
        </p:nvSpPr>
        <p:spPr bwMode="auto">
          <a:xfrm>
            <a:off x="2286000" y="3276600"/>
            <a:ext cx="1066800" cy="381000"/>
          </a:xfrm>
          <a:prstGeom prst="line">
            <a:avLst/>
          </a:prstGeom>
          <a:noFill/>
          <a:ln w="38100">
            <a:solidFill>
              <a:srgbClr val="FF0000"/>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nvGrpSpPr>
          <p:cNvPr id="6" name="Group 15">
            <a:extLst>
              <a:ext uri="{FF2B5EF4-FFF2-40B4-BE49-F238E27FC236}">
                <a16:creationId xmlns:a16="http://schemas.microsoft.com/office/drawing/2014/main" id="{3C1F4667-3544-BF8F-C1BC-F41E7A8619F1}"/>
              </a:ext>
            </a:extLst>
          </p:cNvPr>
          <p:cNvGrpSpPr>
            <a:grpSpLocks/>
          </p:cNvGrpSpPr>
          <p:nvPr/>
        </p:nvGrpSpPr>
        <p:grpSpPr bwMode="auto">
          <a:xfrm>
            <a:off x="3124200" y="3048000"/>
            <a:ext cx="2362200" cy="381000"/>
            <a:chOff x="2064" y="1728"/>
            <a:chExt cx="1488" cy="240"/>
          </a:xfrm>
        </p:grpSpPr>
        <p:sp>
          <p:nvSpPr>
            <p:cNvPr id="46114" name="Text Box 16">
              <a:extLst>
                <a:ext uri="{FF2B5EF4-FFF2-40B4-BE49-F238E27FC236}">
                  <a16:creationId xmlns:a16="http://schemas.microsoft.com/office/drawing/2014/main" id="{8A5EB1E5-B47A-0D18-9239-4AE2C4B21096}"/>
                </a:ext>
              </a:extLst>
            </p:cNvPr>
            <p:cNvSpPr txBox="1">
              <a:spLocks noChangeArrowheads="1"/>
            </p:cNvSpPr>
            <p:nvPr/>
          </p:nvSpPr>
          <p:spPr bwMode="auto">
            <a:xfrm>
              <a:off x="2352" y="1728"/>
              <a:ext cx="1200"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solidFill>
                    <a:srgbClr val="FF0000"/>
                  </a:solidFill>
                  <a:latin typeface="Arial" panose="020B0604020202020204" pitchFamily="34" charset="0"/>
                </a:rPr>
                <a:t>Slope = -</a:t>
              </a:r>
              <a:r>
                <a:rPr lang="en-US" altLang="zh-CN" sz="1800" b="1" i="1">
                  <a:solidFill>
                    <a:srgbClr val="FF0000"/>
                  </a:solidFill>
                  <a:latin typeface="Arial" panose="020B0604020202020204" pitchFamily="34" charset="0"/>
                </a:rPr>
                <a:t>P</a:t>
              </a:r>
              <a:r>
                <a:rPr lang="en-US" altLang="zh-CN" sz="1800" b="1" i="1" baseline="-25000">
                  <a:solidFill>
                    <a:srgbClr val="FF0000"/>
                  </a:solidFill>
                  <a:latin typeface="Arial" panose="020B0604020202020204" pitchFamily="34" charset="0"/>
                </a:rPr>
                <a:t>C</a:t>
              </a:r>
              <a:r>
                <a:rPr lang="en-US" altLang="zh-CN" sz="1800" b="1" i="1">
                  <a:solidFill>
                    <a:srgbClr val="FF0000"/>
                  </a:solidFill>
                  <a:latin typeface="Arial" panose="020B0604020202020204" pitchFamily="34" charset="0"/>
                </a:rPr>
                <a:t>/P</a:t>
              </a:r>
              <a:r>
                <a:rPr lang="en-US" altLang="zh-CN" sz="1800" b="1" i="1" baseline="-25000">
                  <a:solidFill>
                    <a:srgbClr val="FF0000"/>
                  </a:solidFill>
                  <a:latin typeface="Arial" panose="020B0604020202020204" pitchFamily="34" charset="0"/>
                </a:rPr>
                <a:t>F</a:t>
              </a:r>
              <a:endParaRPr lang="en-US" altLang="zh-CN" sz="1800" b="1" i="1">
                <a:solidFill>
                  <a:srgbClr val="FF0000"/>
                </a:solidFill>
                <a:latin typeface="Arial" panose="020B0604020202020204" pitchFamily="34" charset="0"/>
              </a:endParaRPr>
            </a:p>
          </p:txBody>
        </p:sp>
        <p:sp>
          <p:nvSpPr>
            <p:cNvPr id="46115" name="Line 17">
              <a:extLst>
                <a:ext uri="{FF2B5EF4-FFF2-40B4-BE49-F238E27FC236}">
                  <a16:creationId xmlns:a16="http://schemas.microsoft.com/office/drawing/2014/main" id="{ECD69C4F-95D8-0BA7-06FB-17931549D809}"/>
                </a:ext>
              </a:extLst>
            </p:cNvPr>
            <p:cNvSpPr>
              <a:spLocks noChangeShapeType="1"/>
            </p:cNvSpPr>
            <p:nvPr/>
          </p:nvSpPr>
          <p:spPr bwMode="auto">
            <a:xfrm flipH="1">
              <a:off x="2064" y="1872"/>
              <a:ext cx="299" cy="96"/>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7" name="Group 18">
            <a:extLst>
              <a:ext uri="{FF2B5EF4-FFF2-40B4-BE49-F238E27FC236}">
                <a16:creationId xmlns:a16="http://schemas.microsoft.com/office/drawing/2014/main" id="{21C0241B-D07C-BF1D-3A3C-D2FB32D00F36}"/>
              </a:ext>
            </a:extLst>
          </p:cNvPr>
          <p:cNvGrpSpPr>
            <a:grpSpLocks/>
          </p:cNvGrpSpPr>
          <p:nvPr/>
        </p:nvGrpSpPr>
        <p:grpSpPr bwMode="auto">
          <a:xfrm>
            <a:off x="3429000" y="3962400"/>
            <a:ext cx="2819400" cy="838200"/>
            <a:chOff x="2208" y="2304"/>
            <a:chExt cx="1776" cy="528"/>
          </a:xfrm>
        </p:grpSpPr>
        <p:sp>
          <p:nvSpPr>
            <p:cNvPr id="46112" name="Text Box 19">
              <a:extLst>
                <a:ext uri="{FF2B5EF4-FFF2-40B4-BE49-F238E27FC236}">
                  <a16:creationId xmlns:a16="http://schemas.microsoft.com/office/drawing/2014/main" id="{0F5464D9-2F14-701B-E8CB-74EA0847C588}"/>
                </a:ext>
              </a:extLst>
            </p:cNvPr>
            <p:cNvSpPr txBox="1">
              <a:spLocks noChangeArrowheads="1"/>
            </p:cNvSpPr>
            <p:nvPr/>
          </p:nvSpPr>
          <p:spPr bwMode="auto">
            <a:xfrm>
              <a:off x="2880" y="2304"/>
              <a:ext cx="110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solidFill>
                    <a:srgbClr val="333399"/>
                  </a:solidFill>
                  <a:latin typeface="Arial" panose="020B0604020202020204" pitchFamily="34" charset="0"/>
                </a:rPr>
                <a:t>Slope = -</a:t>
              </a:r>
              <a:r>
                <a:rPr lang="en-US" altLang="zh-CN" sz="1800" b="1" i="1">
                  <a:solidFill>
                    <a:srgbClr val="333399"/>
                  </a:solidFill>
                  <a:latin typeface="Arial" panose="020B0604020202020204" pitchFamily="34" charset="0"/>
                </a:rPr>
                <a:t>P</a:t>
              </a:r>
              <a:r>
                <a:rPr lang="en-US" altLang="zh-CN" sz="1800" b="1" i="1" baseline="-25000">
                  <a:solidFill>
                    <a:srgbClr val="333399"/>
                  </a:solidFill>
                  <a:latin typeface="Arial" panose="020B0604020202020204" pitchFamily="34" charset="0"/>
                </a:rPr>
                <a:t>C</a:t>
              </a:r>
              <a:r>
                <a:rPr lang="en-US" altLang="zh-CN" sz="1800" b="1" i="1">
                  <a:solidFill>
                    <a:srgbClr val="333399"/>
                  </a:solidFill>
                  <a:latin typeface="Arial" panose="020B0604020202020204" pitchFamily="34" charset="0"/>
                </a:rPr>
                <a:t>/P</a:t>
              </a:r>
              <a:r>
                <a:rPr lang="en-US" altLang="zh-CN" sz="1800" b="1" i="1" baseline="-25000">
                  <a:solidFill>
                    <a:srgbClr val="333399"/>
                  </a:solidFill>
                  <a:latin typeface="Arial" panose="020B0604020202020204" pitchFamily="34" charset="0"/>
                </a:rPr>
                <a:t>F</a:t>
              </a:r>
              <a:endParaRPr lang="en-US" altLang="zh-CN" sz="1800" b="1" i="1">
                <a:solidFill>
                  <a:srgbClr val="333399"/>
                </a:solidFill>
                <a:latin typeface="Arial" panose="020B0604020202020204" pitchFamily="34" charset="0"/>
              </a:endParaRPr>
            </a:p>
          </p:txBody>
        </p:sp>
        <p:sp>
          <p:nvSpPr>
            <p:cNvPr id="46113" name="Line 20">
              <a:extLst>
                <a:ext uri="{FF2B5EF4-FFF2-40B4-BE49-F238E27FC236}">
                  <a16:creationId xmlns:a16="http://schemas.microsoft.com/office/drawing/2014/main" id="{20D679FE-2480-4730-59DC-C76386DEE59F}"/>
                </a:ext>
              </a:extLst>
            </p:cNvPr>
            <p:cNvSpPr>
              <a:spLocks noChangeShapeType="1"/>
            </p:cNvSpPr>
            <p:nvPr/>
          </p:nvSpPr>
          <p:spPr bwMode="auto">
            <a:xfrm flipH="1">
              <a:off x="2208" y="2496"/>
              <a:ext cx="720" cy="336"/>
            </a:xfrm>
            <a:prstGeom prst="line">
              <a:avLst/>
            </a:prstGeom>
            <a:noFill/>
            <a:ln w="25400">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a:lstStyle/>
            <a:p>
              <a:endParaRPr lang="zh-CN" altLang="en-US"/>
            </a:p>
          </p:txBody>
        </p:sp>
      </p:grpSp>
      <p:grpSp>
        <p:nvGrpSpPr>
          <p:cNvPr id="8" name="Group 21">
            <a:extLst>
              <a:ext uri="{FF2B5EF4-FFF2-40B4-BE49-F238E27FC236}">
                <a16:creationId xmlns:a16="http://schemas.microsoft.com/office/drawing/2014/main" id="{3D7CE716-C5C0-5172-2FC3-DE4667B9693F}"/>
              </a:ext>
            </a:extLst>
          </p:cNvPr>
          <p:cNvGrpSpPr>
            <a:grpSpLocks/>
          </p:cNvGrpSpPr>
          <p:nvPr/>
        </p:nvGrpSpPr>
        <p:grpSpPr bwMode="auto">
          <a:xfrm>
            <a:off x="1447800" y="3060700"/>
            <a:ext cx="1530350" cy="3554413"/>
            <a:chOff x="1056" y="1688"/>
            <a:chExt cx="964" cy="2239"/>
          </a:xfrm>
        </p:grpSpPr>
        <p:grpSp>
          <p:nvGrpSpPr>
            <p:cNvPr id="46102" name="Group 22">
              <a:extLst>
                <a:ext uri="{FF2B5EF4-FFF2-40B4-BE49-F238E27FC236}">
                  <a16:creationId xmlns:a16="http://schemas.microsoft.com/office/drawing/2014/main" id="{F698047F-6838-B2EA-8A80-2E83F729CB15}"/>
                </a:ext>
              </a:extLst>
            </p:cNvPr>
            <p:cNvGrpSpPr>
              <a:grpSpLocks/>
            </p:cNvGrpSpPr>
            <p:nvPr/>
          </p:nvGrpSpPr>
          <p:grpSpPr bwMode="auto">
            <a:xfrm>
              <a:off x="1824" y="1688"/>
              <a:ext cx="196" cy="290"/>
              <a:chOff x="1824" y="1592"/>
              <a:chExt cx="196" cy="290"/>
            </a:xfrm>
          </p:grpSpPr>
          <p:sp>
            <p:nvSpPr>
              <p:cNvPr id="46110" name="Oval 23">
                <a:extLst>
                  <a:ext uri="{FF2B5EF4-FFF2-40B4-BE49-F238E27FC236}">
                    <a16:creationId xmlns:a16="http://schemas.microsoft.com/office/drawing/2014/main" id="{97DD68C2-8225-0128-96FD-F77361E78C3F}"/>
                  </a:ext>
                </a:extLst>
              </p:cNvPr>
              <p:cNvSpPr>
                <a:spLocks noChangeArrowheads="1"/>
              </p:cNvSpPr>
              <p:nvPr/>
            </p:nvSpPr>
            <p:spPr bwMode="auto">
              <a:xfrm>
                <a:off x="1854" y="1836"/>
                <a:ext cx="46" cy="46"/>
              </a:xfrm>
              <a:prstGeom prst="ellipse">
                <a:avLst/>
              </a:prstGeom>
              <a:solidFill>
                <a:srgbClr val="FF0000"/>
              </a:solidFill>
              <a:ln>
                <a:noFill/>
              </a:ln>
              <a:extLst>
                <a:ext uri="{91240B29-F687-4F45-9708-019B960494DF}">
                  <a14:hiddenLine xmlns:a14="http://schemas.microsoft.com/office/drawing/2010/main" w="12700">
                    <a:solidFill>
                      <a:srgbClr val="000000"/>
                    </a:solidFill>
                    <a:round/>
                    <a:headEnd type="none" w="sm" len="sm"/>
                    <a:tailEnd type="none" w="sm" len="sm"/>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6111" name="Text Box 24">
                <a:extLst>
                  <a:ext uri="{FF2B5EF4-FFF2-40B4-BE49-F238E27FC236}">
                    <a16:creationId xmlns:a16="http://schemas.microsoft.com/office/drawing/2014/main" id="{482A751E-1515-2178-D328-E07F87897B8A}"/>
                  </a:ext>
                </a:extLst>
              </p:cNvPr>
              <p:cNvSpPr txBox="1">
                <a:spLocks noChangeArrowheads="1"/>
              </p:cNvSpPr>
              <p:nvPr/>
            </p:nvSpPr>
            <p:spPr bwMode="auto">
              <a:xfrm>
                <a:off x="1824" y="1592"/>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2</a:t>
                </a:r>
              </a:p>
            </p:txBody>
          </p:sp>
        </p:grpSp>
        <p:grpSp>
          <p:nvGrpSpPr>
            <p:cNvPr id="46103" name="Group 25">
              <a:extLst>
                <a:ext uri="{FF2B5EF4-FFF2-40B4-BE49-F238E27FC236}">
                  <a16:creationId xmlns:a16="http://schemas.microsoft.com/office/drawing/2014/main" id="{87D0C1F3-FA13-7FFE-74AD-56E5A2C469E6}"/>
                </a:ext>
              </a:extLst>
            </p:cNvPr>
            <p:cNvGrpSpPr>
              <a:grpSpLocks/>
            </p:cNvGrpSpPr>
            <p:nvPr/>
          </p:nvGrpSpPr>
          <p:grpSpPr bwMode="auto">
            <a:xfrm>
              <a:off x="1056" y="1833"/>
              <a:ext cx="960" cy="2094"/>
              <a:chOff x="1056" y="1833"/>
              <a:chExt cx="960" cy="2094"/>
            </a:xfrm>
          </p:grpSpPr>
          <p:grpSp>
            <p:nvGrpSpPr>
              <p:cNvPr id="46104" name="Group 26">
                <a:extLst>
                  <a:ext uri="{FF2B5EF4-FFF2-40B4-BE49-F238E27FC236}">
                    <a16:creationId xmlns:a16="http://schemas.microsoft.com/office/drawing/2014/main" id="{28CCC509-C627-55CF-02A8-AE94E0A3B2A3}"/>
                  </a:ext>
                </a:extLst>
              </p:cNvPr>
              <p:cNvGrpSpPr>
                <a:grpSpLocks/>
              </p:cNvGrpSpPr>
              <p:nvPr/>
            </p:nvGrpSpPr>
            <p:grpSpPr bwMode="auto">
              <a:xfrm>
                <a:off x="1056" y="1833"/>
                <a:ext cx="816" cy="1815"/>
                <a:chOff x="1056" y="1833"/>
                <a:chExt cx="816" cy="1815"/>
              </a:xfrm>
            </p:grpSpPr>
            <p:grpSp>
              <p:nvGrpSpPr>
                <p:cNvPr id="46106" name="Group 27">
                  <a:extLst>
                    <a:ext uri="{FF2B5EF4-FFF2-40B4-BE49-F238E27FC236}">
                      <a16:creationId xmlns:a16="http://schemas.microsoft.com/office/drawing/2014/main" id="{8850A889-54D0-917E-B8FF-3580B650C83E}"/>
                    </a:ext>
                  </a:extLst>
                </p:cNvPr>
                <p:cNvGrpSpPr>
                  <a:grpSpLocks/>
                </p:cNvGrpSpPr>
                <p:nvPr/>
              </p:nvGrpSpPr>
              <p:grpSpPr bwMode="auto">
                <a:xfrm>
                  <a:off x="1440" y="1968"/>
                  <a:ext cx="432" cy="1680"/>
                  <a:chOff x="1440" y="1968"/>
                  <a:chExt cx="432" cy="1680"/>
                </a:xfrm>
              </p:grpSpPr>
              <p:sp>
                <p:nvSpPr>
                  <p:cNvPr id="46108" name="Line 28">
                    <a:extLst>
                      <a:ext uri="{FF2B5EF4-FFF2-40B4-BE49-F238E27FC236}">
                        <a16:creationId xmlns:a16="http://schemas.microsoft.com/office/drawing/2014/main" id="{6FA5DC36-9723-D5CD-1DFA-4E9C68474F18}"/>
                      </a:ext>
                    </a:extLst>
                  </p:cNvPr>
                  <p:cNvSpPr>
                    <a:spLocks noChangeShapeType="1"/>
                  </p:cNvSpPr>
                  <p:nvPr/>
                </p:nvSpPr>
                <p:spPr bwMode="auto">
                  <a:xfrm>
                    <a:off x="1872" y="1968"/>
                    <a:ext cx="0" cy="168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109" name="Line 29">
                    <a:extLst>
                      <a:ext uri="{FF2B5EF4-FFF2-40B4-BE49-F238E27FC236}">
                        <a16:creationId xmlns:a16="http://schemas.microsoft.com/office/drawing/2014/main" id="{5DE2E1C4-C7F1-A805-C36E-48D906CF97B6}"/>
                      </a:ext>
                    </a:extLst>
                  </p:cNvPr>
                  <p:cNvSpPr>
                    <a:spLocks noChangeShapeType="1"/>
                  </p:cNvSpPr>
                  <p:nvPr/>
                </p:nvSpPr>
                <p:spPr bwMode="auto">
                  <a:xfrm flipH="1">
                    <a:off x="1440" y="1968"/>
                    <a:ext cx="432"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grpSp>
            <p:sp>
              <p:nvSpPr>
                <p:cNvPr id="46107" name="Text Box 30">
                  <a:extLst>
                    <a:ext uri="{FF2B5EF4-FFF2-40B4-BE49-F238E27FC236}">
                      <a16:creationId xmlns:a16="http://schemas.microsoft.com/office/drawing/2014/main" id="{C2FAAC0E-DD77-7F22-CCD0-BB2332D35A41}"/>
                    </a:ext>
                  </a:extLst>
                </p:cNvPr>
                <p:cNvSpPr txBox="1">
                  <a:spLocks noChangeArrowheads="1"/>
                </p:cNvSpPr>
                <p:nvPr/>
              </p:nvSpPr>
              <p:spPr bwMode="auto">
                <a:xfrm>
                  <a:off x="1056" y="1833"/>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Q</a:t>
                  </a:r>
                  <a:r>
                    <a:rPr lang="en-US" altLang="zh-CN" sz="1800" b="1" baseline="30000">
                      <a:latin typeface="Arial" panose="020B0604020202020204" pitchFamily="34" charset="0"/>
                    </a:rPr>
                    <a:t>2</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grpSp>
          <p:sp>
            <p:nvSpPr>
              <p:cNvPr id="46105" name="Text Box 31">
                <a:extLst>
                  <a:ext uri="{FF2B5EF4-FFF2-40B4-BE49-F238E27FC236}">
                    <a16:creationId xmlns:a16="http://schemas.microsoft.com/office/drawing/2014/main" id="{FE86129C-0B02-ECED-4192-DE3C82658F21}"/>
                  </a:ext>
                </a:extLst>
              </p:cNvPr>
              <p:cNvSpPr txBox="1">
                <a:spLocks noChangeArrowheads="1"/>
              </p:cNvSpPr>
              <p:nvPr/>
            </p:nvSpPr>
            <p:spPr bwMode="auto">
              <a:xfrm>
                <a:off x="1632" y="3696"/>
                <a:ext cx="384"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Q</a:t>
                </a:r>
                <a:r>
                  <a:rPr lang="en-US" altLang="zh-CN" sz="1800" b="1" baseline="30000">
                    <a:latin typeface="Arial" panose="020B0604020202020204" pitchFamily="34" charset="0"/>
                  </a:rPr>
                  <a:t>2</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grpSp>
      <p:grpSp>
        <p:nvGrpSpPr>
          <p:cNvPr id="13" name="Group 32">
            <a:extLst>
              <a:ext uri="{FF2B5EF4-FFF2-40B4-BE49-F238E27FC236}">
                <a16:creationId xmlns:a16="http://schemas.microsoft.com/office/drawing/2014/main" id="{D0C44259-1A67-C954-2BC2-8738DD4ADB4E}"/>
              </a:ext>
            </a:extLst>
          </p:cNvPr>
          <p:cNvGrpSpPr>
            <a:grpSpLocks/>
          </p:cNvGrpSpPr>
          <p:nvPr/>
        </p:nvGrpSpPr>
        <p:grpSpPr bwMode="auto">
          <a:xfrm>
            <a:off x="1447800" y="4438650"/>
            <a:ext cx="2057400" cy="2176463"/>
            <a:chOff x="1056" y="2556"/>
            <a:chExt cx="1296" cy="1371"/>
          </a:xfrm>
        </p:grpSpPr>
        <p:grpSp>
          <p:nvGrpSpPr>
            <p:cNvPr id="46093" name="Group 33">
              <a:extLst>
                <a:ext uri="{FF2B5EF4-FFF2-40B4-BE49-F238E27FC236}">
                  <a16:creationId xmlns:a16="http://schemas.microsoft.com/office/drawing/2014/main" id="{EFE4C3DD-CAB6-261A-7839-9297A7D97678}"/>
                </a:ext>
              </a:extLst>
            </p:cNvPr>
            <p:cNvGrpSpPr>
              <a:grpSpLocks/>
            </p:cNvGrpSpPr>
            <p:nvPr/>
          </p:nvGrpSpPr>
          <p:grpSpPr bwMode="auto">
            <a:xfrm>
              <a:off x="1957" y="2556"/>
              <a:ext cx="226" cy="250"/>
              <a:chOff x="2326" y="2840"/>
              <a:chExt cx="226" cy="250"/>
            </a:xfrm>
          </p:grpSpPr>
          <p:sp>
            <p:nvSpPr>
              <p:cNvPr id="46100" name="Oval 34">
                <a:extLst>
                  <a:ext uri="{FF2B5EF4-FFF2-40B4-BE49-F238E27FC236}">
                    <a16:creationId xmlns:a16="http://schemas.microsoft.com/office/drawing/2014/main" id="{A294AB51-62A0-2FAB-C3FC-7687F46F428B}"/>
                  </a:ext>
                </a:extLst>
              </p:cNvPr>
              <p:cNvSpPr>
                <a:spLocks noChangeArrowheads="1"/>
              </p:cNvSpPr>
              <p:nvPr/>
            </p:nvSpPr>
            <p:spPr bwMode="auto">
              <a:xfrm>
                <a:off x="2326" y="3044"/>
                <a:ext cx="46" cy="46"/>
              </a:xfrm>
              <a:prstGeom prst="ellipse">
                <a:avLst/>
              </a:prstGeom>
              <a:solidFill>
                <a:srgbClr val="333399"/>
              </a:solidFill>
              <a:ln w="12700">
                <a:solidFill>
                  <a:srgbClr val="333399"/>
                </a:solidFill>
                <a:round/>
                <a:headEnd type="none" w="sm" len="sm"/>
                <a:tailEnd type="none" w="sm" len="sm"/>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46101" name="Text Box 35">
                <a:extLst>
                  <a:ext uri="{FF2B5EF4-FFF2-40B4-BE49-F238E27FC236}">
                    <a16:creationId xmlns:a16="http://schemas.microsoft.com/office/drawing/2014/main" id="{BBD42304-8A7B-C830-C3D8-B30B40BECF6C}"/>
                  </a:ext>
                </a:extLst>
              </p:cNvPr>
              <p:cNvSpPr txBox="1">
                <a:spLocks noChangeArrowheads="1"/>
              </p:cNvSpPr>
              <p:nvPr/>
            </p:nvSpPr>
            <p:spPr bwMode="auto">
              <a:xfrm>
                <a:off x="2356" y="2840"/>
                <a:ext cx="196"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a:latin typeface="Arial" panose="020B0604020202020204" pitchFamily="34" charset="0"/>
                  </a:rPr>
                  <a:t>1</a:t>
                </a:r>
              </a:p>
            </p:txBody>
          </p:sp>
        </p:grpSp>
        <p:grpSp>
          <p:nvGrpSpPr>
            <p:cNvPr id="46094" name="Group 36">
              <a:extLst>
                <a:ext uri="{FF2B5EF4-FFF2-40B4-BE49-F238E27FC236}">
                  <a16:creationId xmlns:a16="http://schemas.microsoft.com/office/drawing/2014/main" id="{A1AB33F1-6FAB-337A-7B21-5A508F54E9FC}"/>
                </a:ext>
              </a:extLst>
            </p:cNvPr>
            <p:cNvGrpSpPr>
              <a:grpSpLocks/>
            </p:cNvGrpSpPr>
            <p:nvPr/>
          </p:nvGrpSpPr>
          <p:grpSpPr bwMode="auto">
            <a:xfrm>
              <a:off x="1056" y="2688"/>
              <a:ext cx="1296" cy="1239"/>
              <a:chOff x="1056" y="2688"/>
              <a:chExt cx="1296" cy="1239"/>
            </a:xfrm>
          </p:grpSpPr>
          <p:sp>
            <p:nvSpPr>
              <p:cNvPr id="46095" name="Line 37">
                <a:extLst>
                  <a:ext uri="{FF2B5EF4-FFF2-40B4-BE49-F238E27FC236}">
                    <a16:creationId xmlns:a16="http://schemas.microsoft.com/office/drawing/2014/main" id="{EFF230FE-97AB-3BF1-6E55-C1AB0E54FE2E}"/>
                  </a:ext>
                </a:extLst>
              </p:cNvPr>
              <p:cNvSpPr>
                <a:spLocks noChangeShapeType="1"/>
              </p:cNvSpPr>
              <p:nvPr/>
            </p:nvSpPr>
            <p:spPr bwMode="auto">
              <a:xfrm flipH="1">
                <a:off x="1440" y="2804"/>
                <a:ext cx="518" cy="0"/>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6" name="Text Box 38">
                <a:extLst>
                  <a:ext uri="{FF2B5EF4-FFF2-40B4-BE49-F238E27FC236}">
                    <a16:creationId xmlns:a16="http://schemas.microsoft.com/office/drawing/2014/main" id="{88C05FD9-4701-A855-1014-30DBFC969D24}"/>
                  </a:ext>
                </a:extLst>
              </p:cNvPr>
              <p:cNvSpPr txBox="1">
                <a:spLocks noChangeArrowheads="1"/>
              </p:cNvSpPr>
              <p:nvPr/>
            </p:nvSpPr>
            <p:spPr bwMode="auto">
              <a:xfrm>
                <a:off x="1056" y="2688"/>
                <a:ext cx="43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Q</a:t>
                </a:r>
                <a:r>
                  <a:rPr lang="en-US" altLang="zh-CN" sz="1800" b="1" baseline="30000">
                    <a:latin typeface="Arial" panose="020B0604020202020204" pitchFamily="34" charset="0"/>
                  </a:rPr>
                  <a:t>1</a:t>
                </a:r>
                <a:r>
                  <a:rPr lang="en-US" altLang="zh-CN" sz="1800" b="1" i="1" baseline="-25000">
                    <a:latin typeface="Arial" panose="020B0604020202020204" pitchFamily="34" charset="0"/>
                  </a:rPr>
                  <a:t>F</a:t>
                </a:r>
                <a:endParaRPr lang="en-US" altLang="zh-CN" sz="1800" b="1" i="1">
                  <a:latin typeface="Arial" panose="020B0604020202020204" pitchFamily="34" charset="0"/>
                </a:endParaRPr>
              </a:p>
            </p:txBody>
          </p:sp>
          <p:grpSp>
            <p:nvGrpSpPr>
              <p:cNvPr id="46097" name="Group 39">
                <a:extLst>
                  <a:ext uri="{FF2B5EF4-FFF2-40B4-BE49-F238E27FC236}">
                    <a16:creationId xmlns:a16="http://schemas.microsoft.com/office/drawing/2014/main" id="{4FE3540F-35C3-310E-8E63-794759D594B7}"/>
                  </a:ext>
                </a:extLst>
              </p:cNvPr>
              <p:cNvGrpSpPr>
                <a:grpSpLocks/>
              </p:cNvGrpSpPr>
              <p:nvPr/>
            </p:nvGrpSpPr>
            <p:grpSpPr bwMode="auto">
              <a:xfrm>
                <a:off x="1910" y="2784"/>
                <a:ext cx="442" cy="1143"/>
                <a:chOff x="1910" y="2784"/>
                <a:chExt cx="442" cy="1143"/>
              </a:xfrm>
            </p:grpSpPr>
            <p:sp>
              <p:nvSpPr>
                <p:cNvPr id="46098" name="Line 40">
                  <a:extLst>
                    <a:ext uri="{FF2B5EF4-FFF2-40B4-BE49-F238E27FC236}">
                      <a16:creationId xmlns:a16="http://schemas.microsoft.com/office/drawing/2014/main" id="{EE29C253-A166-ABCE-32F4-C5AE4F0F5BA0}"/>
                    </a:ext>
                  </a:extLst>
                </p:cNvPr>
                <p:cNvSpPr>
                  <a:spLocks noChangeShapeType="1"/>
                </p:cNvSpPr>
                <p:nvPr/>
              </p:nvSpPr>
              <p:spPr bwMode="auto">
                <a:xfrm>
                  <a:off x="1969" y="2784"/>
                  <a:ext cx="0" cy="864"/>
                </a:xfrm>
                <a:prstGeom prst="line">
                  <a:avLst/>
                </a:prstGeom>
                <a:noFill/>
                <a:ln w="25400">
                  <a:solidFill>
                    <a:schemeClr val="tx1"/>
                  </a:solidFill>
                  <a:prstDash val="dash"/>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46099" name="Text Box 41">
                  <a:extLst>
                    <a:ext uri="{FF2B5EF4-FFF2-40B4-BE49-F238E27FC236}">
                      <a16:creationId xmlns:a16="http://schemas.microsoft.com/office/drawing/2014/main" id="{06D6ECDC-38AF-F394-58F9-A33D95FCBAB0}"/>
                    </a:ext>
                  </a:extLst>
                </p:cNvPr>
                <p:cNvSpPr txBox="1">
                  <a:spLocks noChangeArrowheads="1"/>
                </p:cNvSpPr>
                <p:nvPr/>
              </p:nvSpPr>
              <p:spPr bwMode="auto">
                <a:xfrm>
                  <a:off x="1910" y="3696"/>
                  <a:ext cx="44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en-US" altLang="zh-CN" sz="1800" b="1" i="1">
                      <a:latin typeface="Arial" panose="020B0604020202020204" pitchFamily="34" charset="0"/>
                    </a:rPr>
                    <a:t>Q</a:t>
                  </a:r>
                  <a:r>
                    <a:rPr lang="en-US" altLang="zh-CN" sz="1800" b="1" baseline="30000">
                      <a:latin typeface="Arial" panose="020B0604020202020204" pitchFamily="34" charset="0"/>
                    </a:rPr>
                    <a:t>1</a:t>
                  </a:r>
                  <a:r>
                    <a:rPr lang="en-US" altLang="zh-CN" sz="1800" b="1" i="1" baseline="-25000">
                      <a:latin typeface="Arial" panose="020B0604020202020204" pitchFamily="34" charset="0"/>
                    </a:rPr>
                    <a:t>C</a:t>
                  </a:r>
                  <a:endParaRPr lang="en-US" altLang="zh-CN" sz="1800" b="1" i="1">
                    <a:latin typeface="Arial" panose="020B0604020202020204" pitchFamily="34" charset="0"/>
                  </a:endParaRPr>
                </a:p>
              </p:txBody>
            </p:sp>
          </p:grpSp>
        </p:grpSp>
      </p:grpSp>
      <p:sp>
        <p:nvSpPr>
          <p:cNvPr id="46090" name="Rectangle 42">
            <a:extLst>
              <a:ext uri="{FF2B5EF4-FFF2-40B4-BE49-F238E27FC236}">
                <a16:creationId xmlns:a16="http://schemas.microsoft.com/office/drawing/2014/main" id="{9E96A7A3-0243-BDDA-0724-CE44577257FA}"/>
              </a:ext>
            </a:extLst>
          </p:cNvPr>
          <p:cNvSpPr>
            <a:spLocks noGrp="1" noChangeArrowheads="1"/>
          </p:cNvSpPr>
          <p:nvPr>
            <p:ph type="title"/>
          </p:nvPr>
        </p:nvSpPr>
        <p:spPr>
          <a:xfrm>
            <a:off x="1143000" y="304800"/>
            <a:ext cx="7793038" cy="1462088"/>
          </a:xfrm>
          <a:noFill/>
        </p:spPr>
        <p:txBody>
          <a:bodyPr anchor="ctr"/>
          <a:lstStyle/>
          <a:p>
            <a:pPr eaLnBrk="1" hangingPunct="1"/>
            <a:br>
              <a:rPr lang="en-US" altLang="zh-CN" dirty="0">
                <a:ea typeface="黑体" panose="02010609060101010101" pitchFamily="49" charset="-122"/>
              </a:rPr>
            </a:br>
            <a:br>
              <a:rPr lang="en-US" altLang="zh-CN" dirty="0">
                <a:ea typeface="黑体" panose="02010609060101010101" pitchFamily="49" charset="-122"/>
              </a:rPr>
            </a:br>
            <a:r>
              <a:rPr lang="en-US" altLang="zh-CN" dirty="0">
                <a:ea typeface="黑体" panose="02010609060101010101" pitchFamily="49" charset="-122"/>
              </a:rPr>
              <a:t>图 5-10: </a:t>
            </a:r>
            <a:r>
              <a:rPr lang="en-US" altLang="zh-CN" dirty="0" err="1">
                <a:ea typeface="黑体" panose="02010609060101010101" pitchFamily="49" charset="-122"/>
              </a:rPr>
              <a:t>资源与生产可能性</a:t>
            </a:r>
            <a:br>
              <a:rPr lang="en-US" altLang="zh-CN" dirty="0">
                <a:solidFill>
                  <a:srgbClr val="336699"/>
                </a:solidFill>
                <a:latin typeface="Times New Roman" panose="02020603050405020304" pitchFamily="18" charset="0"/>
              </a:rPr>
            </a:br>
            <a:endParaRPr lang="zh-CN" altLang="en-US" dirty="0">
              <a:ea typeface="黑体" panose="02010609060101010101" pitchFamily="49" charset="-122"/>
            </a:endParaRPr>
          </a:p>
        </p:txBody>
      </p:sp>
      <p:sp>
        <p:nvSpPr>
          <p:cNvPr id="96299" name="Rectangle 43">
            <a:extLst>
              <a:ext uri="{FF2B5EF4-FFF2-40B4-BE49-F238E27FC236}">
                <a16:creationId xmlns:a16="http://schemas.microsoft.com/office/drawing/2014/main" id="{3B5EBAD5-1F17-6E27-7FDE-9C53B93219DD}"/>
              </a:ext>
            </a:extLst>
          </p:cNvPr>
          <p:cNvSpPr>
            <a:spLocks noChangeArrowheads="1"/>
          </p:cNvSpPr>
          <p:nvPr/>
        </p:nvSpPr>
        <p:spPr bwMode="auto">
          <a:xfrm>
            <a:off x="0" y="1066800"/>
            <a:ext cx="91440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endParaRPr lang="en-US" altLang="zh-CN" sz="2400">
              <a:solidFill>
                <a:srgbClr val="336699"/>
              </a:solidFill>
              <a:latin typeface="Times New Roman" panose="02020603050405020304" pitchFamily="18" charset="0"/>
            </a:endParaRPr>
          </a:p>
        </p:txBody>
      </p:sp>
      <p:sp>
        <p:nvSpPr>
          <p:cNvPr id="96300" name="Line 44">
            <a:extLst>
              <a:ext uri="{FF2B5EF4-FFF2-40B4-BE49-F238E27FC236}">
                <a16:creationId xmlns:a16="http://schemas.microsoft.com/office/drawing/2014/main" id="{1D552EB3-9775-5E05-A421-2233EA64302E}"/>
              </a:ext>
            </a:extLst>
          </p:cNvPr>
          <p:cNvSpPr>
            <a:spLocks noChangeShapeType="1"/>
          </p:cNvSpPr>
          <p:nvPr/>
        </p:nvSpPr>
        <p:spPr bwMode="auto">
          <a:xfrm>
            <a:off x="2420938" y="4621213"/>
            <a:ext cx="1066800" cy="381000"/>
          </a:xfrm>
          <a:prstGeom prst="line">
            <a:avLst/>
          </a:prstGeom>
          <a:noFill/>
          <a:ln w="38100">
            <a:solidFill>
              <a:srgbClr val="333399"/>
            </a:solidFill>
            <a:round/>
            <a:headEnd type="none" w="sm" len="sm"/>
            <a:tailEnd type="none" w="sm" len="sm"/>
          </a:ln>
          <a:extLst>
            <a:ext uri="{909E8E84-426E-40DD-AFC4-6F175D3DCCD1}">
              <a14:hiddenFill xmlns:a14="http://schemas.microsoft.com/office/drawing/2010/main">
                <a:noFill/>
              </a14:hiddenFill>
            </a:ext>
          </a:extLst>
        </p:spPr>
        <p:txBody>
          <a:bodyPr/>
          <a:lstStyle/>
          <a:p>
            <a:endParaRPr lang="zh-CN" altLang="en-US"/>
          </a:p>
        </p:txBody>
      </p:sp>
      <p:sp>
        <p:nvSpPr>
          <p:cNvPr id="9" name="文本框 8">
            <a:extLst>
              <a:ext uri="{FF2B5EF4-FFF2-40B4-BE49-F238E27FC236}">
                <a16:creationId xmlns:a16="http://schemas.microsoft.com/office/drawing/2014/main" id="{5DE66DF9-F856-B4C2-31CB-E0134F0613CA}"/>
              </a:ext>
            </a:extLst>
          </p:cNvPr>
          <p:cNvSpPr txBox="1"/>
          <p:nvPr/>
        </p:nvSpPr>
        <p:spPr>
          <a:xfrm>
            <a:off x="5520478" y="2018317"/>
            <a:ext cx="3397002" cy="1569660"/>
          </a:xfrm>
          <a:prstGeom prst="rect">
            <a:avLst/>
          </a:prstGeom>
          <a:noFill/>
        </p:spPr>
        <p:txBody>
          <a:bodyPr wrap="square">
            <a:spAutoFit/>
          </a:bodyPr>
          <a:lstStyle/>
          <a:p>
            <a:pPr marL="285750" indent="-285750" eaLnBrk="1" hangingPunct="1">
              <a:buFont typeface="Arial" panose="020B0604020202020204" pitchFamily="34" charset="0"/>
              <a:buChar char="•"/>
            </a:pPr>
            <a:r>
              <a:rPr lang="zh-CN" altLang="en-US" sz="2400" dirty="0">
                <a:ea typeface="黑体" panose="02010609060101010101" pitchFamily="49" charset="-122"/>
              </a:rPr>
              <a:t>资本供给的增加会导致生产可能性偏向于粮食（资本密集型产品）的生产扩张。</a:t>
            </a:r>
            <a:endParaRPr lang="en-US" altLang="zh-CN" sz="2400" dirty="0">
              <a:ea typeface="黑体" panose="02010609060101010101" pitchFamily="49" charset="-122"/>
            </a:endParaRPr>
          </a:p>
        </p:txBody>
      </p:sp>
    </p:spTree>
  </p:cSld>
  <p:clrMapOvr>
    <a:masterClrMapping/>
  </p:clrMapOvr>
  <p:transition spd="med">
    <p:pull dir="rd"/>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nodeType="clickEffect">
                                  <p:stCondLst>
                                    <p:cond delay="0"/>
                                  </p:stCondLst>
                                  <p:childTnLst>
                                    <p:set>
                                      <p:cBhvr>
                                        <p:cTn id="6" dur="1" fill="hold">
                                          <p:stCondLst>
                                            <p:cond delay="0"/>
                                          </p:stCondLst>
                                        </p:cTn>
                                        <p:tgtEl>
                                          <p:spTgt spid="96300"/>
                                        </p:tgtEl>
                                        <p:attrNameLst>
                                          <p:attrName>style.visibility</p:attrName>
                                        </p:attrNameLst>
                                      </p:cBhvr>
                                      <p:to>
                                        <p:strVal val="visible"/>
                                      </p:to>
                                    </p:set>
                                    <p:animEffect transition="in" filter="wipe(left)">
                                      <p:cBhvr>
                                        <p:cTn id="7" dur="500"/>
                                        <p:tgtEl>
                                          <p:spTgt spid="9630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dissolve">
                                      <p:cBhvr>
                                        <p:cTn id="12" dur="500"/>
                                        <p:tgtEl>
                                          <p:spTgt spid="7"/>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dissolve">
                                      <p:cBhvr>
                                        <p:cTn id="17" dur="500"/>
                                        <p:tgtEl>
                                          <p:spTgt spid="13"/>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wipe(left)">
                                      <p:cBhvr>
                                        <p:cTn id="22" dur="500"/>
                                        <p:tgtEl>
                                          <p:spTgt spid="3"/>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22" presetClass="entr" presetSubtype="8" fill="hold" nodeType="clickEffect">
                                  <p:stCondLst>
                                    <p:cond delay="0"/>
                                  </p:stCondLst>
                                  <p:childTnLst>
                                    <p:set>
                                      <p:cBhvr>
                                        <p:cTn id="26" dur="1" fill="hold">
                                          <p:stCondLst>
                                            <p:cond delay="0"/>
                                          </p:stCondLst>
                                        </p:cTn>
                                        <p:tgtEl>
                                          <p:spTgt spid="96270"/>
                                        </p:tgtEl>
                                        <p:attrNameLst>
                                          <p:attrName>style.visibility</p:attrName>
                                        </p:attrNameLst>
                                      </p:cBhvr>
                                      <p:to>
                                        <p:strVal val="visible"/>
                                      </p:to>
                                    </p:set>
                                    <p:animEffect transition="in" filter="wipe(left)">
                                      <p:cBhvr>
                                        <p:cTn id="27" dur="500"/>
                                        <p:tgtEl>
                                          <p:spTgt spid="96270"/>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9" presetClass="entr" presetSubtype="0"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9" presetClass="entr" presetSubtype="0"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dissolve">
                                      <p:cBhvr>
                                        <p:cTn id="3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299" grpId="0" autoUpdateAnimBg="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资源与产出</a:t>
            </a:r>
            <a:r>
              <a:rPr lang="en-US" altLang="en-US" sz="2000" b="0" dirty="0">
                <a:ea typeface="ヒラギノ角ゴ Pro W3" pitchFamily="-84" charset="-128"/>
              </a:rPr>
              <a:t>(2 of 3)</a:t>
            </a:r>
            <a:endParaRPr lang="en-IN" sz="2000" b="0" dirty="0"/>
          </a:p>
        </p:txBody>
      </p:sp>
      <p:sp>
        <p:nvSpPr>
          <p:cNvPr id="4" name="Content Placeholder 3"/>
          <p:cNvSpPr>
            <a:spLocks noGrp="1"/>
          </p:cNvSpPr>
          <p:nvPr>
            <p:ph idx="1"/>
          </p:nvPr>
        </p:nvSpPr>
        <p:spPr>
          <a:xfrm>
            <a:off x="457200" y="1600201"/>
            <a:ext cx="8229600" cy="676671"/>
          </a:xfrm>
        </p:spPr>
        <p:txBody>
          <a:bodyPr/>
          <a:lstStyle/>
          <a:p>
            <a:r>
              <a:rPr lang="zh-CN" altLang="en-US" sz="2400" dirty="0">
                <a:latin typeface="+mn-ea"/>
              </a:rPr>
              <a:t>假定一个经济中的劳动力增长了，这意味着劳动</a:t>
            </a:r>
            <a:r>
              <a:rPr lang="en-US" altLang="zh-CN" sz="2400" dirty="0">
                <a:latin typeface="+mn-ea"/>
              </a:rPr>
              <a:t>-</a:t>
            </a:r>
            <a:r>
              <a:rPr lang="zh-CN" altLang="en-US" sz="2400" dirty="0">
                <a:latin typeface="+mn-ea"/>
              </a:rPr>
              <a:t>资本的比率 （</a:t>
            </a:r>
            <a:r>
              <a:rPr lang="en-US" altLang="zh-CN" sz="2400" dirty="0">
                <a:latin typeface="+mn-ea"/>
              </a:rPr>
              <a:t>L/K</a:t>
            </a:r>
            <a:r>
              <a:rPr lang="zh-CN" altLang="en-US" sz="2400" dirty="0">
                <a:latin typeface="+mn-ea"/>
              </a:rPr>
              <a:t>）会增加</a:t>
            </a:r>
            <a:endParaRPr lang="en-US" sz="2400" dirty="0">
              <a:latin typeface="+mn-ea"/>
            </a:endParaRPr>
          </a:p>
        </p:txBody>
      </p:sp>
      <p:sp>
        <p:nvSpPr>
          <p:cNvPr id="12" name="Content Placeholder 11"/>
          <p:cNvSpPr>
            <a:spLocks noGrp="1"/>
          </p:cNvSpPr>
          <p:nvPr>
            <p:ph idx="14"/>
          </p:nvPr>
        </p:nvSpPr>
        <p:spPr>
          <a:xfrm>
            <a:off x="457200" y="2420888"/>
            <a:ext cx="8401080" cy="3898966"/>
          </a:xfrm>
        </p:spPr>
        <p:txBody>
          <a:bodyPr/>
          <a:lstStyle/>
          <a:p>
            <a:r>
              <a:rPr lang="zh-CN" altLang="en-US" sz="2400" dirty="0"/>
              <a:t>给定布料的相对价格，这两个部门的劳动</a:t>
            </a:r>
            <a:r>
              <a:rPr lang="en-US" altLang="zh-CN" sz="2400" dirty="0"/>
              <a:t>-</a:t>
            </a:r>
            <a:r>
              <a:rPr lang="zh-CN" altLang="en-US" sz="2400" dirty="0"/>
              <a:t>资本比率保持不变。</a:t>
            </a:r>
            <a:endParaRPr lang="en-US" altLang="zh-CN" sz="2400" dirty="0"/>
          </a:p>
          <a:p>
            <a:r>
              <a:rPr lang="zh-CN" altLang="en-US" sz="2400" dirty="0"/>
              <a:t>为了</a:t>
            </a:r>
            <a:r>
              <a:rPr lang="zh-CN" altLang="en-US" sz="2400" dirty="0">
                <a:solidFill>
                  <a:srgbClr val="FF0000"/>
                </a:solidFill>
              </a:rPr>
              <a:t>雇佣更多的工人</a:t>
            </a:r>
            <a:r>
              <a:rPr lang="zh-CN" altLang="en-US" sz="2400" dirty="0"/>
              <a:t>，经济体</a:t>
            </a:r>
            <a:r>
              <a:rPr lang="zh-CN" altLang="en-US" sz="2400" i="1" dirty="0">
                <a:solidFill>
                  <a:srgbClr val="001581"/>
                </a:solidFill>
              </a:rPr>
              <a:t>扩大了劳动密集型产品布的生产</a:t>
            </a:r>
            <a:r>
              <a:rPr lang="zh-CN" altLang="en-US" sz="2400" dirty="0"/>
              <a:t>，并收缩了资本密集型产品食品的生产。</a:t>
            </a:r>
            <a:endParaRPr lang="en-US" altLang="en-US" sz="2400" dirty="0"/>
          </a:p>
          <a:p>
            <a:r>
              <a:rPr lang="en-US" altLang="en-US" sz="2400" b="1" i="1" dirty="0">
                <a:sym typeface="Wingdings" pitchFamily="2" charset="2"/>
              </a:rPr>
              <a:t> </a:t>
            </a:r>
            <a:r>
              <a:rPr lang="zh-CN" altLang="en-US" sz="2400" b="1" i="1" dirty="0"/>
              <a:t>生产可能性边界的扩大</a:t>
            </a:r>
            <a:r>
              <a:rPr lang="zh-CN" altLang="en-US" sz="2400" b="1" i="1" dirty="0">
                <a:solidFill>
                  <a:srgbClr val="FF0000"/>
                </a:solidFill>
              </a:rPr>
              <a:t>偏向于布</a:t>
            </a:r>
            <a:r>
              <a:rPr lang="zh-CN" altLang="en-US" sz="2400" b="1" i="1" dirty="0"/>
              <a:t>的方向</a:t>
            </a:r>
            <a:endParaRPr lang="en-US" altLang="en-US" sz="2400" b="1" i="1" dirty="0"/>
          </a:p>
          <a:p>
            <a:endParaRPr lang="en-US" sz="2400" dirty="0"/>
          </a:p>
        </p:txBody>
      </p:sp>
    </p:spTree>
    <p:extLst>
      <p:ext uri="{BB962C8B-B14F-4D97-AF65-F5344CB8AC3E}">
        <p14:creationId xmlns:p14="http://schemas.microsoft.com/office/powerpoint/2010/main" val="2968426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ea typeface="ヒラギノ角ゴ Pro W3" pitchFamily="-84" charset="-128"/>
              </a:rPr>
              <a:t>引言</a:t>
            </a:r>
            <a:endParaRPr lang="en-IN" sz="3600" dirty="0"/>
          </a:p>
        </p:txBody>
      </p:sp>
      <p:sp>
        <p:nvSpPr>
          <p:cNvPr id="3" name="Content Placeholder 2"/>
          <p:cNvSpPr>
            <a:spLocks noGrp="1"/>
          </p:cNvSpPr>
          <p:nvPr>
            <p:ph idx="1"/>
          </p:nvPr>
        </p:nvSpPr>
        <p:spPr>
          <a:xfrm>
            <a:off x="457200" y="1600200"/>
            <a:ext cx="8305800" cy="4709119"/>
          </a:xfrm>
        </p:spPr>
        <p:txBody>
          <a:bodyPr/>
          <a:lstStyle/>
          <a:p>
            <a:r>
              <a:rPr lang="zh-CN" altLang="en-US" sz="2400" dirty="0">
                <a:latin typeface="+mn-ea"/>
              </a:rPr>
              <a:t>除了劳动生产率的差异外，贸易的发生也可能是由于各国</a:t>
            </a:r>
            <a:r>
              <a:rPr lang="zh-CN" altLang="en-US" sz="2400" i="1" dirty="0">
                <a:solidFill>
                  <a:srgbClr val="FF0000"/>
                </a:solidFill>
                <a:latin typeface="+mn-ea"/>
              </a:rPr>
              <a:t>资源的差异</a:t>
            </a:r>
            <a:r>
              <a:rPr lang="zh-CN" altLang="en-US" sz="2400" dirty="0">
                <a:latin typeface="+mn-ea"/>
              </a:rPr>
              <a:t>。</a:t>
            </a:r>
            <a:endParaRPr lang="en-US" altLang="en-US" sz="2400" dirty="0">
              <a:latin typeface="+mn-ea"/>
            </a:endParaRPr>
          </a:p>
          <a:p>
            <a:pPr lvl="1"/>
            <a:r>
              <a:rPr lang="zh-CN" altLang="en-US" sz="2000" dirty="0">
                <a:latin typeface="+mn-ea"/>
              </a:rPr>
              <a:t>加拿大向美国出口森林产品</a:t>
            </a:r>
            <a:endParaRPr lang="en-US" altLang="zh-CN" sz="2000" dirty="0"/>
          </a:p>
          <a:p>
            <a:pPr lvl="1"/>
            <a:r>
              <a:rPr lang="zh-CN" altLang="en-US" sz="2000" dirty="0">
                <a:latin typeface="+mn-ea"/>
              </a:rPr>
              <a:t>并不是因为它的伐木工人相对于美国同行的生产力更高</a:t>
            </a:r>
            <a:endParaRPr lang="en-US" altLang="zh-CN" sz="2000" dirty="0"/>
          </a:p>
          <a:p>
            <a:pPr lvl="1"/>
            <a:r>
              <a:rPr lang="zh-CN" altLang="en-US" sz="2000" dirty="0">
                <a:latin typeface="+mn-ea"/>
              </a:rPr>
              <a:t>而是因为人口有限的加拿大人均林地比美国多</a:t>
            </a:r>
            <a:endParaRPr lang="en-US" altLang="en-US" sz="2000" dirty="0">
              <a:ea typeface="ヒラギノ角ゴ Pro W3" pitchFamily="-84" charset="-128"/>
            </a:endParaRPr>
          </a:p>
          <a:p>
            <a:r>
              <a:rPr lang="zh-CN" altLang="en-US" sz="2400" dirty="0">
                <a:latin typeface="+mn-ea"/>
              </a:rPr>
              <a:t>现实的贸易观不仅要考虑劳动力的重要性，还要考虑到土地、资本和矿产资源等其他生产要素的重要性。</a:t>
            </a:r>
            <a:endParaRPr lang="en-US" altLang="zh-CN" sz="2400" dirty="0">
              <a:latin typeface="+mn-ea"/>
            </a:endParaRPr>
          </a:p>
          <a:p>
            <a:r>
              <a:rPr lang="zh-CN" altLang="en-US" sz="2400" dirty="0">
                <a:latin typeface="+mn-ea"/>
              </a:rPr>
              <a:t>在</a:t>
            </a:r>
            <a:r>
              <a:rPr lang="en-US" altLang="en-US" sz="2400" dirty="0">
                <a:ea typeface="ヒラギノ角ゴ Pro W3" pitchFamily="-84" charset="-128"/>
              </a:rPr>
              <a:t>Heckscher-Ohlin</a:t>
            </a:r>
            <a:r>
              <a:rPr lang="zh-CN" altLang="en-US" sz="2400" dirty="0">
                <a:latin typeface="+mn-ea"/>
              </a:rPr>
              <a:t>模型中，资源是</a:t>
            </a:r>
            <a:r>
              <a:rPr lang="zh-CN" altLang="en-US" sz="2400" b="1" dirty="0">
                <a:solidFill>
                  <a:srgbClr val="FF0000"/>
                </a:solidFill>
                <a:ea typeface="ヒラギノ角ゴ Pro W3" pitchFamily="-84" charset="-128"/>
              </a:rPr>
              <a:t>唯一</a:t>
            </a:r>
            <a:r>
              <a:rPr lang="zh-CN" altLang="en-US" sz="2400" dirty="0">
                <a:latin typeface="+mn-ea"/>
              </a:rPr>
              <a:t>的贸易来源。</a:t>
            </a:r>
            <a:endParaRPr lang="en-US" altLang="zh-CN" sz="2400" dirty="0">
              <a:latin typeface="+mn-ea"/>
            </a:endParaRPr>
          </a:p>
        </p:txBody>
      </p:sp>
      <p:pic>
        <p:nvPicPr>
          <p:cNvPr id="17412" name="Picture 4" descr="âCanada's forest resource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96552" y="3741495"/>
            <a:ext cx="8466448" cy="3036723"/>
          </a:xfrm>
          <a:prstGeom prst="rect">
            <a:avLst/>
          </a:prstGeom>
          <a:noFill/>
          <a:extLst>
            <a:ext uri="{909E8E84-426E-40DD-AFC4-6F175D3DCCD1}">
              <a14:hiddenFill xmlns:a14="http://schemas.microsoft.com/office/drawing/2010/main">
                <a:solidFill>
                  <a:srgbClr val="FFFFFF"/>
                </a:solidFill>
              </a14:hiddenFill>
            </a:ext>
          </a:extLst>
        </p:spPr>
      </p:pic>
      <p:pic>
        <p:nvPicPr>
          <p:cNvPr id="17414" name="Picture 6" descr="ç¸å³å¾ç"/>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55033" y="534282"/>
            <a:ext cx="4303848" cy="3132299"/>
          </a:xfrm>
          <a:prstGeom prst="rect">
            <a:avLst/>
          </a:prstGeom>
          <a:noFill/>
          <a:extLst>
            <a:ext uri="{909E8E84-426E-40DD-AFC4-6F175D3DCCD1}">
              <a14:hiddenFill xmlns:a14="http://schemas.microsoft.com/office/drawing/2010/main">
                <a:solidFill>
                  <a:srgbClr val="FFFFFF"/>
                </a:solidFill>
              </a14:hiddenFill>
            </a:ext>
          </a:extLst>
        </p:spPr>
      </p:pic>
      <p:grpSp>
        <p:nvGrpSpPr>
          <p:cNvPr id="5" name="组合 4"/>
          <p:cNvGrpSpPr/>
          <p:nvPr/>
        </p:nvGrpSpPr>
        <p:grpSpPr>
          <a:xfrm>
            <a:off x="4563206" y="1356010"/>
            <a:ext cx="4562311" cy="2241711"/>
            <a:chOff x="4882736" y="3999031"/>
            <a:chExt cx="4562311" cy="5156955"/>
          </a:xfrm>
        </p:grpSpPr>
        <p:pic>
          <p:nvPicPr>
            <p:cNvPr id="17416" name="Picture 8" descr="ç¸å³å¾ç"/>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82736" y="4216109"/>
              <a:ext cx="4562311" cy="4939877"/>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5595350" y="3999031"/>
              <a:ext cx="3685022" cy="778828"/>
            </a:xfrm>
            <a:prstGeom prst="rect">
              <a:avLst/>
            </a:prstGeom>
            <a:solidFill>
              <a:schemeClr val="bg1"/>
            </a:solidFill>
          </p:spPr>
          <p:txBody>
            <a:bodyPr wrap="square">
              <a:spAutoFit/>
            </a:bodyPr>
            <a:lstStyle/>
            <a:p>
              <a:r>
                <a:rPr lang="en-US" altLang="zh-CN" sz="1600" dirty="0">
                  <a:latin typeface="arial" panose="020B0604020202020204" pitchFamily="34" charset="0"/>
                </a:rPr>
                <a:t>2013</a:t>
              </a:r>
              <a:r>
                <a:rPr lang="zh-CN" altLang="en-US" sz="1600" dirty="0">
                  <a:latin typeface="arial" panose="020B0604020202020204" pitchFamily="34" charset="0"/>
                </a:rPr>
                <a:t>年主要林产品贸易国的贸易平衡</a:t>
              </a:r>
              <a:endParaRPr lang="zh-CN" altLang="en-US" sz="1600" dirty="0"/>
            </a:p>
          </p:txBody>
        </p:sp>
      </p:grpSp>
    </p:spTree>
    <p:extLst>
      <p:ext uri="{BB962C8B-B14F-4D97-AF65-F5344CB8AC3E}">
        <p14:creationId xmlns:p14="http://schemas.microsoft.com/office/powerpoint/2010/main" val="6834802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4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4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xit" presetSubtype="4" fill="hold" nodeType="clickEffect">
                                  <p:stCondLst>
                                    <p:cond delay="0"/>
                                  </p:stCondLst>
                                  <p:childTnLst>
                                    <p:animEffect transition="out" filter="wipe(down)">
                                      <p:cBhvr>
                                        <p:cTn id="18" dur="500"/>
                                        <p:tgtEl>
                                          <p:spTgt spid="17412"/>
                                        </p:tgtEl>
                                      </p:cBhvr>
                                    </p:animEffect>
                                    <p:set>
                                      <p:cBhvr>
                                        <p:cTn id="19" dur="1" fill="hold">
                                          <p:stCondLst>
                                            <p:cond delay="499"/>
                                          </p:stCondLst>
                                        </p:cTn>
                                        <p:tgtEl>
                                          <p:spTgt spid="17412"/>
                                        </p:tgtEl>
                                        <p:attrNameLst>
                                          <p:attrName>style.visibility</p:attrName>
                                        </p:attrNameLst>
                                      </p:cBhvr>
                                      <p:to>
                                        <p:strVal val="hidden"/>
                                      </p:to>
                                    </p:set>
                                  </p:childTnLst>
                                </p:cTn>
                              </p:par>
                              <p:par>
                                <p:cTn id="20" presetID="22" presetClass="exit" presetSubtype="4" fill="hold" nodeType="withEffect">
                                  <p:stCondLst>
                                    <p:cond delay="0"/>
                                  </p:stCondLst>
                                  <p:childTnLst>
                                    <p:animEffect transition="out" filter="wipe(down)">
                                      <p:cBhvr>
                                        <p:cTn id="21" dur="500"/>
                                        <p:tgtEl>
                                          <p:spTgt spid="17414"/>
                                        </p:tgtEl>
                                      </p:cBhvr>
                                    </p:animEffect>
                                    <p:set>
                                      <p:cBhvr>
                                        <p:cTn id="22" dur="1" fill="hold">
                                          <p:stCondLst>
                                            <p:cond delay="499"/>
                                          </p:stCondLst>
                                        </p:cTn>
                                        <p:tgtEl>
                                          <p:spTgt spid="17414"/>
                                        </p:tgtEl>
                                        <p:attrNameLst>
                                          <p:attrName>style.visibility</p:attrName>
                                        </p:attrNameLst>
                                      </p:cBhvr>
                                      <p:to>
                                        <p:strVal val="hidden"/>
                                      </p:to>
                                    </p:set>
                                  </p:childTnLst>
                                </p:cTn>
                              </p:par>
                              <p:par>
                                <p:cTn id="23" presetID="22" presetClass="exit" presetSubtype="4" fill="hold" nodeType="withEffect">
                                  <p:stCondLst>
                                    <p:cond delay="0"/>
                                  </p:stCondLst>
                                  <p:childTnLst>
                                    <p:animEffect transition="out" filter="wipe(down)">
                                      <p:cBhvr>
                                        <p:cTn id="24" dur="500"/>
                                        <p:tgtEl>
                                          <p:spTgt spid="5"/>
                                        </p:tgtEl>
                                      </p:cBhvr>
                                    </p:animEffect>
                                    <p:set>
                                      <p:cBhvr>
                                        <p:cTn id="25" dur="1" fill="hold">
                                          <p:stCondLst>
                                            <p:cond delay="499"/>
                                          </p:stCondLst>
                                        </p:cTn>
                                        <p:tgtEl>
                                          <p:spTgt spid="5"/>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nodeType="clickEffect">
                                  <p:stCondLst>
                                    <p:cond delay="0"/>
                                  </p:stCondLst>
                                  <p:childTnLst>
                                    <p:set>
                                      <p:cBhvr>
                                        <p:cTn id="29"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nodeType="clickEffect">
                                  <p:stCondLst>
                                    <p:cond delay="0"/>
                                  </p:stCondLst>
                                  <p:childTnLst>
                                    <p:set>
                                      <p:cBhvr>
                                        <p:cTn id="33"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2725" y="230427"/>
            <a:ext cx="4608512" cy="713298"/>
          </a:xfrm>
        </p:spPr>
        <p:txBody>
          <a:bodyPr/>
          <a:lstStyle/>
          <a:p>
            <a:r>
              <a:rPr lang="zh-CN" altLang="en-US" sz="3200" dirty="0">
                <a:latin typeface="+mn-ea"/>
                <a:ea typeface="+mn-ea"/>
              </a:rPr>
              <a:t>图</a:t>
            </a:r>
            <a:r>
              <a:rPr lang="en-US" altLang="en-US" sz="3200" dirty="0">
                <a:latin typeface="+mn-ea"/>
                <a:ea typeface="+mn-ea"/>
              </a:rPr>
              <a:t>5.8 </a:t>
            </a:r>
            <a:r>
              <a:rPr lang="zh-CN" altLang="en-US" sz="3200" dirty="0">
                <a:latin typeface="+mn-ea"/>
                <a:ea typeface="+mn-ea"/>
              </a:rPr>
              <a:t>资源与生产可能性</a:t>
            </a:r>
            <a:endParaRPr lang="en-IN" sz="3200" b="0" dirty="0">
              <a:latin typeface="+mn-ea"/>
              <a:ea typeface="+mn-ea"/>
            </a:endParaRPr>
          </a:p>
        </p:txBody>
      </p:sp>
      <p:pic>
        <p:nvPicPr>
          <p:cNvPr id="5" name="Picture 4" descr="A graph plots output of food, Q sub F, versus the output of cloth, W sub C. The plot for T T super 1 falls with increasing steepness through point 1, at x = Q sub C super 1, y = Q sub F super 1. The slope at point 1 = negative P sub C over P sub F. The plot for T T super 2 begins higher on the y=axis than T T super 1, and falls with a more gradual decrease in steepness, to the right of T T super 1, through point 2. At point 2, x – Q sub C super 2, and y = Q sub F super 2. The slope at point 2 = negative P sub C over P sub F."/>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1071545"/>
            <a:ext cx="5481013" cy="5786455"/>
          </a:xfrm>
          <a:prstGeom prst="rect">
            <a:avLst/>
          </a:prstGeom>
        </p:spPr>
      </p:pic>
      <p:sp>
        <p:nvSpPr>
          <p:cNvPr id="6" name="任意多边形 5"/>
          <p:cNvSpPr/>
          <p:nvPr/>
        </p:nvSpPr>
        <p:spPr>
          <a:xfrm>
            <a:off x="563880" y="3246120"/>
            <a:ext cx="2392680" cy="2910840"/>
          </a:xfrm>
          <a:custGeom>
            <a:avLst/>
            <a:gdLst>
              <a:gd name="connsiteX0" fmla="*/ 0 w 2392680"/>
              <a:gd name="connsiteY0" fmla="*/ 0 h 2910840"/>
              <a:gd name="connsiteX1" fmla="*/ 502920 w 2392680"/>
              <a:gd name="connsiteY1" fmla="*/ 198120 h 2910840"/>
              <a:gd name="connsiteX2" fmla="*/ 792480 w 2392680"/>
              <a:gd name="connsiteY2" fmla="*/ 381000 h 2910840"/>
              <a:gd name="connsiteX3" fmla="*/ 1127760 w 2392680"/>
              <a:gd name="connsiteY3" fmla="*/ 655320 h 2910840"/>
              <a:gd name="connsiteX4" fmla="*/ 1554480 w 2392680"/>
              <a:gd name="connsiteY4" fmla="*/ 1127760 h 2910840"/>
              <a:gd name="connsiteX5" fmla="*/ 1920240 w 2392680"/>
              <a:gd name="connsiteY5" fmla="*/ 1645920 h 2910840"/>
              <a:gd name="connsiteX6" fmla="*/ 2118360 w 2392680"/>
              <a:gd name="connsiteY6" fmla="*/ 2042160 h 2910840"/>
              <a:gd name="connsiteX7" fmla="*/ 2270760 w 2392680"/>
              <a:gd name="connsiteY7" fmla="*/ 2453640 h 2910840"/>
              <a:gd name="connsiteX8" fmla="*/ 2346960 w 2392680"/>
              <a:gd name="connsiteY8" fmla="*/ 2773680 h 2910840"/>
              <a:gd name="connsiteX9" fmla="*/ 2392680 w 2392680"/>
              <a:gd name="connsiteY9" fmla="*/ 2910840 h 29108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392680" h="2910840">
                <a:moveTo>
                  <a:pt x="0" y="0"/>
                </a:moveTo>
                <a:cubicBezTo>
                  <a:pt x="185420" y="67310"/>
                  <a:pt x="370840" y="134620"/>
                  <a:pt x="502920" y="198120"/>
                </a:cubicBezTo>
                <a:cubicBezTo>
                  <a:pt x="635000" y="261620"/>
                  <a:pt x="688340" y="304800"/>
                  <a:pt x="792480" y="381000"/>
                </a:cubicBezTo>
                <a:cubicBezTo>
                  <a:pt x="896620" y="457200"/>
                  <a:pt x="1000760" y="530860"/>
                  <a:pt x="1127760" y="655320"/>
                </a:cubicBezTo>
                <a:cubicBezTo>
                  <a:pt x="1254760" y="779780"/>
                  <a:pt x="1422400" y="962660"/>
                  <a:pt x="1554480" y="1127760"/>
                </a:cubicBezTo>
                <a:cubicBezTo>
                  <a:pt x="1686560" y="1292860"/>
                  <a:pt x="1826260" y="1493520"/>
                  <a:pt x="1920240" y="1645920"/>
                </a:cubicBezTo>
                <a:cubicBezTo>
                  <a:pt x="2014220" y="1798320"/>
                  <a:pt x="2059940" y="1907540"/>
                  <a:pt x="2118360" y="2042160"/>
                </a:cubicBezTo>
                <a:cubicBezTo>
                  <a:pt x="2176780" y="2176780"/>
                  <a:pt x="2232660" y="2331720"/>
                  <a:pt x="2270760" y="2453640"/>
                </a:cubicBezTo>
                <a:cubicBezTo>
                  <a:pt x="2308860" y="2575560"/>
                  <a:pt x="2326640" y="2697480"/>
                  <a:pt x="2346960" y="2773680"/>
                </a:cubicBezTo>
                <a:cubicBezTo>
                  <a:pt x="2367280" y="2849880"/>
                  <a:pt x="2379980" y="2880360"/>
                  <a:pt x="2392680" y="2910840"/>
                </a:cubicBezTo>
              </a:path>
            </a:pathLst>
          </a:custGeom>
          <a:ln w="28575">
            <a:solidFill>
              <a:srgbClr val="0070C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7" name="矩形 6"/>
          <p:cNvSpPr/>
          <p:nvPr/>
        </p:nvSpPr>
        <p:spPr>
          <a:xfrm>
            <a:off x="1581630" y="1532139"/>
            <a:ext cx="2629037" cy="1323439"/>
          </a:xfrm>
          <a:prstGeom prst="rect">
            <a:avLst/>
          </a:prstGeom>
        </p:spPr>
        <p:txBody>
          <a:bodyPr wrap="square">
            <a:spAutoFit/>
          </a:bodyPr>
          <a:lstStyle/>
          <a:p>
            <a:pPr marL="342900" indent="-342900">
              <a:buFont typeface="Arial" panose="020B0604020202020204" pitchFamily="34" charset="0"/>
              <a:buChar char="•"/>
            </a:pPr>
            <a:r>
              <a:rPr lang="en-US" sz="2000" dirty="0">
                <a:solidFill>
                  <a:srgbClr val="001581"/>
                </a:solidFill>
              </a:rPr>
              <a:t>TT</a:t>
            </a:r>
            <a:r>
              <a:rPr lang="en-US" sz="2000" baseline="30000" dirty="0">
                <a:solidFill>
                  <a:srgbClr val="001581"/>
                </a:solidFill>
              </a:rPr>
              <a:t>1</a:t>
            </a:r>
            <a:r>
              <a:rPr lang="en-US" sz="2000" dirty="0">
                <a:solidFill>
                  <a:srgbClr val="001581"/>
                </a:solidFill>
              </a:rPr>
              <a:t>, </a:t>
            </a:r>
            <a:r>
              <a:rPr lang="zh-CN" altLang="en-US" sz="2000" dirty="0">
                <a:solidFill>
                  <a:srgbClr val="001581"/>
                </a:solidFill>
              </a:rPr>
              <a:t>劳动力总量变化前的</a:t>
            </a:r>
            <a:r>
              <a:rPr lang="en-US" altLang="zh-CN" sz="2000" dirty="0">
                <a:solidFill>
                  <a:srgbClr val="001581"/>
                </a:solidFill>
              </a:rPr>
              <a:t>PPF</a:t>
            </a:r>
            <a:endParaRPr lang="en-US" sz="2000" dirty="0">
              <a:solidFill>
                <a:srgbClr val="001581"/>
              </a:solidFill>
            </a:endParaRPr>
          </a:p>
          <a:p>
            <a:pPr marL="342900" indent="-342900">
              <a:buFont typeface="Arial" panose="020B0604020202020204" pitchFamily="34" charset="0"/>
              <a:buChar char="•"/>
            </a:pPr>
            <a:r>
              <a:rPr lang="zh-CN" altLang="en-US" sz="2000" dirty="0">
                <a:solidFill>
                  <a:srgbClr val="001581"/>
                </a:solidFill>
              </a:rPr>
              <a:t>本国将在点</a:t>
            </a:r>
            <a:r>
              <a:rPr lang="en-US" altLang="zh-CN" sz="2000" dirty="0">
                <a:solidFill>
                  <a:srgbClr val="001581"/>
                </a:solidFill>
              </a:rPr>
              <a:t>1</a:t>
            </a:r>
            <a:r>
              <a:rPr lang="zh-CN" altLang="en-US" sz="2000" dirty="0">
                <a:solidFill>
                  <a:srgbClr val="001581"/>
                </a:solidFill>
              </a:rPr>
              <a:t>处生产</a:t>
            </a:r>
            <a:r>
              <a:rPr lang="en-US" altLang="zh-CN" sz="2000" dirty="0">
                <a:solidFill>
                  <a:srgbClr val="001581"/>
                </a:solidFill>
              </a:rPr>
              <a:t>Q</a:t>
            </a:r>
            <a:r>
              <a:rPr lang="en-US" altLang="zh-CN" sz="2000" baseline="-25000" dirty="0">
                <a:solidFill>
                  <a:srgbClr val="001581"/>
                </a:solidFill>
              </a:rPr>
              <a:t>F</a:t>
            </a:r>
            <a:r>
              <a:rPr lang="en-US" altLang="zh-CN" sz="2000" baseline="30000" dirty="0">
                <a:solidFill>
                  <a:srgbClr val="001581"/>
                </a:solidFill>
              </a:rPr>
              <a:t>1</a:t>
            </a:r>
            <a:r>
              <a:rPr lang="en-US" altLang="zh-CN" sz="2000" dirty="0">
                <a:solidFill>
                  <a:srgbClr val="001581"/>
                </a:solidFill>
              </a:rPr>
              <a:t> </a:t>
            </a:r>
            <a:r>
              <a:rPr lang="zh-CN" altLang="en-US" sz="2000" dirty="0">
                <a:solidFill>
                  <a:srgbClr val="001581"/>
                </a:solidFill>
              </a:rPr>
              <a:t>和</a:t>
            </a:r>
            <a:r>
              <a:rPr lang="en-US" altLang="zh-CN" sz="2000" dirty="0">
                <a:solidFill>
                  <a:srgbClr val="001581"/>
                </a:solidFill>
              </a:rPr>
              <a:t> Q</a:t>
            </a:r>
            <a:r>
              <a:rPr lang="en-US" altLang="zh-CN" sz="2000" baseline="-25000" dirty="0">
                <a:solidFill>
                  <a:srgbClr val="001581"/>
                </a:solidFill>
              </a:rPr>
              <a:t>C</a:t>
            </a:r>
            <a:r>
              <a:rPr lang="en-US" altLang="zh-CN" sz="2000" baseline="30000" dirty="0">
                <a:solidFill>
                  <a:srgbClr val="001581"/>
                </a:solidFill>
              </a:rPr>
              <a:t>1</a:t>
            </a:r>
            <a:endParaRPr lang="zh-CN" altLang="en-US" sz="2000" dirty="0">
              <a:solidFill>
                <a:srgbClr val="001581"/>
              </a:solidFill>
            </a:endParaRPr>
          </a:p>
        </p:txBody>
      </p:sp>
      <p:cxnSp>
        <p:nvCxnSpPr>
          <p:cNvPr id="9" name="直接箭头连接符 8"/>
          <p:cNvCxnSpPr/>
          <p:nvPr/>
        </p:nvCxnSpPr>
        <p:spPr>
          <a:xfrm rot="5400000">
            <a:off x="1000100" y="2786058"/>
            <a:ext cx="928694" cy="500066"/>
          </a:xfrm>
          <a:prstGeom prst="straightConnector1">
            <a:avLst/>
          </a:prstGeom>
          <a:ln w="19050">
            <a:solidFill>
              <a:srgbClr val="0070C0"/>
            </a:solidFill>
            <a:tailEnd type="arrow"/>
          </a:ln>
        </p:spPr>
        <p:style>
          <a:lnRef idx="1">
            <a:schemeClr val="accent1"/>
          </a:lnRef>
          <a:fillRef idx="0">
            <a:schemeClr val="accent1"/>
          </a:fillRef>
          <a:effectRef idx="0">
            <a:schemeClr val="accent1"/>
          </a:effectRef>
          <a:fontRef idx="minor">
            <a:schemeClr val="tx1"/>
          </a:fontRef>
        </p:style>
      </p:cxnSp>
      <p:sp>
        <p:nvSpPr>
          <p:cNvPr id="10" name="任意多边形 9"/>
          <p:cNvSpPr/>
          <p:nvPr/>
        </p:nvSpPr>
        <p:spPr>
          <a:xfrm>
            <a:off x="518160" y="2682240"/>
            <a:ext cx="4160520" cy="3474720"/>
          </a:xfrm>
          <a:custGeom>
            <a:avLst/>
            <a:gdLst>
              <a:gd name="connsiteX0" fmla="*/ 0 w 4160520"/>
              <a:gd name="connsiteY0" fmla="*/ 0 h 3474720"/>
              <a:gd name="connsiteX1" fmla="*/ 563880 w 4160520"/>
              <a:gd name="connsiteY1" fmla="*/ 182880 h 3474720"/>
              <a:gd name="connsiteX2" fmla="*/ 1082040 w 4160520"/>
              <a:gd name="connsiteY2" fmla="*/ 411480 h 3474720"/>
              <a:gd name="connsiteX3" fmla="*/ 1798320 w 4160520"/>
              <a:gd name="connsiteY3" fmla="*/ 807720 h 3474720"/>
              <a:gd name="connsiteX4" fmla="*/ 2179320 w 4160520"/>
              <a:gd name="connsiteY4" fmla="*/ 1112520 h 3474720"/>
              <a:gd name="connsiteX5" fmla="*/ 2590800 w 4160520"/>
              <a:gd name="connsiteY5" fmla="*/ 1447800 h 3474720"/>
              <a:gd name="connsiteX6" fmla="*/ 3017520 w 4160520"/>
              <a:gd name="connsiteY6" fmla="*/ 1859280 h 3474720"/>
              <a:gd name="connsiteX7" fmla="*/ 3383280 w 4160520"/>
              <a:gd name="connsiteY7" fmla="*/ 2286000 h 3474720"/>
              <a:gd name="connsiteX8" fmla="*/ 3688080 w 4160520"/>
              <a:gd name="connsiteY8" fmla="*/ 2667000 h 3474720"/>
              <a:gd name="connsiteX9" fmla="*/ 3992880 w 4160520"/>
              <a:gd name="connsiteY9" fmla="*/ 3139440 h 3474720"/>
              <a:gd name="connsiteX10" fmla="*/ 4160520 w 4160520"/>
              <a:gd name="connsiteY10" fmla="*/ 3474720 h 34747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160520" h="3474720">
                <a:moveTo>
                  <a:pt x="0" y="0"/>
                </a:moveTo>
                <a:cubicBezTo>
                  <a:pt x="191770" y="57150"/>
                  <a:pt x="383540" y="114300"/>
                  <a:pt x="563880" y="182880"/>
                </a:cubicBezTo>
                <a:cubicBezTo>
                  <a:pt x="744220" y="251460"/>
                  <a:pt x="876300" y="307340"/>
                  <a:pt x="1082040" y="411480"/>
                </a:cubicBezTo>
                <a:cubicBezTo>
                  <a:pt x="1287780" y="515620"/>
                  <a:pt x="1615440" y="690880"/>
                  <a:pt x="1798320" y="807720"/>
                </a:cubicBezTo>
                <a:cubicBezTo>
                  <a:pt x="1981200" y="924560"/>
                  <a:pt x="2179320" y="1112520"/>
                  <a:pt x="2179320" y="1112520"/>
                </a:cubicBezTo>
                <a:cubicBezTo>
                  <a:pt x="2311400" y="1219200"/>
                  <a:pt x="2451100" y="1323340"/>
                  <a:pt x="2590800" y="1447800"/>
                </a:cubicBezTo>
                <a:cubicBezTo>
                  <a:pt x="2730500" y="1572260"/>
                  <a:pt x="2885440" y="1719580"/>
                  <a:pt x="3017520" y="1859280"/>
                </a:cubicBezTo>
                <a:cubicBezTo>
                  <a:pt x="3149600" y="1998980"/>
                  <a:pt x="3271520" y="2151380"/>
                  <a:pt x="3383280" y="2286000"/>
                </a:cubicBezTo>
                <a:cubicBezTo>
                  <a:pt x="3495040" y="2420620"/>
                  <a:pt x="3586480" y="2524760"/>
                  <a:pt x="3688080" y="2667000"/>
                </a:cubicBezTo>
                <a:cubicBezTo>
                  <a:pt x="3789680" y="2809240"/>
                  <a:pt x="3914140" y="3004820"/>
                  <a:pt x="3992880" y="3139440"/>
                </a:cubicBezTo>
                <a:cubicBezTo>
                  <a:pt x="4071620" y="3274060"/>
                  <a:pt x="4116070" y="3374390"/>
                  <a:pt x="4160520" y="3474720"/>
                </a:cubicBezTo>
              </a:path>
            </a:pathLst>
          </a:custGeom>
          <a:ln w="28575">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1" name="矩形 10"/>
          <p:cNvSpPr/>
          <p:nvPr/>
        </p:nvSpPr>
        <p:spPr>
          <a:xfrm>
            <a:off x="4904186" y="1051024"/>
            <a:ext cx="2868167" cy="1631216"/>
          </a:xfrm>
          <a:prstGeom prst="rect">
            <a:avLst/>
          </a:prstGeom>
          <a:ln>
            <a:noFill/>
          </a:ln>
        </p:spPr>
        <p:txBody>
          <a:bodyPr wrap="square">
            <a:spAutoFit/>
          </a:bodyPr>
          <a:lstStyle/>
          <a:p>
            <a:pPr marL="342900" indent="-342900">
              <a:buFont typeface="Arial" panose="020B0604020202020204" pitchFamily="34" charset="0"/>
              <a:buChar char="•"/>
            </a:pPr>
            <a:r>
              <a:rPr lang="en-US" sz="2000" dirty="0">
                <a:solidFill>
                  <a:srgbClr val="FF0000"/>
                </a:solidFill>
              </a:rPr>
              <a:t>TT</a:t>
            </a:r>
            <a:r>
              <a:rPr lang="en-US" sz="2000" baseline="30000" dirty="0">
                <a:solidFill>
                  <a:srgbClr val="FF0000"/>
                </a:solidFill>
              </a:rPr>
              <a:t>2</a:t>
            </a:r>
            <a:r>
              <a:rPr lang="en-US" sz="2000" dirty="0">
                <a:solidFill>
                  <a:srgbClr val="FF0000"/>
                </a:solidFill>
              </a:rPr>
              <a:t>, </a:t>
            </a:r>
            <a:r>
              <a:rPr lang="zh-CN" altLang="en-US" sz="2000" dirty="0">
                <a:solidFill>
                  <a:srgbClr val="FF0000"/>
                </a:solidFill>
              </a:rPr>
              <a:t>总劳动力增加后的</a:t>
            </a:r>
            <a:r>
              <a:rPr lang="en-US" altLang="zh-CN" sz="2000" dirty="0">
                <a:solidFill>
                  <a:srgbClr val="FF0000"/>
                </a:solidFill>
              </a:rPr>
              <a:t>PPF</a:t>
            </a:r>
            <a:r>
              <a:rPr lang="zh-CN" altLang="en-US" sz="2000" dirty="0">
                <a:solidFill>
                  <a:srgbClr val="FF0000"/>
                </a:solidFill>
              </a:rPr>
              <a:t>，偏向于布和生产方向</a:t>
            </a:r>
            <a:endParaRPr lang="en-US" sz="2000" dirty="0">
              <a:solidFill>
                <a:srgbClr val="FF0000"/>
              </a:solidFill>
            </a:endParaRPr>
          </a:p>
          <a:p>
            <a:pPr marL="342900" indent="-342900">
              <a:buFont typeface="Arial" panose="020B0604020202020204" pitchFamily="34" charset="0"/>
              <a:buChar char="•"/>
            </a:pPr>
            <a:r>
              <a:rPr lang="zh-CN" altLang="en-US" sz="2000" dirty="0">
                <a:solidFill>
                  <a:srgbClr val="FF0000"/>
                </a:solidFill>
              </a:rPr>
              <a:t>本国将在点</a:t>
            </a:r>
            <a:r>
              <a:rPr lang="en-US" altLang="zh-CN" sz="2000" dirty="0">
                <a:solidFill>
                  <a:srgbClr val="FF0000"/>
                </a:solidFill>
              </a:rPr>
              <a:t>2</a:t>
            </a:r>
            <a:r>
              <a:rPr lang="zh-CN" altLang="en-US" sz="2000" dirty="0">
                <a:solidFill>
                  <a:srgbClr val="FF0000"/>
                </a:solidFill>
              </a:rPr>
              <a:t>处生产</a:t>
            </a:r>
            <a:r>
              <a:rPr lang="en-US" altLang="zh-CN" sz="2000" dirty="0">
                <a:solidFill>
                  <a:srgbClr val="FF0000"/>
                </a:solidFill>
              </a:rPr>
              <a:t>Q</a:t>
            </a:r>
            <a:r>
              <a:rPr lang="en-US" altLang="zh-CN" sz="2000" baseline="-25000" dirty="0">
                <a:solidFill>
                  <a:srgbClr val="FF0000"/>
                </a:solidFill>
              </a:rPr>
              <a:t>F</a:t>
            </a:r>
            <a:r>
              <a:rPr lang="en-US" altLang="zh-CN" sz="2000" baseline="30000" dirty="0">
                <a:solidFill>
                  <a:srgbClr val="FF0000"/>
                </a:solidFill>
              </a:rPr>
              <a:t>2</a:t>
            </a:r>
            <a:r>
              <a:rPr lang="en-US" altLang="zh-CN" sz="2000" dirty="0">
                <a:solidFill>
                  <a:srgbClr val="FF0000"/>
                </a:solidFill>
              </a:rPr>
              <a:t> </a:t>
            </a:r>
            <a:r>
              <a:rPr lang="zh-CN" altLang="en-US" sz="2000" dirty="0">
                <a:solidFill>
                  <a:srgbClr val="FF0000"/>
                </a:solidFill>
              </a:rPr>
              <a:t>和</a:t>
            </a:r>
            <a:r>
              <a:rPr lang="en-US" altLang="zh-CN" sz="2000" dirty="0">
                <a:solidFill>
                  <a:srgbClr val="FF0000"/>
                </a:solidFill>
              </a:rPr>
              <a:t> Q</a:t>
            </a:r>
            <a:r>
              <a:rPr lang="en-US" altLang="zh-CN" sz="2000" baseline="-25000" dirty="0">
                <a:solidFill>
                  <a:srgbClr val="FF0000"/>
                </a:solidFill>
              </a:rPr>
              <a:t>C</a:t>
            </a:r>
            <a:r>
              <a:rPr lang="en-US" altLang="zh-CN" sz="2000" baseline="30000" dirty="0">
                <a:solidFill>
                  <a:srgbClr val="FF0000"/>
                </a:solidFill>
              </a:rPr>
              <a:t>2</a:t>
            </a:r>
            <a:endParaRPr lang="zh-CN" altLang="en-US" sz="2000" dirty="0">
              <a:solidFill>
                <a:srgbClr val="FF0000"/>
              </a:solidFill>
            </a:endParaRPr>
          </a:p>
        </p:txBody>
      </p:sp>
      <p:cxnSp>
        <p:nvCxnSpPr>
          <p:cNvPr id="12" name="直接箭头连接符 11"/>
          <p:cNvCxnSpPr/>
          <p:nvPr/>
        </p:nvCxnSpPr>
        <p:spPr>
          <a:xfrm rot="5400000">
            <a:off x="3286116" y="2500306"/>
            <a:ext cx="2000264" cy="1714512"/>
          </a:xfrm>
          <a:prstGeom prst="straightConnector1">
            <a:avLst/>
          </a:prstGeom>
          <a:ln w="190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5703830" y="2971194"/>
            <a:ext cx="3249090" cy="2409134"/>
          </a:xfrm>
        </p:spPr>
        <p:txBody>
          <a:bodyPr/>
          <a:lstStyle/>
          <a:p>
            <a:pPr marL="0" indent="0"/>
            <a:r>
              <a:rPr lang="zh-CN" altLang="en-US" sz="2200" dirty="0"/>
              <a:t>劳动力总量的增加使经济的生产可能性边界</a:t>
            </a:r>
            <a:r>
              <a:rPr lang="zh-CN" altLang="en-US" sz="2200" i="1" dirty="0">
                <a:solidFill>
                  <a:srgbClr val="FF0000"/>
                </a:solidFill>
              </a:rPr>
              <a:t>不成比例 </a:t>
            </a:r>
            <a:r>
              <a:rPr lang="zh-CN" altLang="en-US" sz="2200" dirty="0"/>
              <a:t>地向布（劳动密集型产品）的生产方向移动。</a:t>
            </a:r>
            <a:endParaRPr lang="en-US" altLang="zh-CN" sz="2200" dirty="0"/>
          </a:p>
          <a:p>
            <a:pPr marL="0" indent="0"/>
            <a:r>
              <a:rPr lang="zh-CN" altLang="en-US" sz="2200" dirty="0"/>
              <a:t>在布的相对价格不变的情况下，粮食产量下降。</a:t>
            </a:r>
            <a:endParaRPr lang="en-US" sz="2200" dirty="0"/>
          </a:p>
          <a:p>
            <a:pPr marL="0" indent="0">
              <a:buNone/>
            </a:pPr>
            <a:endParaRPr lang="en-US" sz="2200" i="1" dirty="0"/>
          </a:p>
        </p:txBody>
      </p:sp>
    </p:spTree>
    <p:extLst>
      <p:ext uri="{BB962C8B-B14F-4D97-AF65-F5344CB8AC3E}">
        <p14:creationId xmlns:p14="http://schemas.microsoft.com/office/powerpoint/2010/main" val="2572285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25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blinds(horizontal)">
                                      <p:cBhvr>
                                        <p:cTn id="18" dur="500"/>
                                        <p:tgtEl>
                                          <p:spTgt spid="6"/>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blinds(horizontal)">
                                      <p:cBhvr>
                                        <p:cTn id="23" dur="500"/>
                                        <p:tgtEl>
                                          <p:spTgt spid="11"/>
                                        </p:tgtEl>
                                      </p:cBhvr>
                                    </p:animEffect>
                                  </p:childTnLst>
                                </p:cTn>
                              </p:par>
                              <p:par>
                                <p:cTn id="24" presetID="3" presetClass="entr" presetSubtype="10" fill="hold" nodeType="withEffect">
                                  <p:stCondLst>
                                    <p:cond delay="0"/>
                                  </p:stCondLst>
                                  <p:childTnLst>
                                    <p:set>
                                      <p:cBhvr>
                                        <p:cTn id="25" dur="1" fill="hold">
                                          <p:stCondLst>
                                            <p:cond delay="0"/>
                                          </p:stCondLst>
                                        </p:cTn>
                                        <p:tgtEl>
                                          <p:spTgt spid="12"/>
                                        </p:tgtEl>
                                        <p:attrNameLst>
                                          <p:attrName>style.visibility</p:attrName>
                                        </p:attrNameLst>
                                      </p:cBhvr>
                                      <p:to>
                                        <p:strVal val="visible"/>
                                      </p:to>
                                    </p:set>
                                    <p:animEffect transition="in" filter="blinds(horizontal)">
                                      <p:cBhvr>
                                        <p:cTn id="26" dur="500"/>
                                        <p:tgtEl>
                                          <p:spTgt spid="12"/>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xEl>
                                              <p:pRg st="1" end="1"/>
                                            </p:txEl>
                                          </p:spTgt>
                                        </p:tgtEl>
                                        <p:attrNameLst>
                                          <p:attrName>style.visibility</p:attrName>
                                        </p:attrNameLst>
                                      </p:cBhvr>
                                      <p:to>
                                        <p:strVal val="visible"/>
                                      </p:to>
                                    </p:set>
                                    <p:animEffect transition="in" filter="blinds(horizontal)">
                                      <p:cBhvr>
                                        <p:cTn id="31"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1" grpId="0"/>
      <p:bldP spid="3" grpId="0" uiExpand="1" build="p"/>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资源与产出</a:t>
            </a:r>
            <a:r>
              <a:rPr lang="en-US" altLang="en-US" sz="2000" b="0" dirty="0">
                <a:ea typeface="ヒラギノ角ゴ Pro W3" pitchFamily="-84" charset="-128"/>
              </a:rPr>
              <a:t>(3 of 3)</a:t>
            </a:r>
            <a:endParaRPr lang="en-IN" sz="2000" b="0" dirty="0"/>
          </a:p>
        </p:txBody>
      </p:sp>
      <p:sp>
        <p:nvSpPr>
          <p:cNvPr id="4" name="Content Placeholder 3"/>
          <p:cNvSpPr>
            <a:spLocks noGrp="1"/>
          </p:cNvSpPr>
          <p:nvPr>
            <p:ph idx="1"/>
          </p:nvPr>
        </p:nvSpPr>
        <p:spPr>
          <a:xfrm>
            <a:off x="457200" y="1464289"/>
            <a:ext cx="8258204" cy="2101613"/>
          </a:xfrm>
        </p:spPr>
        <p:txBody>
          <a:bodyPr/>
          <a:lstStyle/>
          <a:p>
            <a:r>
              <a:rPr lang="zh-CN" altLang="en-US" sz="2400" dirty="0"/>
              <a:t>资源增加对生产可能性边界产生的</a:t>
            </a:r>
            <a:r>
              <a:rPr lang="zh-CN" altLang="en-US" sz="2400" i="1" dirty="0">
                <a:solidFill>
                  <a:srgbClr val="FF0000"/>
                </a:solidFill>
              </a:rPr>
              <a:t>偏向性影响</a:t>
            </a:r>
            <a:r>
              <a:rPr lang="zh-CN" altLang="en-US" sz="2400" dirty="0"/>
              <a:t>是理解资源差异如何导致国际贸易的</a:t>
            </a:r>
            <a:r>
              <a:rPr lang="zh-CN" altLang="en-US" sz="2400" i="1" dirty="0">
                <a:solidFill>
                  <a:srgbClr val="FF0000"/>
                </a:solidFill>
              </a:rPr>
              <a:t>关键</a:t>
            </a:r>
            <a:r>
              <a:rPr lang="zh-CN" altLang="en-US" sz="2400" dirty="0"/>
              <a:t>。</a:t>
            </a:r>
            <a:endParaRPr lang="en-US" altLang="en-US" sz="2400" dirty="0">
              <a:ea typeface="ヒラギノ角ゴ Pro W3" pitchFamily="-84" charset="-128"/>
            </a:endParaRPr>
          </a:p>
          <a:p>
            <a:pPr lvl="1"/>
            <a:r>
              <a:rPr lang="zh-CN" altLang="en-US" sz="2000" dirty="0"/>
              <a:t>经济体的劳动力与资本比率越高，布相对于粮食的产量越高。</a:t>
            </a:r>
            <a:endParaRPr lang="en-US" altLang="zh-CN" sz="2000" dirty="0"/>
          </a:p>
          <a:p>
            <a:r>
              <a:rPr lang="en-US" altLang="zh-CN" sz="2400" dirty="0" err="1">
                <a:ea typeface="黑体" pitchFamily="2" charset="-122"/>
              </a:rPr>
              <a:t>具有</a:t>
            </a:r>
            <a:r>
              <a:rPr lang="en-US" altLang="zh-CN" sz="2400" b="1" dirty="0" err="1">
                <a:solidFill>
                  <a:srgbClr val="007FA3"/>
                </a:solidFill>
                <a:ea typeface="黑体" pitchFamily="2" charset="-122"/>
              </a:rPr>
              <a:t>较高劳动</a:t>
            </a:r>
            <a:r>
              <a:rPr lang="en-US" altLang="zh-CN" sz="2400" b="1" dirty="0">
                <a:solidFill>
                  <a:srgbClr val="007FA3"/>
                </a:solidFill>
                <a:ea typeface="黑体" pitchFamily="2" charset="-122"/>
              </a:rPr>
              <a:t>-</a:t>
            </a:r>
            <a:r>
              <a:rPr lang="zh-CN" altLang="en-US" sz="2400" b="1" dirty="0">
                <a:solidFill>
                  <a:srgbClr val="007FA3"/>
                </a:solidFill>
                <a:ea typeface="黑体" pitchFamily="2" charset="-122"/>
              </a:rPr>
              <a:t>资本</a:t>
            </a:r>
            <a:r>
              <a:rPr lang="en-US" altLang="zh-CN" sz="2400" b="1" dirty="0" err="1">
                <a:solidFill>
                  <a:srgbClr val="007FA3"/>
                </a:solidFill>
                <a:ea typeface="黑体" pitchFamily="2" charset="-122"/>
              </a:rPr>
              <a:t>比</a:t>
            </a:r>
            <a:r>
              <a:rPr lang="en-US" altLang="zh-CN" sz="2400" dirty="0" err="1">
                <a:ea typeface="黑体" pitchFamily="2" charset="-122"/>
              </a:rPr>
              <a:t>的经济体，会有</a:t>
            </a:r>
            <a:r>
              <a:rPr lang="en-US" altLang="zh-CN" sz="2400" b="1" dirty="0" err="1">
                <a:solidFill>
                  <a:srgbClr val="007FA3"/>
                </a:solidFill>
                <a:ea typeface="黑体" pitchFamily="2" charset="-122"/>
              </a:rPr>
              <a:t>较高的</a:t>
            </a:r>
            <a:r>
              <a:rPr lang="zh-CN" altLang="en-US" sz="2400" b="1" dirty="0">
                <a:solidFill>
                  <a:srgbClr val="007FA3"/>
                </a:solidFill>
                <a:ea typeface="黑体" pitchFamily="2" charset="-122"/>
              </a:rPr>
              <a:t>棉布</a:t>
            </a:r>
            <a:r>
              <a:rPr lang="en-US" altLang="zh-CN" sz="2400" b="1" dirty="0" err="1">
                <a:solidFill>
                  <a:srgbClr val="007FA3"/>
                </a:solidFill>
                <a:ea typeface="黑体" pitchFamily="2" charset="-122"/>
              </a:rPr>
              <a:t>产出</a:t>
            </a:r>
            <a:r>
              <a:rPr lang="en-US" altLang="zh-CN" sz="2400" dirty="0" err="1">
                <a:ea typeface="黑体" pitchFamily="2" charset="-122"/>
              </a:rPr>
              <a:t>（相对于粮食而言）和</a:t>
            </a:r>
            <a:r>
              <a:rPr lang="en-US" altLang="zh-CN" sz="2400" b="1" dirty="0" err="1">
                <a:solidFill>
                  <a:srgbClr val="007FA3"/>
                </a:solidFill>
                <a:ea typeface="黑体" pitchFamily="2" charset="-122"/>
              </a:rPr>
              <a:t>较低的棉布价格</a:t>
            </a:r>
            <a:r>
              <a:rPr lang="en-US" altLang="zh-CN" sz="2400" dirty="0" err="1">
                <a:ea typeface="黑体" pitchFamily="2" charset="-122"/>
              </a:rPr>
              <a:t>（相对于粮食而言</a:t>
            </a:r>
            <a:r>
              <a:rPr lang="en-US" altLang="zh-CN" sz="2400" dirty="0">
                <a:ea typeface="黑体" pitchFamily="2" charset="-122"/>
              </a:rPr>
              <a:t>） 。</a:t>
            </a:r>
            <a:endParaRPr lang="en-US" altLang="en-US" sz="2400" dirty="0">
              <a:latin typeface="+mn-ea"/>
            </a:endParaRPr>
          </a:p>
        </p:txBody>
      </p:sp>
      <p:sp>
        <p:nvSpPr>
          <p:cNvPr id="12" name="Content Placeholder 11"/>
          <p:cNvSpPr>
            <a:spLocks noGrp="1"/>
          </p:cNvSpPr>
          <p:nvPr>
            <p:ph idx="13"/>
          </p:nvPr>
        </p:nvSpPr>
        <p:spPr>
          <a:xfrm>
            <a:off x="381643" y="5012253"/>
            <a:ext cx="8575790" cy="1230266"/>
          </a:xfrm>
          <a:solidFill>
            <a:schemeClr val="bg1"/>
          </a:solidFill>
        </p:spPr>
        <p:txBody>
          <a:bodyPr/>
          <a:lstStyle/>
          <a:p>
            <a:pPr lvl="1"/>
            <a:r>
              <a:rPr lang="zh-CN" altLang="en-US" sz="2000" dirty="0">
                <a:latin typeface="+mn-ea"/>
              </a:rPr>
              <a:t>同时，国内</a:t>
            </a:r>
            <a:r>
              <a:rPr lang="zh-CN" altLang="en-US" sz="2000" i="1" dirty="0">
                <a:solidFill>
                  <a:srgbClr val="001581"/>
                </a:solidFill>
                <a:latin typeface="+mn-ea"/>
              </a:rPr>
              <a:t>资本相对匮乏</a:t>
            </a:r>
            <a:r>
              <a:rPr lang="zh-CN" altLang="en-US" sz="2000" dirty="0">
                <a:latin typeface="+mn-ea"/>
              </a:rPr>
              <a:t>，国外劳动力相对匮乏。</a:t>
            </a:r>
            <a:endParaRPr lang="en-US" altLang="zh-CN" sz="2000" dirty="0">
              <a:latin typeface="+mn-ea"/>
            </a:endParaRPr>
          </a:p>
          <a:p>
            <a:pPr>
              <a:spcBef>
                <a:spcPts val="600"/>
              </a:spcBef>
            </a:pPr>
            <a:r>
              <a:rPr lang="zh-CN" altLang="en-US" sz="2400" dirty="0">
                <a:latin typeface="+mn-ea"/>
              </a:rPr>
              <a:t>本国生产布的效率相对较高</a:t>
            </a:r>
            <a:r>
              <a:rPr lang="en-US" altLang="zh-CN" sz="2400" dirty="0">
                <a:ea typeface="黑体" pitchFamily="2" charset="-122"/>
              </a:rPr>
              <a:t>（</a:t>
            </a:r>
            <a:r>
              <a:rPr lang="en-US" altLang="zh-CN" sz="2400" dirty="0" err="1">
                <a:ea typeface="黑体" pitchFamily="2" charset="-122"/>
              </a:rPr>
              <a:t>具有比较优势</a:t>
            </a:r>
            <a:r>
              <a:rPr lang="en-US" altLang="zh-CN" sz="2400" dirty="0">
                <a:ea typeface="黑体" pitchFamily="2" charset="-122"/>
              </a:rPr>
              <a:t>）</a:t>
            </a:r>
            <a:r>
              <a:rPr lang="zh-CN" altLang="en-US" sz="2400" dirty="0">
                <a:latin typeface="+mn-ea"/>
              </a:rPr>
              <a:t>，因布料是劳动密集型产品。</a:t>
            </a:r>
            <a:endParaRPr lang="en-US" sz="2400" b="1" dirty="0">
              <a:latin typeface="Arial Narrow" panose="020B0606020202030204" pitchFamily="34" charset="0"/>
            </a:endParaRPr>
          </a:p>
        </p:txBody>
      </p:sp>
      <p:graphicFrame>
        <p:nvGraphicFramePr>
          <p:cNvPr id="11" name="Object 10"/>
          <p:cNvGraphicFramePr>
            <a:graphicFrameLocks noChangeAspect="1"/>
          </p:cNvGraphicFramePr>
          <p:nvPr>
            <p:extLst>
              <p:ext uri="{D42A27DB-BD31-4B8C-83A1-F6EECF244321}">
                <p14:modId xmlns:p14="http://schemas.microsoft.com/office/powerpoint/2010/main" val="300944780"/>
              </p:ext>
            </p:extLst>
          </p:nvPr>
        </p:nvGraphicFramePr>
        <p:xfrm>
          <a:off x="3261481" y="4136049"/>
          <a:ext cx="1123950" cy="774700"/>
        </p:xfrm>
        <a:graphic>
          <a:graphicData uri="http://schemas.openxmlformats.org/presentationml/2006/ole">
            <mc:AlternateContent xmlns:mc="http://schemas.openxmlformats.org/markup-compatibility/2006">
              <mc:Choice xmlns:v="urn:schemas-microsoft-com:vml" Requires="v">
                <p:oleObj spid="_x0000_s8196" name="Equation" r:id="rId4" imgW="571252" imgH="393529" progId="">
                  <p:embed/>
                </p:oleObj>
              </mc:Choice>
              <mc:Fallback>
                <p:oleObj name="Equation" r:id="rId4" imgW="571252" imgH="393529" progId="">
                  <p:embed/>
                  <p:pic>
                    <p:nvPicPr>
                      <p:cNvPr id="0" name="Picture 6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61481" y="4136049"/>
                        <a:ext cx="1123950" cy="7747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 name="矩形 2"/>
          <p:cNvSpPr/>
          <p:nvPr/>
        </p:nvSpPr>
        <p:spPr>
          <a:xfrm>
            <a:off x="5724128" y="3667407"/>
            <a:ext cx="3233305" cy="1015663"/>
          </a:xfrm>
          <a:prstGeom prst="rect">
            <a:avLst/>
          </a:prstGeom>
          <a:solidFill>
            <a:schemeClr val="accent2">
              <a:lumMod val="20000"/>
              <a:lumOff val="80000"/>
            </a:schemeClr>
          </a:solidFill>
        </p:spPr>
        <p:txBody>
          <a:bodyPr wrap="square">
            <a:spAutoFit/>
          </a:bodyPr>
          <a:lstStyle/>
          <a:p>
            <a:pPr marL="342900" indent="-342900">
              <a:buFont typeface="Arial" panose="020B0604020202020204" pitchFamily="34" charset="0"/>
              <a:buChar char="•"/>
            </a:pPr>
            <a:r>
              <a:rPr lang="zh-CN" altLang="en-US" sz="2000" i="1" dirty="0">
                <a:solidFill>
                  <a:srgbClr val="000000"/>
                </a:solidFill>
                <a:latin typeface="Arial" panose="020B0604020202020204" pitchFamily="34" charset="0"/>
              </a:rPr>
              <a:t>一个经济体生产本国相对丰裕要素密集型的商品是比较有效的。</a:t>
            </a:r>
            <a:endParaRPr lang="en-US" altLang="zh-CN" sz="2000" dirty="0">
              <a:solidFill>
                <a:srgbClr val="000000"/>
              </a:solidFill>
              <a:latin typeface="Arial" panose="020B0604020202020204" pitchFamily="34" charset="0"/>
            </a:endParaRPr>
          </a:p>
        </p:txBody>
      </p:sp>
      <p:sp>
        <p:nvSpPr>
          <p:cNvPr id="5" name="矩形 4"/>
          <p:cNvSpPr/>
          <p:nvPr/>
        </p:nvSpPr>
        <p:spPr>
          <a:xfrm>
            <a:off x="380966" y="3704965"/>
            <a:ext cx="5212364" cy="830997"/>
          </a:xfrm>
          <a:prstGeom prst="rect">
            <a:avLst/>
          </a:prstGeom>
        </p:spPr>
        <p:txBody>
          <a:bodyPr wrap="square">
            <a:spAutoFit/>
          </a:bodyPr>
          <a:lstStyle/>
          <a:p>
            <a:pPr marL="342900" indent="-342900">
              <a:spcBef>
                <a:spcPts val="0"/>
              </a:spcBef>
              <a:buFont typeface="Arial" panose="020B0604020202020204" pitchFamily="34" charset="0"/>
              <a:buChar char="•"/>
            </a:pPr>
            <a:r>
              <a:rPr lang="zh-CN" altLang="en-US" sz="2400" dirty="0">
                <a:latin typeface="+mn-ea"/>
              </a:rPr>
              <a:t>假定</a:t>
            </a:r>
            <a:r>
              <a:rPr lang="zh-CN" altLang="en-US" sz="2400" b="1" i="1" dirty="0">
                <a:solidFill>
                  <a:srgbClr val="001581"/>
                </a:solidFill>
                <a:latin typeface="+mn-ea"/>
              </a:rPr>
              <a:t>本国劳动力相对丰裕</a:t>
            </a:r>
            <a:r>
              <a:rPr lang="zh-CN" altLang="en-US" sz="2400" dirty="0">
                <a:latin typeface="+mn-ea"/>
              </a:rPr>
              <a:t>，而外国是资本相对丰裕</a:t>
            </a:r>
            <a:r>
              <a:rPr lang="en-US" altLang="en-US" sz="2400" dirty="0">
                <a:latin typeface="+mn-ea"/>
              </a:rPr>
              <a:t>:</a:t>
            </a:r>
            <a:endParaRPr lang="en-US" altLang="zh-CN" sz="2400" dirty="0">
              <a:latin typeface="+mn-ea"/>
            </a:endParaRPr>
          </a:p>
        </p:txBody>
      </p:sp>
      <p:sp>
        <p:nvSpPr>
          <p:cNvPr id="7" name="文本框 6">
            <a:extLst>
              <a:ext uri="{FF2B5EF4-FFF2-40B4-BE49-F238E27FC236}">
                <a16:creationId xmlns:a16="http://schemas.microsoft.com/office/drawing/2014/main" id="{6601CB4F-1708-4BF8-E289-8343B1560A9D}"/>
              </a:ext>
            </a:extLst>
          </p:cNvPr>
          <p:cNvSpPr txBox="1"/>
          <p:nvPr/>
        </p:nvSpPr>
        <p:spPr>
          <a:xfrm>
            <a:off x="4812545" y="6242518"/>
            <a:ext cx="4144888" cy="400110"/>
          </a:xfrm>
          <a:prstGeom prst="rect">
            <a:avLst/>
          </a:prstGeom>
          <a:solidFill>
            <a:schemeClr val="accent6">
              <a:lumMod val="20000"/>
              <a:lumOff val="80000"/>
            </a:schemeClr>
          </a:solidFill>
        </p:spPr>
        <p:txBody>
          <a:bodyPr wrap="square">
            <a:spAutoFit/>
          </a:bodyPr>
          <a:lstStyle/>
          <a:p>
            <a:r>
              <a:rPr lang="zh-CN" altLang="en-US" sz="2000" b="1" dirty="0">
                <a:solidFill>
                  <a:srgbClr val="99008C"/>
                </a:solidFill>
                <a:latin typeface="隶书" panose="02010509060101010101" pitchFamily="49" charset="-122"/>
                <a:ea typeface="隶书" panose="02010509060101010101" pitchFamily="49" charset="-122"/>
                <a:hlinkClick r:id="rId6" action="ppaction://hlinksldjump"/>
              </a:rPr>
              <a:t>要素禀赋和生产可能性曲线的形状</a:t>
            </a:r>
            <a:endParaRPr lang="zh-CN" altLang="en-US" sz="2000" dirty="0">
              <a:solidFill>
                <a:srgbClr val="99008C"/>
              </a:solidFill>
              <a:latin typeface="隶书" panose="02010509060101010101" pitchFamily="49" charset="-122"/>
              <a:ea typeface="隶书" panose="02010509060101010101" pitchFamily="49" charset="-122"/>
            </a:endParaRPr>
          </a:p>
        </p:txBody>
      </p:sp>
    </p:spTree>
    <p:extLst>
      <p:ext uri="{BB962C8B-B14F-4D97-AF65-F5344CB8AC3E}">
        <p14:creationId xmlns:p14="http://schemas.microsoft.com/office/powerpoint/2010/main" val="19215725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85428" y="215372"/>
            <a:ext cx="8858572" cy="765356"/>
          </a:xfrm>
        </p:spPr>
        <p:txBody>
          <a:bodyPr/>
          <a:lstStyle/>
          <a:p>
            <a:r>
              <a:rPr lang="en-US" altLang="en-US" sz="3600" dirty="0">
                <a:ea typeface="ヒラギノ角ゴ Pro W3" pitchFamily="-84" charset="-128"/>
              </a:rPr>
              <a:t>2. </a:t>
            </a:r>
            <a:r>
              <a:rPr lang="zh-CN" altLang="en-US" sz="3600" dirty="0">
                <a:latin typeface="+mn-ea"/>
                <a:ea typeface="+mn-ea"/>
              </a:rPr>
              <a:t>贸易对两要素经济的影响</a:t>
            </a:r>
            <a:r>
              <a:rPr lang="en-US" altLang="en-US" sz="2000" b="0" dirty="0">
                <a:ea typeface="ヒラギノ角ゴ Pro W3" pitchFamily="-84" charset="-128"/>
              </a:rPr>
              <a:t>(1 of 4)</a:t>
            </a:r>
            <a:endParaRPr lang="en-IN" sz="2000" b="0" dirty="0"/>
          </a:p>
        </p:txBody>
      </p:sp>
      <p:sp>
        <p:nvSpPr>
          <p:cNvPr id="3" name="矩形 2"/>
          <p:cNvSpPr/>
          <p:nvPr/>
        </p:nvSpPr>
        <p:spPr>
          <a:xfrm>
            <a:off x="285428" y="1003109"/>
            <a:ext cx="8496944" cy="4985980"/>
          </a:xfrm>
          <a:prstGeom prst="rect">
            <a:avLst/>
          </a:prstGeom>
          <a:solidFill>
            <a:schemeClr val="bg1"/>
          </a:solidFill>
        </p:spPr>
        <p:txBody>
          <a:bodyPr wrap="square">
            <a:spAutoFit/>
          </a:bodyPr>
          <a:lstStyle/>
          <a:p>
            <a:pPr marL="342900" indent="-342900">
              <a:spcBef>
                <a:spcPts val="350"/>
              </a:spcBef>
              <a:buFont typeface="Arial" panose="020B0604020202020204" pitchFamily="34" charset="0"/>
              <a:buChar char="•"/>
            </a:pPr>
            <a:r>
              <a:rPr lang="zh-CN" altLang="en-US" sz="2400" dirty="0">
                <a:solidFill>
                  <a:srgbClr val="000000"/>
                </a:solidFill>
                <a:latin typeface="Arial" panose="020B0604020202020204" pitchFamily="34" charset="0"/>
              </a:rPr>
              <a:t>假设</a:t>
            </a:r>
            <a:r>
              <a:rPr lang="en-US" altLang="zh-CN" sz="2400" dirty="0">
                <a:solidFill>
                  <a:srgbClr val="000000"/>
                </a:solidFill>
                <a:latin typeface="Arial" panose="020B0604020202020204" pitchFamily="34" charset="0"/>
              </a:rPr>
              <a:t>:</a:t>
            </a: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1.</a:t>
            </a:r>
            <a:r>
              <a:rPr lang="zh-CN" altLang="en-US" sz="2400" b="1" dirty="0">
                <a:solidFill>
                  <a:srgbClr val="000000"/>
                </a:solidFill>
                <a:latin typeface="Arial" panose="020B0604020202020204" pitchFamily="34" charset="0"/>
              </a:rPr>
              <a:t>两个国家</a:t>
            </a:r>
            <a:r>
              <a:rPr lang="en-US" altLang="zh-CN" sz="2400" dirty="0">
                <a:solidFill>
                  <a:srgbClr val="000000"/>
                </a:solidFill>
                <a:latin typeface="Arial" panose="020B0604020202020204" pitchFamily="34" charset="0"/>
              </a:rPr>
              <a:t>: </a:t>
            </a:r>
            <a:r>
              <a:rPr lang="zh-CN" altLang="en-US" sz="2400" dirty="0">
                <a:solidFill>
                  <a:srgbClr val="000000"/>
                </a:solidFill>
                <a:latin typeface="Arial" panose="020B0604020202020204" pitchFamily="34" charset="0"/>
              </a:rPr>
              <a:t>本国和外国</a:t>
            </a:r>
            <a:r>
              <a:rPr lang="en-US" altLang="zh-CN" sz="2400" dirty="0">
                <a:solidFill>
                  <a:srgbClr val="000000"/>
                </a:solidFill>
                <a:latin typeface="Arial" panose="020B0604020202020204" pitchFamily="34" charset="0"/>
              </a:rPr>
              <a:t> </a:t>
            </a:r>
          </a:p>
          <a:p>
            <a:pPr marL="1257300" lvl="2" indent="-342900">
              <a:spcBef>
                <a:spcPts val="350"/>
              </a:spcBef>
              <a:buFont typeface="Arial" panose="020B0604020202020204" pitchFamily="34" charset="0"/>
              <a:buChar char="•"/>
            </a:pPr>
            <a:r>
              <a:rPr lang="zh-CN" altLang="en-US" sz="2400" i="1" dirty="0">
                <a:solidFill>
                  <a:srgbClr val="FF0000"/>
                </a:solidFill>
                <a:latin typeface="Arial" panose="020B0604020202020204" pitchFamily="34" charset="0"/>
              </a:rPr>
              <a:t>本国劳动力相对丰裕</a:t>
            </a:r>
            <a:endParaRPr lang="en-US" altLang="zh-CN" sz="2400" i="1" dirty="0">
              <a:solidFill>
                <a:srgbClr val="FF0000"/>
              </a:solidFill>
              <a:latin typeface="Arial" panose="020B0604020202020204" pitchFamily="34" charset="0"/>
            </a:endParaRPr>
          </a:p>
          <a:p>
            <a:pPr marL="1257300" lvl="2" indent="-342900">
              <a:spcBef>
                <a:spcPts val="350"/>
              </a:spcBef>
              <a:buFont typeface="Arial" panose="020B0604020202020204" pitchFamily="34" charset="0"/>
              <a:buChar char="•"/>
            </a:pPr>
            <a:r>
              <a:rPr lang="zh-CN" altLang="en-US" sz="2400" i="1" dirty="0">
                <a:solidFill>
                  <a:srgbClr val="001581"/>
                </a:solidFill>
                <a:latin typeface="Arial" panose="020B0604020202020204" pitchFamily="34" charset="0"/>
              </a:rPr>
              <a:t>外国资本相对丰裕</a:t>
            </a:r>
            <a:endParaRPr lang="en-US" altLang="zh-CN" sz="2400" dirty="0">
              <a:solidFill>
                <a:srgbClr val="001581"/>
              </a:solidFill>
              <a:latin typeface="Arial" panose="020B0604020202020204" pitchFamily="34" charset="0"/>
            </a:endParaRP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2.</a:t>
            </a:r>
            <a:r>
              <a:rPr lang="zh-CN" altLang="en-US" sz="2400" b="1" dirty="0">
                <a:solidFill>
                  <a:srgbClr val="000000"/>
                </a:solidFill>
                <a:latin typeface="Arial" panose="020B0604020202020204" pitchFamily="34" charset="0"/>
              </a:rPr>
              <a:t>两种商品</a:t>
            </a:r>
            <a:r>
              <a:rPr lang="en-US" altLang="zh-CN" sz="2400" dirty="0">
                <a:solidFill>
                  <a:srgbClr val="000000"/>
                </a:solidFill>
                <a:latin typeface="Arial" panose="020B0604020202020204" pitchFamily="34" charset="0"/>
              </a:rPr>
              <a:t>: </a:t>
            </a:r>
            <a:r>
              <a:rPr lang="zh-CN" altLang="en-US" sz="2400" dirty="0">
                <a:solidFill>
                  <a:srgbClr val="000000"/>
                </a:solidFill>
                <a:latin typeface="Arial" panose="020B0604020202020204" pitchFamily="34" charset="0"/>
              </a:rPr>
              <a:t>棉布</a:t>
            </a:r>
            <a:r>
              <a:rPr lang="en-US" altLang="zh-CN" sz="2400" dirty="0">
                <a:solidFill>
                  <a:srgbClr val="000000"/>
                </a:solidFill>
                <a:latin typeface="Arial" panose="020B0604020202020204" pitchFamily="34" charset="0"/>
              </a:rPr>
              <a:t> (C) </a:t>
            </a:r>
            <a:r>
              <a:rPr lang="zh-CN" altLang="en-US" sz="2400" dirty="0">
                <a:solidFill>
                  <a:srgbClr val="000000"/>
                </a:solidFill>
                <a:latin typeface="Arial" panose="020B0604020202020204" pitchFamily="34" charset="0"/>
              </a:rPr>
              <a:t>和食物</a:t>
            </a:r>
            <a:r>
              <a:rPr lang="en-US" altLang="zh-CN" sz="2400" dirty="0">
                <a:solidFill>
                  <a:srgbClr val="000000"/>
                </a:solidFill>
                <a:latin typeface="Arial" panose="020B0604020202020204" pitchFamily="34" charset="0"/>
              </a:rPr>
              <a:t>(F).</a:t>
            </a: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3.</a:t>
            </a:r>
            <a:r>
              <a:rPr lang="zh-CN" altLang="en-US" sz="2400" b="1" dirty="0">
                <a:solidFill>
                  <a:srgbClr val="000000"/>
                </a:solidFill>
                <a:latin typeface="Arial" panose="020B0604020202020204" pitchFamily="34" charset="0"/>
              </a:rPr>
              <a:t>两种生产要素</a:t>
            </a:r>
            <a:r>
              <a:rPr lang="en-US" altLang="zh-CN" sz="2400" dirty="0">
                <a:solidFill>
                  <a:srgbClr val="000000"/>
                </a:solidFill>
                <a:latin typeface="Arial" panose="020B0604020202020204" pitchFamily="34" charset="0"/>
              </a:rPr>
              <a:t>: </a:t>
            </a:r>
            <a:r>
              <a:rPr lang="zh-CN" altLang="en-US" sz="2400" dirty="0">
                <a:solidFill>
                  <a:srgbClr val="000000"/>
                </a:solidFill>
                <a:latin typeface="Arial" panose="020B0604020202020204" pitchFamily="34" charset="0"/>
              </a:rPr>
              <a:t>劳动力</a:t>
            </a:r>
            <a:r>
              <a:rPr lang="en-US" altLang="zh-CN" sz="2400" dirty="0">
                <a:solidFill>
                  <a:srgbClr val="000000"/>
                </a:solidFill>
                <a:latin typeface="Arial" panose="020B0604020202020204" pitchFamily="34" charset="0"/>
              </a:rPr>
              <a:t> (L) </a:t>
            </a:r>
            <a:r>
              <a:rPr lang="zh-CN" altLang="en-US" sz="2400" dirty="0">
                <a:solidFill>
                  <a:srgbClr val="000000"/>
                </a:solidFill>
                <a:latin typeface="Arial" panose="020B0604020202020204" pitchFamily="34" charset="0"/>
              </a:rPr>
              <a:t>和 资本</a:t>
            </a:r>
            <a:r>
              <a:rPr lang="en-US" altLang="zh-CN" sz="2400" dirty="0">
                <a:solidFill>
                  <a:srgbClr val="000000"/>
                </a:solidFill>
                <a:latin typeface="Arial" panose="020B0604020202020204" pitchFamily="34" charset="0"/>
              </a:rPr>
              <a:t> (K).</a:t>
            </a: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4.</a:t>
            </a:r>
            <a:r>
              <a:rPr lang="zh-CN" altLang="en-US" sz="2400" dirty="0">
                <a:solidFill>
                  <a:srgbClr val="000000"/>
                </a:solidFill>
                <a:latin typeface="Arial" panose="020B0604020202020204" pitchFamily="34" charset="0"/>
              </a:rPr>
              <a:t>使用的劳动力和资本的组合因商品而异。</a:t>
            </a:r>
            <a:endParaRPr lang="en-US" altLang="zh-CN" sz="2400" dirty="0">
              <a:solidFill>
                <a:srgbClr val="000000"/>
              </a:solidFill>
              <a:latin typeface="Arial" panose="020B0604020202020204" pitchFamily="34" charset="0"/>
            </a:endParaRP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5.</a:t>
            </a:r>
            <a:r>
              <a:rPr lang="en-US" altLang="zh-CN" sz="2400" b="1" dirty="0">
                <a:solidFill>
                  <a:srgbClr val="000000"/>
                </a:solidFill>
                <a:latin typeface="Arial" panose="020B0604020202020204" pitchFamily="34" charset="0"/>
              </a:rPr>
              <a:t> </a:t>
            </a:r>
            <a:r>
              <a:rPr lang="zh-CN" altLang="en-US" sz="2400" dirty="0">
                <a:solidFill>
                  <a:srgbClr val="000000"/>
                </a:solidFill>
                <a:latin typeface="Arial" panose="020B0604020202020204" pitchFamily="34" charset="0"/>
              </a:rPr>
              <a:t>每个国家的劳动力（</a:t>
            </a:r>
            <a:r>
              <a:rPr lang="en-US" altLang="zh-CN" sz="2400" dirty="0">
                <a:solidFill>
                  <a:srgbClr val="000000"/>
                </a:solidFill>
                <a:latin typeface="Arial" panose="020B0604020202020204" pitchFamily="34" charset="0"/>
              </a:rPr>
              <a:t>L</a:t>
            </a:r>
            <a:r>
              <a:rPr lang="zh-CN" altLang="en-US" sz="2400" dirty="0">
                <a:solidFill>
                  <a:srgbClr val="000000"/>
                </a:solidFill>
                <a:latin typeface="Arial" panose="020B0604020202020204" pitchFamily="34" charset="0"/>
              </a:rPr>
              <a:t>）和资本（</a:t>
            </a:r>
            <a:r>
              <a:rPr lang="en-US" altLang="zh-CN" sz="2400" dirty="0">
                <a:solidFill>
                  <a:srgbClr val="000000"/>
                </a:solidFill>
                <a:latin typeface="Arial" panose="020B0604020202020204" pitchFamily="34" charset="0"/>
              </a:rPr>
              <a:t>K</a:t>
            </a:r>
            <a:r>
              <a:rPr lang="zh-CN" altLang="en-US" sz="2400" dirty="0">
                <a:solidFill>
                  <a:srgbClr val="000000"/>
                </a:solidFill>
                <a:latin typeface="Arial" panose="020B0604020202020204" pitchFamily="34" charset="0"/>
              </a:rPr>
              <a:t>）的</a:t>
            </a:r>
            <a:r>
              <a:rPr lang="zh-CN" altLang="en-US" sz="2400" b="1" dirty="0">
                <a:solidFill>
                  <a:srgbClr val="000000"/>
                </a:solidFill>
                <a:latin typeface="Arial" panose="020B0604020202020204" pitchFamily="34" charset="0"/>
              </a:rPr>
              <a:t>供给是恒定的</a:t>
            </a:r>
            <a:r>
              <a:rPr lang="zh-CN" altLang="en-US" sz="2400" dirty="0">
                <a:solidFill>
                  <a:srgbClr val="000000"/>
                </a:solidFill>
                <a:latin typeface="Arial" panose="020B0604020202020204" pitchFamily="34" charset="0"/>
              </a:rPr>
              <a:t>，并且在不同的国家有所不同。</a:t>
            </a:r>
            <a:endParaRPr lang="en-US" altLang="zh-CN" sz="2400" dirty="0">
              <a:solidFill>
                <a:srgbClr val="000000"/>
              </a:solidFill>
              <a:latin typeface="Arial" panose="020B0604020202020204" pitchFamily="34" charset="0"/>
            </a:endParaRP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6. </a:t>
            </a:r>
            <a:r>
              <a:rPr lang="zh-CN" altLang="en-US" sz="2400" dirty="0">
                <a:solidFill>
                  <a:srgbClr val="000000"/>
                </a:solidFill>
                <a:latin typeface="Arial" panose="020B0604020202020204" pitchFamily="34" charset="0"/>
              </a:rPr>
              <a:t>长期来看，劳动力和资本都可以</a:t>
            </a:r>
            <a:r>
              <a:rPr lang="zh-CN" altLang="en-US" sz="2400" dirty="0">
                <a:solidFill>
                  <a:srgbClr val="FF0000"/>
                </a:solidFill>
                <a:latin typeface="Arial" panose="020B0604020202020204" pitchFamily="34" charset="0"/>
              </a:rPr>
              <a:t>跨部门流动</a:t>
            </a:r>
            <a:r>
              <a:rPr lang="zh-CN" altLang="en-US" sz="2400" dirty="0">
                <a:solidFill>
                  <a:srgbClr val="000000"/>
                </a:solidFill>
                <a:latin typeface="Arial" panose="020B0604020202020204" pitchFamily="34" charset="0"/>
              </a:rPr>
              <a:t>，从而使各部门的回报（工资和租金）相等。</a:t>
            </a:r>
            <a:endParaRPr lang="en-US" altLang="zh-CN" sz="2400" dirty="0">
              <a:solidFill>
                <a:srgbClr val="000000"/>
              </a:solidFill>
              <a:latin typeface="Arial" panose="020B0604020202020204" pitchFamily="34" charset="0"/>
            </a:endParaRPr>
          </a:p>
          <a:p>
            <a:pPr marL="342900" indent="-342900">
              <a:spcBef>
                <a:spcPts val="350"/>
              </a:spcBef>
              <a:buFont typeface="Arial" panose="020B0604020202020204" pitchFamily="34" charset="0"/>
              <a:buChar char="•"/>
            </a:pPr>
            <a:r>
              <a:rPr lang="en-US" altLang="zh-CN" sz="2400" dirty="0">
                <a:solidFill>
                  <a:srgbClr val="000000"/>
                </a:solidFill>
                <a:latin typeface="Arial" panose="020B0604020202020204" pitchFamily="34" charset="0"/>
              </a:rPr>
              <a:t>7.</a:t>
            </a:r>
            <a:r>
              <a:rPr lang="zh-CN" altLang="en-US" sz="2400" dirty="0">
                <a:solidFill>
                  <a:srgbClr val="000000"/>
                </a:solidFill>
                <a:latin typeface="Arial" panose="020B0604020202020204" pitchFamily="34" charset="0"/>
              </a:rPr>
              <a:t>假设国内和国外拥有</a:t>
            </a:r>
            <a:r>
              <a:rPr lang="zh-CN" altLang="en-US" sz="2400" b="1" dirty="0">
                <a:solidFill>
                  <a:srgbClr val="000000"/>
                </a:solidFill>
                <a:latin typeface="Arial" panose="020B0604020202020204" pitchFamily="34" charset="0"/>
              </a:rPr>
              <a:t>相同的技术和相同的消费偏好</a:t>
            </a:r>
            <a:endParaRPr lang="en-US" altLang="zh-CN" sz="2400" b="1" dirty="0">
              <a:solidFill>
                <a:srgbClr val="000000"/>
              </a:solidFill>
              <a:latin typeface="Arial" panose="020B0604020202020204" pitchFamily="34" charset="0"/>
            </a:endParaRPr>
          </a:p>
        </p:txBody>
      </p:sp>
      <p:sp>
        <p:nvSpPr>
          <p:cNvPr id="7" name="矩形 6"/>
          <p:cNvSpPr/>
          <p:nvPr/>
        </p:nvSpPr>
        <p:spPr>
          <a:xfrm>
            <a:off x="6012160" y="1196752"/>
            <a:ext cx="2770212" cy="707886"/>
          </a:xfrm>
          <a:prstGeom prst="rect">
            <a:avLst/>
          </a:prstGeom>
          <a:solidFill>
            <a:schemeClr val="accent1">
              <a:lumMod val="20000"/>
              <a:lumOff val="80000"/>
            </a:schemeClr>
          </a:solidFill>
        </p:spPr>
        <p:txBody>
          <a:bodyPr wrap="square">
            <a:spAutoFit/>
          </a:bodyPr>
          <a:lstStyle/>
          <a:p>
            <a:r>
              <a:rPr lang="zh-CN" altLang="en-US" sz="2000" dirty="0">
                <a:latin typeface="+mn-ea"/>
              </a:rPr>
              <a:t>要素丰裕度</a:t>
            </a:r>
            <a:r>
              <a:rPr lang="en-US" altLang="zh-CN" sz="2000" dirty="0">
                <a:latin typeface="+mn-ea"/>
              </a:rPr>
              <a:t>: </a:t>
            </a:r>
            <a:r>
              <a:rPr lang="zh-CN" altLang="en-US" sz="2000" dirty="0">
                <a:latin typeface="+mn-ea"/>
              </a:rPr>
              <a:t>国家角度</a:t>
            </a:r>
            <a:endParaRPr lang="en-US" altLang="zh-CN" sz="2000" dirty="0">
              <a:latin typeface="+mn-ea"/>
            </a:endParaRPr>
          </a:p>
          <a:p>
            <a:r>
              <a:rPr lang="zh-CN" altLang="en-US" sz="2000" dirty="0">
                <a:latin typeface="+mn-ea"/>
              </a:rPr>
              <a:t>要素密集度</a:t>
            </a:r>
            <a:r>
              <a:rPr lang="en-US" altLang="zh-CN" sz="2000" dirty="0">
                <a:latin typeface="+mn-ea"/>
              </a:rPr>
              <a:t>: </a:t>
            </a:r>
            <a:r>
              <a:rPr lang="zh-CN" altLang="en-US" sz="2000" dirty="0">
                <a:latin typeface="+mn-ea"/>
              </a:rPr>
              <a:t>商品角度</a:t>
            </a:r>
            <a:endParaRPr lang="en-US" altLang="zh-CN" sz="2000" dirty="0">
              <a:latin typeface="+mn-ea"/>
            </a:endParaRPr>
          </a:p>
        </p:txBody>
      </p:sp>
    </p:spTree>
    <p:extLst>
      <p:ext uri="{BB962C8B-B14F-4D97-AF65-F5344CB8AC3E}">
        <p14:creationId xmlns:p14="http://schemas.microsoft.com/office/powerpoint/2010/main" val="371768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85428" y="215372"/>
            <a:ext cx="8858572" cy="765356"/>
          </a:xfrm>
        </p:spPr>
        <p:txBody>
          <a:bodyPr/>
          <a:lstStyle/>
          <a:p>
            <a:r>
              <a:rPr lang="en-US" altLang="en-US" sz="3600" dirty="0">
                <a:ea typeface="ヒラギノ角ゴ Pro W3" pitchFamily="-84" charset="-128"/>
              </a:rPr>
              <a:t>2.</a:t>
            </a:r>
            <a:r>
              <a:rPr lang="zh-CN" altLang="en-US" sz="3600" dirty="0">
                <a:latin typeface="+mn-ea"/>
                <a:ea typeface="+mn-ea"/>
              </a:rPr>
              <a:t>贸易对两要素经济的影响</a:t>
            </a:r>
            <a:r>
              <a:rPr lang="en-US" altLang="en-US" sz="2000" b="0" dirty="0">
                <a:ea typeface="ヒラギノ角ゴ Pro W3" pitchFamily="-84" charset="-128"/>
              </a:rPr>
              <a:t>(2 of 4)</a:t>
            </a:r>
            <a:endParaRPr lang="en-IN" sz="2000" b="0" dirty="0"/>
          </a:p>
        </p:txBody>
      </p:sp>
      <p:sp>
        <p:nvSpPr>
          <p:cNvPr id="4" name="Content Placeholder 3"/>
          <p:cNvSpPr>
            <a:spLocks noGrp="1"/>
          </p:cNvSpPr>
          <p:nvPr>
            <p:ph idx="1"/>
          </p:nvPr>
        </p:nvSpPr>
        <p:spPr>
          <a:xfrm>
            <a:off x="395536" y="1124744"/>
            <a:ext cx="8280920" cy="5544616"/>
          </a:xfrm>
          <a:solidFill>
            <a:schemeClr val="bg1"/>
          </a:solidFill>
        </p:spPr>
        <p:txBody>
          <a:bodyPr/>
          <a:lstStyle/>
          <a:p>
            <a:r>
              <a:rPr lang="zh-CN" altLang="en-US" sz="2400" dirty="0">
                <a:solidFill>
                  <a:srgbClr val="FF0000"/>
                </a:solidFill>
                <a:latin typeface="+mn-ea"/>
              </a:rPr>
              <a:t>技术相同</a:t>
            </a:r>
            <a:endParaRPr lang="en-US" altLang="en-US" sz="2400" dirty="0">
              <a:solidFill>
                <a:srgbClr val="FF0000"/>
              </a:solidFill>
              <a:ea typeface="ヒラギノ角ゴ Pro W3" pitchFamily="-84" charset="-128"/>
            </a:endParaRPr>
          </a:p>
          <a:p>
            <a:pPr lvl="1"/>
            <a:r>
              <a:rPr lang="zh-CN" altLang="en-US" sz="2400" dirty="0">
                <a:latin typeface="+mn-ea"/>
              </a:rPr>
              <a:t>每一个经济体在生产相对集中使用该国相对富裕生产要素的商品方面具有相对优势</a:t>
            </a:r>
            <a:endParaRPr lang="en-US" altLang="zh-CN" sz="2400" dirty="0">
              <a:latin typeface="+mn-ea"/>
            </a:endParaRPr>
          </a:p>
          <a:p>
            <a:pPr lvl="1"/>
            <a:r>
              <a:rPr lang="zh-CN" altLang="en-US" sz="2400" dirty="0">
                <a:latin typeface="+mn-ea"/>
              </a:rPr>
              <a:t>比较优势不是来自技术的差异，而是来自要素比例的差异</a:t>
            </a:r>
            <a:endParaRPr lang="en-US" altLang="en-US" sz="2400" dirty="0">
              <a:latin typeface="+mn-ea"/>
            </a:endParaRPr>
          </a:p>
          <a:p>
            <a:r>
              <a:rPr lang="zh-CN" altLang="en-US" sz="2400" dirty="0">
                <a:solidFill>
                  <a:srgbClr val="FF0000"/>
                </a:solidFill>
                <a:latin typeface="+mn-ea"/>
              </a:rPr>
              <a:t>偏好相同</a:t>
            </a:r>
            <a:endParaRPr lang="en-US" altLang="en-US" sz="2400" dirty="0">
              <a:solidFill>
                <a:srgbClr val="FF0000"/>
              </a:solidFill>
              <a:latin typeface="+mn-ea"/>
            </a:endParaRPr>
          </a:p>
          <a:p>
            <a:pPr lvl="1"/>
            <a:r>
              <a:rPr lang="zh-CN" altLang="en-US" sz="2400" dirty="0">
                <a:latin typeface="+mn-ea"/>
              </a:rPr>
              <a:t>在自由贸易条件下，当布料的相对价格相同时，这两个国家将以相同的比例消费布料与食物。</a:t>
            </a:r>
            <a:endParaRPr lang="en-US" altLang="zh-CN" sz="2400" dirty="0">
              <a:latin typeface="+mn-ea"/>
            </a:endParaRPr>
          </a:p>
          <a:p>
            <a:pPr lvl="1"/>
            <a:r>
              <a:rPr lang="zh-CN" altLang="en-US" sz="2400" dirty="0">
                <a:latin typeface="+mn-ea"/>
              </a:rPr>
              <a:t>面对相同的相对需求曲线</a:t>
            </a:r>
            <a:endParaRPr lang="en-US" sz="2400" dirty="0">
              <a:latin typeface="+mn-ea"/>
            </a:endParaRPr>
          </a:p>
        </p:txBody>
      </p:sp>
    </p:spTree>
    <p:extLst>
      <p:ext uri="{BB962C8B-B14F-4D97-AF65-F5344CB8AC3E}">
        <p14:creationId xmlns:p14="http://schemas.microsoft.com/office/powerpoint/2010/main" val="345172583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9552" y="188640"/>
            <a:ext cx="4896544" cy="621340"/>
          </a:xfrm>
        </p:spPr>
        <p:txBody>
          <a:bodyPr/>
          <a:lstStyle/>
          <a:p>
            <a:r>
              <a:rPr lang="zh-CN" altLang="en-US" sz="2800" dirty="0">
                <a:latin typeface="+mn-ea"/>
                <a:ea typeface="+mn-ea"/>
              </a:rPr>
              <a:t>图</a:t>
            </a:r>
            <a:r>
              <a:rPr lang="en-US" altLang="en-US" sz="2800" dirty="0">
                <a:latin typeface="+mn-ea"/>
                <a:ea typeface="+mn-ea"/>
              </a:rPr>
              <a:t> 5.9 </a:t>
            </a:r>
            <a:r>
              <a:rPr lang="zh-CN" altLang="en-US" sz="2800" dirty="0">
                <a:latin typeface="+mn-ea"/>
                <a:ea typeface="+mn-ea"/>
              </a:rPr>
              <a:t>贸易使相对价格趋同</a:t>
            </a:r>
            <a:endParaRPr lang="en-IN" sz="2800" b="0" dirty="0">
              <a:latin typeface="+mn-ea"/>
              <a:ea typeface="+mn-ea"/>
            </a:endParaRPr>
          </a:p>
        </p:txBody>
      </p:sp>
      <p:sp>
        <p:nvSpPr>
          <p:cNvPr id="16" name="Content Placeholder 3"/>
          <p:cNvSpPr>
            <a:spLocks noGrp="1"/>
          </p:cNvSpPr>
          <p:nvPr>
            <p:ph idx="1"/>
          </p:nvPr>
        </p:nvSpPr>
        <p:spPr>
          <a:xfrm>
            <a:off x="5759279" y="1093526"/>
            <a:ext cx="3154730" cy="4146097"/>
          </a:xfrm>
        </p:spPr>
        <p:txBody>
          <a:bodyPr/>
          <a:lstStyle/>
          <a:p>
            <a:r>
              <a:rPr lang="zh-CN" altLang="en-US" sz="2000" dirty="0"/>
              <a:t>由于布料是相对劳动密集型的，在每一个相对价格之下，本国生产的布料与食物比例将高于国外。</a:t>
            </a:r>
            <a:endParaRPr lang="en-US" altLang="en-US" sz="2000" dirty="0"/>
          </a:p>
          <a:p>
            <a:pPr lvl="1"/>
            <a:r>
              <a:rPr lang="zh-CN" altLang="en-US" sz="2000" dirty="0"/>
              <a:t>与外国相比，本国的布料与食物的相对供给量将更大。</a:t>
            </a:r>
            <a:endParaRPr lang="en-US" altLang="en-US" sz="2000" dirty="0">
              <a:ea typeface="ヒラギノ角ゴ Pro W3" pitchFamily="-84" charset="-128"/>
            </a:endParaRPr>
          </a:p>
          <a:p>
            <a:pPr lvl="1"/>
            <a:r>
              <a:rPr lang="zh-CN" altLang="en-US" sz="2000" dirty="0"/>
              <a:t>本国的相对供给曲线位于外国的右侧。</a:t>
            </a:r>
            <a:endParaRPr lang="en-US" sz="2000" dirty="0"/>
          </a:p>
        </p:txBody>
      </p:sp>
      <p:pic>
        <p:nvPicPr>
          <p:cNvPr id="6" name="Picture 5" descr="A graph plots relative price of cloth, P sub C over P sub F, versus relative quantity of cloth, Q sub C over Q sub F. An R D curve falls with decreasing steepness from left to right. An R S curve rises with increasing steepness, and intersects the R D curve at point 1, where y = P sub C over P sub F, super 1. The plot for R S asterisk rises with parallel, increasing steepness above R S, and intersects R D at point 3, where y = P sub C over P sub F, super 3. Point 2 is plotted in the R D curve midway between points 3 and 1; at point 2, y = P sub C over P sub F, super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7504" y="1268760"/>
            <a:ext cx="5863542" cy="5572023"/>
          </a:xfrm>
          <a:prstGeom prst="rect">
            <a:avLst/>
          </a:prstGeom>
        </p:spPr>
      </p:pic>
      <p:sp>
        <p:nvSpPr>
          <p:cNvPr id="7" name="矩形 6"/>
          <p:cNvSpPr/>
          <p:nvPr/>
        </p:nvSpPr>
        <p:spPr>
          <a:xfrm>
            <a:off x="1126321" y="1963156"/>
            <a:ext cx="4436592" cy="375706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9" name="矩形 8"/>
          <p:cNvSpPr/>
          <p:nvPr/>
        </p:nvSpPr>
        <p:spPr>
          <a:xfrm>
            <a:off x="1" y="2650614"/>
            <a:ext cx="962218" cy="280831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grpSp>
        <p:nvGrpSpPr>
          <p:cNvPr id="11" name="组合 10"/>
          <p:cNvGrpSpPr/>
          <p:nvPr/>
        </p:nvGrpSpPr>
        <p:grpSpPr>
          <a:xfrm>
            <a:off x="2388747" y="2085460"/>
            <a:ext cx="3936482" cy="3573455"/>
            <a:chOff x="2411760" y="2110363"/>
            <a:chExt cx="3936482" cy="3573455"/>
          </a:xfrm>
        </p:grpSpPr>
        <p:sp>
          <p:nvSpPr>
            <p:cNvPr id="4" name="任意多边形 3"/>
            <p:cNvSpPr/>
            <p:nvPr/>
          </p:nvSpPr>
          <p:spPr>
            <a:xfrm>
              <a:off x="2411760" y="2110363"/>
              <a:ext cx="2061029" cy="3512457"/>
            </a:xfrm>
            <a:custGeom>
              <a:avLst/>
              <a:gdLst>
                <a:gd name="connsiteX0" fmla="*/ 0 w 2061029"/>
                <a:gd name="connsiteY0" fmla="*/ 0 h 3512457"/>
                <a:gd name="connsiteX1" fmla="*/ 377372 w 2061029"/>
                <a:gd name="connsiteY1" fmla="*/ 1016000 h 3512457"/>
                <a:gd name="connsiteX2" fmla="*/ 522514 w 2061029"/>
                <a:gd name="connsiteY2" fmla="*/ 1378857 h 3512457"/>
                <a:gd name="connsiteX3" fmla="*/ 725714 w 2061029"/>
                <a:gd name="connsiteY3" fmla="*/ 1741714 h 3512457"/>
                <a:gd name="connsiteX4" fmla="*/ 957943 w 2061029"/>
                <a:gd name="connsiteY4" fmla="*/ 2148114 h 3512457"/>
                <a:gd name="connsiteX5" fmla="*/ 1364343 w 2061029"/>
                <a:gd name="connsiteY5" fmla="*/ 2772228 h 3512457"/>
                <a:gd name="connsiteX6" fmla="*/ 1553029 w 2061029"/>
                <a:gd name="connsiteY6" fmla="*/ 2989943 h 3512457"/>
                <a:gd name="connsiteX7" fmla="*/ 2061029 w 2061029"/>
                <a:gd name="connsiteY7" fmla="*/ 3512457 h 35124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61029" h="3512457">
                  <a:moveTo>
                    <a:pt x="0" y="0"/>
                  </a:moveTo>
                  <a:cubicBezTo>
                    <a:pt x="145143" y="393095"/>
                    <a:pt x="290286" y="786191"/>
                    <a:pt x="377372" y="1016000"/>
                  </a:cubicBezTo>
                  <a:cubicBezTo>
                    <a:pt x="464458" y="1245810"/>
                    <a:pt x="464457" y="1257905"/>
                    <a:pt x="522514" y="1378857"/>
                  </a:cubicBezTo>
                  <a:cubicBezTo>
                    <a:pt x="580571" y="1499809"/>
                    <a:pt x="653143" y="1613505"/>
                    <a:pt x="725714" y="1741714"/>
                  </a:cubicBezTo>
                  <a:cubicBezTo>
                    <a:pt x="798285" y="1869923"/>
                    <a:pt x="851505" y="1976362"/>
                    <a:pt x="957943" y="2148114"/>
                  </a:cubicBezTo>
                  <a:cubicBezTo>
                    <a:pt x="1064381" y="2319866"/>
                    <a:pt x="1265162" y="2631923"/>
                    <a:pt x="1364343" y="2772228"/>
                  </a:cubicBezTo>
                  <a:cubicBezTo>
                    <a:pt x="1463524" y="2912533"/>
                    <a:pt x="1436915" y="2866572"/>
                    <a:pt x="1553029" y="2989943"/>
                  </a:cubicBezTo>
                  <a:cubicBezTo>
                    <a:pt x="1669143" y="3113315"/>
                    <a:pt x="1865086" y="3312886"/>
                    <a:pt x="2061029" y="3512457"/>
                  </a:cubicBezTo>
                </a:path>
              </a:pathLst>
            </a:custGeom>
            <a:noFill/>
            <a:ln w="38100">
              <a:solidFill>
                <a:srgbClr val="001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p:nvSpPr>
          <p:spPr>
            <a:xfrm>
              <a:off x="4636891" y="5037487"/>
              <a:ext cx="1711351" cy="646331"/>
            </a:xfrm>
            <a:prstGeom prst="rect">
              <a:avLst/>
            </a:prstGeom>
          </p:spPr>
          <p:txBody>
            <a:bodyPr wrap="square">
              <a:spAutoFit/>
            </a:bodyPr>
            <a:lstStyle/>
            <a:p>
              <a:r>
                <a:rPr lang="zh-CN" altLang="en-US" dirty="0"/>
                <a:t>相对需求曲线</a:t>
              </a:r>
              <a:r>
                <a:rPr lang="en-US" altLang="zh-CN" i="1" dirty="0"/>
                <a:t>RD</a:t>
              </a:r>
              <a:endParaRPr lang="zh-CN" altLang="en-US" dirty="0"/>
            </a:p>
          </p:txBody>
        </p:sp>
      </p:grpSp>
      <p:grpSp>
        <p:nvGrpSpPr>
          <p:cNvPr id="15" name="组合 14"/>
          <p:cNvGrpSpPr/>
          <p:nvPr/>
        </p:nvGrpSpPr>
        <p:grpSpPr>
          <a:xfrm>
            <a:off x="2332636" y="2181954"/>
            <a:ext cx="3605243" cy="3491940"/>
            <a:chOff x="2332636" y="2181954"/>
            <a:chExt cx="3605243" cy="3491940"/>
          </a:xfrm>
        </p:grpSpPr>
        <p:sp>
          <p:nvSpPr>
            <p:cNvPr id="12" name="任意多边形 11"/>
            <p:cNvSpPr/>
            <p:nvPr/>
          </p:nvSpPr>
          <p:spPr>
            <a:xfrm>
              <a:off x="2332636" y="2859313"/>
              <a:ext cx="2950564" cy="2814581"/>
            </a:xfrm>
            <a:custGeom>
              <a:avLst/>
              <a:gdLst>
                <a:gd name="connsiteX0" fmla="*/ 0 w 2757714"/>
                <a:gd name="connsiteY0" fmla="*/ 2714172 h 2714172"/>
                <a:gd name="connsiteX1" fmla="*/ 566057 w 2757714"/>
                <a:gd name="connsiteY1" fmla="*/ 2409372 h 2714172"/>
                <a:gd name="connsiteX2" fmla="*/ 1001485 w 2757714"/>
                <a:gd name="connsiteY2" fmla="*/ 2090057 h 2714172"/>
                <a:gd name="connsiteX3" fmla="*/ 1175657 w 2757714"/>
                <a:gd name="connsiteY3" fmla="*/ 1944915 h 2714172"/>
                <a:gd name="connsiteX4" fmla="*/ 1596571 w 2757714"/>
                <a:gd name="connsiteY4" fmla="*/ 1524000 h 2714172"/>
                <a:gd name="connsiteX5" fmla="*/ 2061028 w 2757714"/>
                <a:gd name="connsiteY5" fmla="*/ 1001486 h 2714172"/>
                <a:gd name="connsiteX6" fmla="*/ 2365828 w 2757714"/>
                <a:gd name="connsiteY6" fmla="*/ 595086 h 2714172"/>
                <a:gd name="connsiteX7" fmla="*/ 2569028 w 2757714"/>
                <a:gd name="connsiteY7" fmla="*/ 261257 h 2714172"/>
                <a:gd name="connsiteX8" fmla="*/ 2757714 w 2757714"/>
                <a:gd name="connsiteY8" fmla="*/ 0 h 2714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757714" h="2714172">
                  <a:moveTo>
                    <a:pt x="0" y="2714172"/>
                  </a:moveTo>
                  <a:cubicBezTo>
                    <a:pt x="199571" y="2613781"/>
                    <a:pt x="399143" y="2513391"/>
                    <a:pt x="566057" y="2409372"/>
                  </a:cubicBezTo>
                  <a:cubicBezTo>
                    <a:pt x="732971" y="2305353"/>
                    <a:pt x="899885" y="2167466"/>
                    <a:pt x="1001485" y="2090057"/>
                  </a:cubicBezTo>
                  <a:cubicBezTo>
                    <a:pt x="1103085" y="2012648"/>
                    <a:pt x="1076476" y="2039258"/>
                    <a:pt x="1175657" y="1944915"/>
                  </a:cubicBezTo>
                  <a:cubicBezTo>
                    <a:pt x="1274838" y="1850572"/>
                    <a:pt x="1449009" y="1681238"/>
                    <a:pt x="1596571" y="1524000"/>
                  </a:cubicBezTo>
                  <a:cubicBezTo>
                    <a:pt x="1744133" y="1366762"/>
                    <a:pt x="1932819" y="1156305"/>
                    <a:pt x="2061028" y="1001486"/>
                  </a:cubicBezTo>
                  <a:cubicBezTo>
                    <a:pt x="2189238" y="846667"/>
                    <a:pt x="2281161" y="718457"/>
                    <a:pt x="2365828" y="595086"/>
                  </a:cubicBezTo>
                  <a:cubicBezTo>
                    <a:pt x="2450495" y="471715"/>
                    <a:pt x="2503714" y="360438"/>
                    <a:pt x="2569028" y="261257"/>
                  </a:cubicBezTo>
                  <a:cubicBezTo>
                    <a:pt x="2634342" y="162076"/>
                    <a:pt x="2696028" y="81038"/>
                    <a:pt x="2757714" y="0"/>
                  </a:cubicBezTo>
                </a:path>
              </a:pathLst>
            </a:cu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4074810" y="2181954"/>
              <a:ext cx="1863069" cy="646331"/>
            </a:xfrm>
            <a:prstGeom prst="rect">
              <a:avLst/>
            </a:prstGeom>
          </p:spPr>
          <p:txBody>
            <a:bodyPr wrap="square">
              <a:spAutoFit/>
            </a:bodyPr>
            <a:lstStyle/>
            <a:p>
              <a:r>
                <a:rPr lang="zh-CN" altLang="en-US" dirty="0"/>
                <a:t>相对供给曲线</a:t>
              </a:r>
              <a:r>
                <a:rPr lang="en-US" altLang="zh-CN" i="1" dirty="0"/>
                <a:t>RS</a:t>
              </a:r>
              <a:endParaRPr lang="zh-CN" altLang="en-US" dirty="0"/>
            </a:p>
          </p:txBody>
        </p:sp>
      </p:grpSp>
      <p:sp>
        <p:nvSpPr>
          <p:cNvPr id="3" name="Content Placeholder 2"/>
          <p:cNvSpPr>
            <a:spLocks noGrp="1"/>
          </p:cNvSpPr>
          <p:nvPr>
            <p:ph idx="13"/>
          </p:nvPr>
        </p:nvSpPr>
        <p:spPr>
          <a:xfrm>
            <a:off x="5776045" y="2399901"/>
            <a:ext cx="3154731" cy="2663566"/>
          </a:xfrm>
          <a:solidFill>
            <a:schemeClr val="accent5">
              <a:lumMod val="20000"/>
              <a:lumOff val="80000"/>
            </a:schemeClr>
          </a:solidFill>
        </p:spPr>
        <p:txBody>
          <a:bodyPr/>
          <a:lstStyle/>
          <a:p>
            <a:r>
              <a:rPr lang="zh-CN" altLang="en-US" sz="1800" dirty="0"/>
              <a:t>在没有贸易的情况下，本国的均衡点将在点</a:t>
            </a:r>
            <a:r>
              <a:rPr lang="en-US" altLang="zh-CN" sz="1800" dirty="0"/>
              <a:t>1</a:t>
            </a:r>
            <a:r>
              <a:rPr lang="zh-CN" altLang="en-US" sz="1800" dirty="0"/>
              <a:t>，即国内相对供给曲线</a:t>
            </a:r>
            <a:r>
              <a:rPr lang="en-US" altLang="zh-CN" sz="1800" dirty="0"/>
              <a:t>RS</a:t>
            </a:r>
            <a:r>
              <a:rPr lang="zh-CN" altLang="en-US" sz="1800" dirty="0"/>
              <a:t>与相对需求曲线</a:t>
            </a:r>
            <a:r>
              <a:rPr lang="en-US" altLang="zh-CN" sz="1800" dirty="0"/>
              <a:t>RD</a:t>
            </a:r>
            <a:r>
              <a:rPr lang="zh-CN" altLang="en-US" sz="1800" dirty="0"/>
              <a:t>的交点。</a:t>
            </a:r>
            <a:endParaRPr lang="en-US" altLang="zh-CN" sz="1800" dirty="0"/>
          </a:p>
          <a:p>
            <a:r>
              <a:rPr lang="zh-CN" altLang="en-US" sz="1800" dirty="0"/>
              <a:t>外国的均衡将在点</a:t>
            </a:r>
            <a:r>
              <a:rPr lang="en-US" altLang="zh-CN" sz="1800" dirty="0"/>
              <a:t>3</a:t>
            </a:r>
            <a:r>
              <a:rPr lang="zh-CN" altLang="en-US" sz="1800" dirty="0"/>
              <a:t>。</a:t>
            </a:r>
            <a:endParaRPr lang="en-US" altLang="zh-CN" sz="1800" dirty="0"/>
          </a:p>
          <a:p>
            <a:r>
              <a:rPr lang="zh-CN" altLang="en-US" sz="1800" dirty="0"/>
              <a:t>贸易导致世界相对价格介于贸易前的两国价格之间，如第</a:t>
            </a:r>
            <a:r>
              <a:rPr lang="en-US" altLang="zh-CN" sz="1800" dirty="0"/>
              <a:t>2</a:t>
            </a:r>
            <a:r>
              <a:rPr lang="zh-CN" altLang="en-US" sz="1800" dirty="0"/>
              <a:t>点。</a:t>
            </a:r>
            <a:endParaRPr lang="en-US" sz="1800" dirty="0"/>
          </a:p>
        </p:txBody>
      </p:sp>
      <p:sp>
        <p:nvSpPr>
          <p:cNvPr id="14" name="Text Box 10">
            <a:extLst>
              <a:ext uri="{FF2B5EF4-FFF2-40B4-BE49-F238E27FC236}">
                <a16:creationId xmlns:a16="http://schemas.microsoft.com/office/drawing/2014/main" id="{82B74856-AE8C-1A20-55C4-62CC0D9B6D7B}"/>
              </a:ext>
            </a:extLst>
          </p:cNvPr>
          <p:cNvSpPr txBox="1">
            <a:spLocks noChangeArrowheads="1"/>
          </p:cNvSpPr>
          <p:nvPr/>
        </p:nvSpPr>
        <p:spPr bwMode="auto">
          <a:xfrm>
            <a:off x="564478" y="1211988"/>
            <a:ext cx="1495528"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布的相对价格</a:t>
            </a:r>
            <a:r>
              <a:rPr lang="en-US" altLang="zh-CN" sz="1600" b="1" dirty="0">
                <a:latin typeface="Arial" panose="020B0604020202020204" pitchFamily="34" charset="0"/>
              </a:rPr>
              <a:t>, </a:t>
            </a:r>
          </a:p>
          <a:p>
            <a:pPr>
              <a:spcBef>
                <a:spcPct val="0"/>
              </a:spcBef>
              <a:buClrTx/>
              <a:buSzTx/>
              <a:buFontTx/>
              <a:buNone/>
            </a:pPr>
            <a:r>
              <a:rPr lang="en-US" altLang="zh-CN" sz="1600" b="1" i="1" dirty="0">
                <a:latin typeface="Arial" panose="020B0604020202020204" pitchFamily="34" charset="0"/>
              </a:rPr>
              <a:t>P</a:t>
            </a:r>
            <a:r>
              <a:rPr lang="en-US" altLang="zh-CN" sz="1600" b="1" i="1" baseline="-25000" dirty="0">
                <a:latin typeface="Arial" panose="020B0604020202020204" pitchFamily="34" charset="0"/>
              </a:rPr>
              <a:t>C</a:t>
            </a:r>
            <a:r>
              <a:rPr lang="en-US" altLang="zh-CN" sz="1600" b="1" i="1" dirty="0">
                <a:latin typeface="Arial" panose="020B0604020202020204" pitchFamily="34" charset="0"/>
              </a:rPr>
              <a:t>/P</a:t>
            </a:r>
            <a:r>
              <a:rPr lang="en-US" altLang="zh-CN" sz="1600" b="1" i="1" baseline="-25000" dirty="0">
                <a:latin typeface="Arial" panose="020B0604020202020204" pitchFamily="34" charset="0"/>
              </a:rPr>
              <a:t>F</a:t>
            </a:r>
          </a:p>
        </p:txBody>
      </p:sp>
      <p:sp>
        <p:nvSpPr>
          <p:cNvPr id="8" name="椭圆 7"/>
          <p:cNvSpPr/>
          <p:nvPr/>
        </p:nvSpPr>
        <p:spPr>
          <a:xfrm>
            <a:off x="321687" y="1107998"/>
            <a:ext cx="1848591" cy="8088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9" name="Text Box 10">
            <a:extLst>
              <a:ext uri="{FF2B5EF4-FFF2-40B4-BE49-F238E27FC236}">
                <a16:creationId xmlns:a16="http://schemas.microsoft.com/office/drawing/2014/main" id="{FDAFBFFD-6E55-9D99-2726-D948867A0900}"/>
              </a:ext>
            </a:extLst>
          </p:cNvPr>
          <p:cNvSpPr txBox="1">
            <a:spLocks noChangeArrowheads="1"/>
          </p:cNvSpPr>
          <p:nvPr/>
        </p:nvSpPr>
        <p:spPr bwMode="auto">
          <a:xfrm>
            <a:off x="4290454" y="6246870"/>
            <a:ext cx="1680591" cy="58477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600" b="1" dirty="0">
                <a:latin typeface="Arial" panose="020B0604020202020204" pitchFamily="34" charset="0"/>
              </a:rPr>
              <a:t>布的相对数量</a:t>
            </a:r>
            <a:r>
              <a:rPr lang="en-US" altLang="zh-CN" sz="1600" b="1" dirty="0">
                <a:latin typeface="Arial" panose="020B0604020202020204" pitchFamily="34" charset="0"/>
              </a:rPr>
              <a:t>, </a:t>
            </a:r>
          </a:p>
          <a:p>
            <a:pPr>
              <a:spcBef>
                <a:spcPct val="0"/>
              </a:spcBef>
              <a:buClrTx/>
              <a:buSzTx/>
              <a:buFontTx/>
              <a:buNone/>
            </a:pPr>
            <a:r>
              <a:rPr lang="en-US" altLang="zh-CN" sz="1600" b="1" i="1" dirty="0">
                <a:latin typeface="Arial" panose="020B0604020202020204" pitchFamily="34" charset="0"/>
              </a:rPr>
              <a:t>P</a:t>
            </a:r>
            <a:r>
              <a:rPr lang="en-US" altLang="zh-CN" sz="1600" b="1" i="1" baseline="-25000" dirty="0">
                <a:latin typeface="Arial" panose="020B0604020202020204" pitchFamily="34" charset="0"/>
              </a:rPr>
              <a:t>C</a:t>
            </a:r>
            <a:r>
              <a:rPr lang="en-US" altLang="zh-CN" sz="1600" b="1" i="1" dirty="0">
                <a:latin typeface="Arial" panose="020B0604020202020204" pitchFamily="34" charset="0"/>
              </a:rPr>
              <a:t>/P</a:t>
            </a:r>
            <a:r>
              <a:rPr lang="en-US" altLang="zh-CN" sz="1600" b="1" i="1" baseline="-25000" dirty="0">
                <a:latin typeface="Arial" panose="020B0604020202020204" pitchFamily="34" charset="0"/>
              </a:rPr>
              <a:t>F</a:t>
            </a:r>
          </a:p>
        </p:txBody>
      </p:sp>
      <p:sp>
        <p:nvSpPr>
          <p:cNvPr id="10" name="椭圆 9"/>
          <p:cNvSpPr/>
          <p:nvPr/>
        </p:nvSpPr>
        <p:spPr>
          <a:xfrm>
            <a:off x="3995936" y="6165304"/>
            <a:ext cx="2304256" cy="69438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7" name="矩形 16"/>
          <p:cNvSpPr/>
          <p:nvPr/>
        </p:nvSpPr>
        <p:spPr>
          <a:xfrm>
            <a:off x="5512646" y="5466764"/>
            <a:ext cx="3523850" cy="400110"/>
          </a:xfrm>
          <a:prstGeom prst="rect">
            <a:avLst/>
          </a:prstGeom>
          <a:solidFill>
            <a:schemeClr val="bg1"/>
          </a:solidFill>
          <a:ln>
            <a:solidFill>
              <a:srgbClr val="FF0000"/>
            </a:solidFill>
          </a:ln>
        </p:spPr>
        <p:txBody>
          <a:bodyPr wrap="none">
            <a:spAutoFit/>
          </a:bodyPr>
          <a:lstStyle/>
          <a:p>
            <a:r>
              <a:rPr lang="en-US" altLang="zh-CN" sz="2000" dirty="0"/>
              <a:t>(P</a:t>
            </a:r>
            <a:r>
              <a:rPr lang="en-US" altLang="zh-CN" sz="2000" baseline="-25000" dirty="0"/>
              <a:t>C</a:t>
            </a:r>
            <a:r>
              <a:rPr lang="en-US" altLang="zh-CN" sz="2000" dirty="0"/>
              <a:t>/P</a:t>
            </a:r>
            <a:r>
              <a:rPr lang="en-US" altLang="zh-CN" sz="2000" baseline="-25000" dirty="0"/>
              <a:t>F</a:t>
            </a:r>
            <a:r>
              <a:rPr lang="en-US" altLang="zh-CN" sz="2000" dirty="0"/>
              <a:t>) &lt; (P</a:t>
            </a:r>
            <a:r>
              <a:rPr lang="en-US" altLang="zh-CN" sz="2000" baseline="-25000" dirty="0"/>
              <a:t>C</a:t>
            </a:r>
            <a:r>
              <a:rPr lang="en-US" altLang="zh-CN" sz="2000" dirty="0"/>
              <a:t>/P</a:t>
            </a:r>
            <a:r>
              <a:rPr lang="en-US" altLang="zh-CN" sz="2000" baseline="-25000" dirty="0"/>
              <a:t>F</a:t>
            </a:r>
            <a:r>
              <a:rPr lang="en-US" altLang="zh-CN" sz="2000" dirty="0"/>
              <a:t>)</a:t>
            </a:r>
            <a:r>
              <a:rPr lang="en-US" altLang="zh-CN" sz="2000" baseline="30000" dirty="0"/>
              <a:t>T </a:t>
            </a:r>
            <a:r>
              <a:rPr lang="en-US" altLang="zh-CN" sz="2000" dirty="0"/>
              <a:t>&lt; (P*</a:t>
            </a:r>
            <a:r>
              <a:rPr lang="en-US" altLang="zh-CN" sz="2000" baseline="-25000" dirty="0"/>
              <a:t>C</a:t>
            </a:r>
            <a:r>
              <a:rPr lang="en-US" altLang="zh-CN" sz="2000" dirty="0"/>
              <a:t>/P*</a:t>
            </a:r>
            <a:r>
              <a:rPr lang="en-US" altLang="zh-CN" sz="2000" baseline="-25000" dirty="0"/>
              <a:t>F </a:t>
            </a:r>
            <a:r>
              <a:rPr lang="en-US" altLang="zh-CN" sz="2000" dirty="0"/>
              <a:t>)</a:t>
            </a:r>
          </a:p>
        </p:txBody>
      </p:sp>
    </p:spTree>
    <p:extLst>
      <p:ext uri="{BB962C8B-B14F-4D97-AF65-F5344CB8AC3E}">
        <p14:creationId xmlns:p14="http://schemas.microsoft.com/office/powerpoint/2010/main" val="10801701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par>
                                <p:cTn id="8" presetID="3" presetClass="entr" presetSubtype="1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blinds(horizontal)">
                                      <p:cBhvr>
                                        <p:cTn id="10" dur="500"/>
                                        <p:tgtEl>
                                          <p:spTgt spid="10"/>
                                        </p:tgtEl>
                                      </p:cBhvr>
                                    </p:animEffec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6">
                                            <p:txEl>
                                              <p:pRg st="0" end="0"/>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xEl>
                                              <p:pRg st="1" end="1"/>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6">
                                            <p:txEl>
                                              <p:pRg st="2" end="2"/>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 presetClass="exit" presetSubtype="4" fill="hold" nodeType="clickEffect">
                                  <p:stCondLst>
                                    <p:cond delay="0"/>
                                  </p:stCondLst>
                                  <p:childTnLst>
                                    <p:anim calcmode="lin" valueType="num">
                                      <p:cBhvr additive="base">
                                        <p:cTn id="30" dur="500"/>
                                        <p:tgtEl>
                                          <p:spTgt spid="15"/>
                                        </p:tgtEl>
                                        <p:attrNameLst>
                                          <p:attrName>ppt_x</p:attrName>
                                        </p:attrNameLst>
                                      </p:cBhvr>
                                      <p:tavLst>
                                        <p:tav tm="0">
                                          <p:val>
                                            <p:strVal val="ppt_x"/>
                                          </p:val>
                                        </p:tav>
                                        <p:tav tm="100000">
                                          <p:val>
                                            <p:strVal val="ppt_x"/>
                                          </p:val>
                                        </p:tav>
                                      </p:tavLst>
                                    </p:anim>
                                    <p:anim calcmode="lin" valueType="num">
                                      <p:cBhvr additive="base">
                                        <p:cTn id="31" dur="500"/>
                                        <p:tgtEl>
                                          <p:spTgt spid="15"/>
                                        </p:tgtEl>
                                        <p:attrNameLst>
                                          <p:attrName>ppt_y</p:attrName>
                                        </p:attrNameLst>
                                      </p:cBhvr>
                                      <p:tavLst>
                                        <p:tav tm="0">
                                          <p:val>
                                            <p:strVal val="ppt_y"/>
                                          </p:val>
                                        </p:tav>
                                        <p:tav tm="100000">
                                          <p:val>
                                            <p:strVal val="1+ppt_h/2"/>
                                          </p:val>
                                        </p:tav>
                                      </p:tavLst>
                                    </p:anim>
                                    <p:set>
                                      <p:cBhvr>
                                        <p:cTn id="32" dur="1" fill="hold">
                                          <p:stCondLst>
                                            <p:cond delay="499"/>
                                          </p:stCondLst>
                                        </p:cTn>
                                        <p:tgtEl>
                                          <p:spTgt spid="15"/>
                                        </p:tgtEl>
                                        <p:attrNameLst>
                                          <p:attrName>style.visibility</p:attrName>
                                        </p:attrNameLst>
                                      </p:cBhvr>
                                      <p:to>
                                        <p:strVal val="hidden"/>
                                      </p:to>
                                    </p:set>
                                  </p:childTnLst>
                                </p:cTn>
                              </p:par>
                              <p:par>
                                <p:cTn id="33" presetID="2" presetClass="exit" presetSubtype="4" fill="hold" grpId="0" nodeType="withEffect">
                                  <p:stCondLst>
                                    <p:cond delay="0"/>
                                  </p:stCondLst>
                                  <p:childTnLst>
                                    <p:anim calcmode="lin" valueType="num">
                                      <p:cBhvr additive="base">
                                        <p:cTn id="34" dur="500"/>
                                        <p:tgtEl>
                                          <p:spTgt spid="7"/>
                                        </p:tgtEl>
                                        <p:attrNameLst>
                                          <p:attrName>ppt_x</p:attrName>
                                        </p:attrNameLst>
                                      </p:cBhvr>
                                      <p:tavLst>
                                        <p:tav tm="0">
                                          <p:val>
                                            <p:strVal val="ppt_x"/>
                                          </p:val>
                                        </p:tav>
                                        <p:tav tm="100000">
                                          <p:val>
                                            <p:strVal val="ppt_x"/>
                                          </p:val>
                                        </p:tav>
                                      </p:tavLst>
                                    </p:anim>
                                    <p:anim calcmode="lin" valueType="num">
                                      <p:cBhvr additive="base">
                                        <p:cTn id="35" dur="500"/>
                                        <p:tgtEl>
                                          <p:spTgt spid="7"/>
                                        </p:tgtEl>
                                        <p:attrNameLst>
                                          <p:attrName>ppt_y</p:attrName>
                                        </p:attrNameLst>
                                      </p:cBhvr>
                                      <p:tavLst>
                                        <p:tav tm="0">
                                          <p:val>
                                            <p:strVal val="ppt_y"/>
                                          </p:val>
                                        </p:tav>
                                        <p:tav tm="100000">
                                          <p:val>
                                            <p:strVal val="1+ppt_h/2"/>
                                          </p:val>
                                        </p:tav>
                                      </p:tavLst>
                                    </p:anim>
                                    <p:set>
                                      <p:cBhvr>
                                        <p:cTn id="36" dur="1" fill="hold">
                                          <p:stCondLst>
                                            <p:cond delay="499"/>
                                          </p:stCondLst>
                                        </p:cTn>
                                        <p:tgtEl>
                                          <p:spTgt spid="7"/>
                                        </p:tgtEl>
                                        <p:attrNameLst>
                                          <p:attrName>style.visibility</p:attrName>
                                        </p:attrNameLst>
                                      </p:cBhvr>
                                      <p:to>
                                        <p:strVal val="hidden"/>
                                      </p:to>
                                    </p:set>
                                  </p:childTnLst>
                                </p:cTn>
                              </p:par>
                              <p:par>
                                <p:cTn id="37" presetID="2" presetClass="exit" presetSubtype="4" fill="hold" nodeType="withEffect">
                                  <p:stCondLst>
                                    <p:cond delay="0"/>
                                  </p:stCondLst>
                                  <p:childTnLst>
                                    <p:anim calcmode="lin" valueType="num">
                                      <p:cBhvr additive="base">
                                        <p:cTn id="38" dur="500"/>
                                        <p:tgtEl>
                                          <p:spTgt spid="11"/>
                                        </p:tgtEl>
                                        <p:attrNameLst>
                                          <p:attrName>ppt_x</p:attrName>
                                        </p:attrNameLst>
                                      </p:cBhvr>
                                      <p:tavLst>
                                        <p:tav tm="0">
                                          <p:val>
                                            <p:strVal val="ppt_x"/>
                                          </p:val>
                                        </p:tav>
                                        <p:tav tm="100000">
                                          <p:val>
                                            <p:strVal val="ppt_x"/>
                                          </p:val>
                                        </p:tav>
                                      </p:tavLst>
                                    </p:anim>
                                    <p:anim calcmode="lin" valueType="num">
                                      <p:cBhvr additive="base">
                                        <p:cTn id="39" dur="500"/>
                                        <p:tgtEl>
                                          <p:spTgt spid="11"/>
                                        </p:tgtEl>
                                        <p:attrNameLst>
                                          <p:attrName>ppt_y</p:attrName>
                                        </p:attrNameLst>
                                      </p:cBhvr>
                                      <p:tavLst>
                                        <p:tav tm="0">
                                          <p:val>
                                            <p:strVal val="ppt_y"/>
                                          </p:val>
                                        </p:tav>
                                        <p:tav tm="100000">
                                          <p:val>
                                            <p:strVal val="1+ppt_h/2"/>
                                          </p:val>
                                        </p:tav>
                                      </p:tavLst>
                                    </p:anim>
                                    <p:set>
                                      <p:cBhvr>
                                        <p:cTn id="40" dur="1" fill="hold">
                                          <p:stCondLst>
                                            <p:cond delay="499"/>
                                          </p:stCondLst>
                                        </p:cTn>
                                        <p:tgtEl>
                                          <p:spTgt spid="11"/>
                                        </p:tgtEl>
                                        <p:attrNameLst>
                                          <p:attrName>style.visibility</p:attrName>
                                        </p:attrNameLst>
                                      </p:cBhvr>
                                      <p:to>
                                        <p:strVal val="hidden"/>
                                      </p:to>
                                    </p:set>
                                  </p:childTnLst>
                                </p:cTn>
                              </p:par>
                              <p:par>
                                <p:cTn id="41" presetID="2" presetClass="exit" presetSubtype="4" fill="hold" grpId="0" nodeType="withEffect">
                                  <p:stCondLst>
                                    <p:cond delay="0"/>
                                  </p:stCondLst>
                                  <p:childTnLst>
                                    <p:anim calcmode="lin" valueType="num">
                                      <p:cBhvr additive="base">
                                        <p:cTn id="42" dur="500"/>
                                        <p:tgtEl>
                                          <p:spTgt spid="9"/>
                                        </p:tgtEl>
                                        <p:attrNameLst>
                                          <p:attrName>ppt_x</p:attrName>
                                        </p:attrNameLst>
                                      </p:cBhvr>
                                      <p:tavLst>
                                        <p:tav tm="0">
                                          <p:val>
                                            <p:strVal val="ppt_x"/>
                                          </p:val>
                                        </p:tav>
                                        <p:tav tm="100000">
                                          <p:val>
                                            <p:strVal val="ppt_x"/>
                                          </p:val>
                                        </p:tav>
                                      </p:tavLst>
                                    </p:anim>
                                    <p:anim calcmode="lin" valueType="num">
                                      <p:cBhvr additive="base">
                                        <p:cTn id="43" dur="500"/>
                                        <p:tgtEl>
                                          <p:spTgt spid="9"/>
                                        </p:tgtEl>
                                        <p:attrNameLst>
                                          <p:attrName>ppt_y</p:attrName>
                                        </p:attrNameLst>
                                      </p:cBhvr>
                                      <p:tavLst>
                                        <p:tav tm="0">
                                          <p:val>
                                            <p:strVal val="ppt_y"/>
                                          </p:val>
                                        </p:tav>
                                        <p:tav tm="100000">
                                          <p:val>
                                            <p:strVal val="1+ppt_h/2"/>
                                          </p:val>
                                        </p:tav>
                                      </p:tavLst>
                                    </p:anim>
                                    <p:set>
                                      <p:cBhvr>
                                        <p:cTn id="44" dur="1" fill="hold">
                                          <p:stCondLst>
                                            <p:cond delay="499"/>
                                          </p:stCondLst>
                                        </p:cTn>
                                        <p:tgtEl>
                                          <p:spTgt spid="9"/>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
                                            <p:bg/>
                                          </p:spTgt>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
                                            <p:txEl>
                                              <p:pRg st="0" end="0"/>
                                            </p:txEl>
                                          </p:spTgt>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
                                            <p:txEl>
                                              <p:pRg st="1" end="1"/>
                                            </p:txEl>
                                          </p:spTgt>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3">
                                            <p:txEl>
                                              <p:pRg st="2" end="2"/>
                                            </p:txEl>
                                          </p:spTgt>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build="p"/>
      <p:bldP spid="7" grpId="0" animBg="1"/>
      <p:bldP spid="9" grpId="0" animBg="1"/>
      <p:bldP spid="3" grpId="0" uiExpand="1" build="p" animBg="1"/>
      <p:bldP spid="1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85428" y="215372"/>
            <a:ext cx="8858572" cy="765356"/>
          </a:xfrm>
        </p:spPr>
        <p:txBody>
          <a:bodyPr/>
          <a:lstStyle/>
          <a:p>
            <a:r>
              <a:rPr lang="en-US" altLang="en-US" sz="3600" dirty="0">
                <a:ea typeface="ヒラギノ角ゴ Pro W3" pitchFamily="-84" charset="-128"/>
              </a:rPr>
              <a:t>2.</a:t>
            </a:r>
            <a:r>
              <a:rPr lang="zh-CN" altLang="en-US" sz="3600" dirty="0">
                <a:latin typeface="+mn-ea"/>
                <a:ea typeface="+mn-ea"/>
              </a:rPr>
              <a:t>贸易对两要素经济的影响</a:t>
            </a:r>
            <a:r>
              <a:rPr lang="en-US" altLang="en-US" sz="2000" b="0" dirty="0">
                <a:ea typeface="ヒラギノ角ゴ Pro W3" pitchFamily="-84" charset="-128"/>
              </a:rPr>
              <a:t>(3 of 4)</a:t>
            </a:r>
            <a:endParaRPr lang="en-IN" sz="2000" b="0" dirty="0"/>
          </a:p>
        </p:txBody>
      </p:sp>
      <p:sp>
        <p:nvSpPr>
          <p:cNvPr id="4" name="Content Placeholder 3"/>
          <p:cNvSpPr>
            <a:spLocks noGrp="1"/>
          </p:cNvSpPr>
          <p:nvPr>
            <p:ph idx="1"/>
          </p:nvPr>
        </p:nvSpPr>
        <p:spPr>
          <a:xfrm>
            <a:off x="457200" y="1196753"/>
            <a:ext cx="8363272" cy="4464495"/>
          </a:xfrm>
          <a:solidFill>
            <a:schemeClr val="bg1"/>
          </a:solidFill>
        </p:spPr>
        <p:txBody>
          <a:bodyPr/>
          <a:lstStyle/>
          <a:p>
            <a:r>
              <a:rPr lang="zh-CN" altLang="en-US" sz="2400" dirty="0"/>
              <a:t>与李嘉图模型一样，</a:t>
            </a:r>
            <a:r>
              <a:rPr lang="en-US" altLang="zh-CN" sz="2400" dirty="0"/>
              <a:t>H-O</a:t>
            </a:r>
            <a:r>
              <a:rPr lang="zh-CN" altLang="en-US" sz="2400" dirty="0"/>
              <a:t>模型预测贸易之后相对价格趋同。</a:t>
            </a:r>
            <a:endParaRPr lang="en-US" altLang="en-US" sz="2400" dirty="0"/>
          </a:p>
          <a:p>
            <a:pPr lvl="1"/>
            <a:r>
              <a:rPr lang="zh-CN" altLang="en-US" sz="2400" i="1" dirty="0">
                <a:solidFill>
                  <a:srgbClr val="001581"/>
                </a:solidFill>
              </a:rPr>
              <a:t>贸易之后，布的相对价格在劳动力相对充足的国家（本国）上升，而在劳动力相对匮乏的国家（外国）下降。</a:t>
            </a:r>
            <a:endParaRPr lang="en-US" altLang="en-US" sz="2400" i="1" dirty="0">
              <a:solidFill>
                <a:srgbClr val="001581"/>
              </a:solidFill>
            </a:endParaRPr>
          </a:p>
          <a:p>
            <a:r>
              <a:rPr lang="zh-CN" altLang="en-US" sz="2400" dirty="0"/>
              <a:t>由于 </a:t>
            </a:r>
            <a:r>
              <a:rPr lang="en-US" altLang="zh-CN" sz="2400" dirty="0"/>
              <a:t> (P</a:t>
            </a:r>
            <a:r>
              <a:rPr lang="en-US" altLang="zh-CN" sz="2400" baseline="-25000" dirty="0"/>
              <a:t>C</a:t>
            </a:r>
            <a:r>
              <a:rPr lang="en-US" altLang="zh-CN" sz="2400" dirty="0"/>
              <a:t>/P</a:t>
            </a:r>
            <a:r>
              <a:rPr lang="en-US" altLang="zh-CN" sz="2400" baseline="-25000" dirty="0"/>
              <a:t>F</a:t>
            </a:r>
            <a:r>
              <a:rPr lang="en-US" altLang="zh-CN" sz="2400" dirty="0"/>
              <a:t>) &lt; (P</a:t>
            </a:r>
            <a:r>
              <a:rPr lang="en-US" altLang="zh-CN" sz="2400" baseline="-25000" dirty="0"/>
              <a:t>C</a:t>
            </a:r>
            <a:r>
              <a:rPr lang="en-US" altLang="zh-CN" sz="2400" dirty="0"/>
              <a:t>/P</a:t>
            </a:r>
            <a:r>
              <a:rPr lang="en-US" altLang="zh-CN" sz="2400" baseline="-25000" dirty="0"/>
              <a:t>F</a:t>
            </a:r>
            <a:r>
              <a:rPr lang="en-US" altLang="zh-CN" sz="2400" dirty="0"/>
              <a:t>)</a:t>
            </a:r>
            <a:r>
              <a:rPr lang="en-US" altLang="zh-CN" sz="2400" baseline="30000" dirty="0"/>
              <a:t>T </a:t>
            </a:r>
            <a:r>
              <a:rPr lang="en-US" altLang="zh-CN" sz="2400" dirty="0"/>
              <a:t>&lt; (P*</a:t>
            </a:r>
            <a:r>
              <a:rPr lang="en-US" altLang="zh-CN" sz="2400" baseline="-25000" dirty="0"/>
              <a:t>C</a:t>
            </a:r>
            <a:r>
              <a:rPr lang="en-US" altLang="zh-CN" sz="2400" dirty="0"/>
              <a:t>/P*</a:t>
            </a:r>
            <a:r>
              <a:rPr lang="en-US" altLang="zh-CN" sz="2400" baseline="-25000" dirty="0"/>
              <a:t>F </a:t>
            </a:r>
            <a:r>
              <a:rPr lang="en-US" altLang="zh-CN" sz="2400" dirty="0"/>
              <a:t>)</a:t>
            </a:r>
          </a:p>
          <a:p>
            <a:r>
              <a:rPr lang="zh-CN" altLang="en-US" sz="2400" dirty="0"/>
              <a:t>相对价格和贸易模式</a:t>
            </a:r>
            <a:r>
              <a:rPr lang="en-US" altLang="en-US" sz="2400" dirty="0"/>
              <a:t>:</a:t>
            </a:r>
          </a:p>
          <a:p>
            <a:pPr lvl="1"/>
            <a:r>
              <a:rPr lang="zh-CN" altLang="en-US" sz="2200" dirty="0"/>
              <a:t>在</a:t>
            </a:r>
            <a:r>
              <a:rPr lang="zh-CN" altLang="en-US" sz="2200" dirty="0">
                <a:solidFill>
                  <a:srgbClr val="FF0000"/>
                </a:solidFill>
              </a:rPr>
              <a:t>本国</a:t>
            </a:r>
            <a:r>
              <a:rPr lang="zh-CN" altLang="en-US" sz="2200" dirty="0"/>
              <a:t>，布的相对价格上涨导致布料相对产量的上升和布料相对消费量的下降。</a:t>
            </a:r>
            <a:endParaRPr lang="en-US" altLang="zh-CN" sz="2200" dirty="0"/>
          </a:p>
          <a:p>
            <a:pPr lvl="1"/>
            <a:r>
              <a:rPr lang="zh-CN" altLang="en-US" sz="2200" dirty="0"/>
              <a:t>本国成为了</a:t>
            </a:r>
            <a:r>
              <a:rPr lang="zh-CN" altLang="en-US" sz="2200" dirty="0">
                <a:solidFill>
                  <a:srgbClr val="FF0000"/>
                </a:solidFill>
              </a:rPr>
              <a:t>布的出口国</a:t>
            </a:r>
            <a:r>
              <a:rPr lang="zh-CN" altLang="en-US" sz="2200" dirty="0"/>
              <a:t>和</a:t>
            </a:r>
            <a:r>
              <a:rPr lang="zh-CN" altLang="en-US" sz="2200" dirty="0">
                <a:solidFill>
                  <a:srgbClr val="FF0000"/>
                </a:solidFill>
              </a:rPr>
              <a:t>食品的进口国</a:t>
            </a:r>
            <a:r>
              <a:rPr lang="zh-CN" altLang="en-US" sz="2200" dirty="0"/>
              <a:t>。</a:t>
            </a:r>
            <a:endParaRPr lang="en-US" altLang="zh-CN" sz="2200" dirty="0"/>
          </a:p>
          <a:p>
            <a:pPr lvl="1"/>
            <a:r>
              <a:rPr lang="zh-CN" altLang="en-US" sz="2200" dirty="0"/>
              <a:t>外国布的相对价格下降使其成为</a:t>
            </a:r>
            <a:r>
              <a:rPr lang="zh-CN" altLang="en-US" sz="2200" dirty="0">
                <a:solidFill>
                  <a:srgbClr val="FF0000"/>
                </a:solidFill>
              </a:rPr>
              <a:t>布的进口国</a:t>
            </a:r>
            <a:r>
              <a:rPr lang="zh-CN" altLang="en-US" sz="2200" dirty="0"/>
              <a:t>和</a:t>
            </a:r>
            <a:r>
              <a:rPr lang="zh-CN" altLang="en-US" sz="2200" dirty="0">
                <a:solidFill>
                  <a:srgbClr val="FF0000"/>
                </a:solidFill>
              </a:rPr>
              <a:t>食品出口国</a:t>
            </a:r>
            <a:r>
              <a:rPr lang="zh-CN" altLang="en-US" sz="2200" dirty="0"/>
              <a:t>。</a:t>
            </a:r>
            <a:endParaRPr lang="en-US" altLang="en-US" sz="2200" dirty="0"/>
          </a:p>
        </p:txBody>
      </p:sp>
    </p:spTree>
    <p:extLst>
      <p:ext uri="{BB962C8B-B14F-4D97-AF65-F5344CB8AC3E}">
        <p14:creationId xmlns:p14="http://schemas.microsoft.com/office/powerpoint/2010/main" val="25369870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285428" y="215372"/>
            <a:ext cx="8858572" cy="765356"/>
          </a:xfrm>
        </p:spPr>
        <p:txBody>
          <a:bodyPr/>
          <a:lstStyle/>
          <a:p>
            <a:r>
              <a:rPr lang="en-US" altLang="en-US" sz="3600" dirty="0">
                <a:ea typeface="ヒラギノ角ゴ Pro W3" pitchFamily="-84" charset="-128"/>
              </a:rPr>
              <a:t>2.</a:t>
            </a:r>
            <a:r>
              <a:rPr lang="zh-CN" altLang="en-US" sz="3600" dirty="0">
                <a:latin typeface="+mn-ea"/>
                <a:ea typeface="+mn-ea"/>
              </a:rPr>
              <a:t>贸易对两要素经济的影响</a:t>
            </a:r>
            <a:r>
              <a:rPr lang="en-US" altLang="en-US" sz="2000" b="0" dirty="0">
                <a:ea typeface="ヒラギノ角ゴ Pro W3" pitchFamily="-84" charset="-128"/>
              </a:rPr>
              <a:t>(4 of 4)</a:t>
            </a:r>
            <a:endParaRPr lang="en-IN" sz="2000" b="0" dirty="0"/>
          </a:p>
        </p:txBody>
      </p:sp>
      <p:sp>
        <p:nvSpPr>
          <p:cNvPr id="4" name="Content Placeholder 3"/>
          <p:cNvSpPr>
            <a:spLocks noGrp="1"/>
          </p:cNvSpPr>
          <p:nvPr>
            <p:ph idx="1"/>
          </p:nvPr>
        </p:nvSpPr>
        <p:spPr>
          <a:xfrm>
            <a:off x="395536" y="1412776"/>
            <a:ext cx="8153400" cy="4536504"/>
          </a:xfrm>
        </p:spPr>
        <p:txBody>
          <a:bodyPr/>
          <a:lstStyle/>
          <a:p>
            <a:pPr>
              <a:spcBef>
                <a:spcPts val="1200"/>
              </a:spcBef>
              <a:spcAft>
                <a:spcPts val="1200"/>
              </a:spcAft>
            </a:pPr>
            <a:r>
              <a:rPr lang="zh-CN" altLang="en-US" sz="2400" b="1" dirty="0">
                <a:solidFill>
                  <a:srgbClr val="FF0000"/>
                </a:solidFill>
              </a:rPr>
              <a:t>赫克歇尔</a:t>
            </a:r>
            <a:r>
              <a:rPr lang="en-US" altLang="zh-CN" sz="2400" b="1" dirty="0">
                <a:solidFill>
                  <a:srgbClr val="FF0000"/>
                </a:solidFill>
                <a:ea typeface="ヒラギノ角ゴ Pro W3" pitchFamily="-84" charset="-128"/>
              </a:rPr>
              <a:t>-</a:t>
            </a:r>
            <a:r>
              <a:rPr lang="zh-CN" altLang="en-US" sz="2400" b="1" dirty="0">
                <a:solidFill>
                  <a:srgbClr val="FF0000"/>
                </a:solidFill>
              </a:rPr>
              <a:t>俄林定理：</a:t>
            </a:r>
            <a:endParaRPr lang="en-US" altLang="zh-CN" sz="2400" b="1" dirty="0">
              <a:solidFill>
                <a:srgbClr val="FF0000"/>
              </a:solidFill>
            </a:endParaRPr>
          </a:p>
          <a:p>
            <a:pPr>
              <a:spcBef>
                <a:spcPts val="1200"/>
              </a:spcBef>
              <a:spcAft>
                <a:spcPts val="1200"/>
              </a:spcAft>
            </a:pPr>
            <a:r>
              <a:rPr lang="zh-CN" altLang="en-US" sz="2400" dirty="0">
                <a:ea typeface="黑体" panose="02010609060101010101" pitchFamily="49" charset="-122"/>
              </a:rPr>
              <a:t>每一个国家出口那些密集使用在本国较为丰裕的生产要素所生产的产品，进口本国稀缺生产要素密集型产品</a:t>
            </a:r>
            <a:endParaRPr lang="en-US" altLang="zh-CN" sz="2400" dirty="0">
              <a:latin typeface="+mn-ea"/>
            </a:endParaRPr>
          </a:p>
          <a:p>
            <a:pPr>
              <a:spcBef>
                <a:spcPts val="1200"/>
              </a:spcBef>
              <a:spcAft>
                <a:spcPts val="1200"/>
              </a:spcAft>
            </a:pPr>
            <a:r>
              <a:rPr lang="zh-CN" altLang="en-US" sz="2400" dirty="0">
                <a:latin typeface="+mn-ea"/>
              </a:rPr>
              <a:t>概括为：</a:t>
            </a:r>
            <a:endParaRPr lang="en-US" altLang="en-US" sz="2400" dirty="0">
              <a:ea typeface="ヒラギノ角ゴ Pro W3" pitchFamily="-84" charset="-128"/>
            </a:endParaRPr>
          </a:p>
          <a:p>
            <a:pPr lvl="1">
              <a:spcBef>
                <a:spcPts val="1200"/>
              </a:spcBef>
              <a:spcAft>
                <a:spcPts val="1200"/>
              </a:spcAft>
            </a:pPr>
            <a:r>
              <a:rPr lang="zh-CN" altLang="en-US" sz="2400" dirty="0">
                <a:latin typeface="+mn-ea"/>
              </a:rPr>
              <a:t>各国倾向于出口其丰裕要素密集的产品</a:t>
            </a:r>
            <a:r>
              <a:rPr lang="zh-CN" altLang="en-US" sz="2400" b="1" dirty="0">
                <a:ea typeface="ヒラギノ角ゴ Pro W3" pitchFamily="-84" charset="-128"/>
              </a:rPr>
              <a:t>。</a:t>
            </a:r>
            <a:endParaRPr lang="en-US" altLang="en-US" sz="2400" b="1" dirty="0">
              <a:ea typeface="ヒラギノ角ゴ Pro W3" pitchFamily="-84" charset="-128"/>
            </a:endParaRPr>
          </a:p>
          <a:p>
            <a:pPr lvl="1"/>
            <a:r>
              <a:rPr lang="zh-CN" altLang="en-US" sz="2000" i="1" dirty="0">
                <a:latin typeface="+mn-ea"/>
              </a:rPr>
              <a:t>要素丰裕度：国家角度</a:t>
            </a:r>
            <a:endParaRPr lang="en-US" altLang="zh-CN" sz="2000" i="1" dirty="0">
              <a:latin typeface="+mn-ea"/>
            </a:endParaRPr>
          </a:p>
          <a:p>
            <a:pPr lvl="1"/>
            <a:r>
              <a:rPr lang="zh-CN" altLang="en-US" sz="2000" i="1" dirty="0">
                <a:latin typeface="+mn-ea"/>
              </a:rPr>
              <a:t>要素密集型：商品角度</a:t>
            </a:r>
            <a:endParaRPr lang="en-US" altLang="en-US" sz="2000" i="1" dirty="0">
              <a:latin typeface="+mn-ea"/>
            </a:endParaRPr>
          </a:p>
        </p:txBody>
      </p:sp>
    </p:spTree>
    <p:extLst>
      <p:ext uri="{BB962C8B-B14F-4D97-AF65-F5344CB8AC3E}">
        <p14:creationId xmlns:p14="http://schemas.microsoft.com/office/powerpoint/2010/main" val="112006536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CA1BDD5C-29BA-D2C6-35C5-1F6F615FE331}"/>
              </a:ext>
            </a:extLst>
          </p:cNvPr>
          <p:cNvPicPr>
            <a:picLocks noChangeAspect="1"/>
          </p:cNvPicPr>
          <p:nvPr/>
        </p:nvPicPr>
        <p:blipFill>
          <a:blip r:embed="rId3"/>
          <a:stretch>
            <a:fillRect/>
          </a:stretch>
        </p:blipFill>
        <p:spPr>
          <a:xfrm>
            <a:off x="28919" y="1894656"/>
            <a:ext cx="6637889" cy="4507088"/>
          </a:xfrm>
          <a:prstGeom prst="rect">
            <a:avLst/>
          </a:prstGeom>
          <a:ln>
            <a:solidFill>
              <a:srgbClr val="0070C0"/>
            </a:solidFill>
          </a:ln>
        </p:spPr>
      </p:pic>
      <p:sp>
        <p:nvSpPr>
          <p:cNvPr id="2" name="Title 1"/>
          <p:cNvSpPr>
            <a:spLocks noGrp="1"/>
          </p:cNvSpPr>
          <p:nvPr>
            <p:ph type="title"/>
          </p:nvPr>
        </p:nvSpPr>
        <p:spPr>
          <a:xfrm>
            <a:off x="457200" y="215372"/>
            <a:ext cx="8305800" cy="640985"/>
          </a:xfrm>
        </p:spPr>
        <p:txBody>
          <a:bodyPr/>
          <a:lstStyle/>
          <a:p>
            <a:r>
              <a:rPr lang="zh-CN" altLang="en-US" sz="3600" dirty="0">
                <a:latin typeface="+mn-ea"/>
                <a:ea typeface="+mn-ea"/>
              </a:rPr>
              <a:t>贸易与收入分配</a:t>
            </a:r>
            <a:r>
              <a:rPr lang="en-US" altLang="en-US" sz="2000" b="0" dirty="0">
                <a:ea typeface="ヒラギノ角ゴ Pro W3" pitchFamily="-84" charset="-128"/>
              </a:rPr>
              <a:t>(1 of 3)</a:t>
            </a:r>
            <a:endParaRPr lang="en-IN" sz="2000" b="0" dirty="0"/>
          </a:p>
        </p:txBody>
      </p:sp>
      <p:sp>
        <p:nvSpPr>
          <p:cNvPr id="4" name="Content Placeholder 3"/>
          <p:cNvSpPr>
            <a:spLocks noGrp="1"/>
          </p:cNvSpPr>
          <p:nvPr>
            <p:ph idx="1"/>
          </p:nvPr>
        </p:nvSpPr>
        <p:spPr>
          <a:xfrm>
            <a:off x="282708" y="1024817"/>
            <a:ext cx="8609772" cy="847391"/>
          </a:xfrm>
          <a:solidFill>
            <a:schemeClr val="bg1"/>
          </a:solidFill>
        </p:spPr>
        <p:txBody>
          <a:bodyPr/>
          <a:lstStyle/>
          <a:p>
            <a:pPr>
              <a:spcBef>
                <a:spcPts val="600"/>
              </a:spcBef>
            </a:pPr>
            <a:r>
              <a:rPr lang="zh-CN" altLang="en-US" sz="2400" dirty="0">
                <a:solidFill>
                  <a:srgbClr val="FF0000"/>
                </a:solidFill>
              </a:rPr>
              <a:t>贸易导致相对价格趋同</a:t>
            </a:r>
            <a:endParaRPr lang="en-US" altLang="zh-CN" sz="2400" dirty="0">
              <a:solidFill>
                <a:srgbClr val="FF0000"/>
              </a:solidFill>
            </a:endParaRPr>
          </a:p>
          <a:p>
            <a:pPr>
              <a:spcBef>
                <a:spcPts val="600"/>
              </a:spcBef>
            </a:pPr>
            <a:r>
              <a:rPr lang="en-US" altLang="zh-CN" sz="2400" dirty="0">
                <a:sym typeface="Wingdings" panose="05000000000000000000" pitchFamily="2" charset="2"/>
              </a:rPr>
              <a:t> </a:t>
            </a:r>
            <a:r>
              <a:rPr lang="zh-CN" altLang="en-US" sz="2400" dirty="0"/>
              <a:t>相对价格的变化会强烈影响劳动力和资本的收益。</a:t>
            </a:r>
            <a:endParaRPr lang="zh-CN" altLang="en-US" dirty="0"/>
          </a:p>
        </p:txBody>
      </p:sp>
      <p:sp>
        <p:nvSpPr>
          <p:cNvPr id="5" name="矩形 4"/>
          <p:cNvSpPr/>
          <p:nvPr/>
        </p:nvSpPr>
        <p:spPr>
          <a:xfrm>
            <a:off x="5605312" y="2294729"/>
            <a:ext cx="3192577" cy="2462213"/>
          </a:xfrm>
          <a:prstGeom prst="rect">
            <a:avLst/>
          </a:prstGeom>
          <a:solidFill>
            <a:schemeClr val="accent5">
              <a:lumMod val="20000"/>
              <a:lumOff val="80000"/>
            </a:schemeClr>
          </a:solidFill>
        </p:spPr>
        <p:txBody>
          <a:bodyPr wrap="square">
            <a:spAutoFit/>
          </a:bodyPr>
          <a:lstStyle/>
          <a:p>
            <a:pPr marL="342900" indent="-342900">
              <a:buFont typeface="Arial" panose="020B0604020202020204" pitchFamily="34" charset="0"/>
              <a:buChar char="•"/>
            </a:pPr>
            <a:r>
              <a:rPr lang="zh-CN" altLang="en-US" sz="2200" dirty="0"/>
              <a:t>布的价格上涨</a:t>
            </a:r>
            <a:r>
              <a:rPr lang="zh-CN" altLang="en-US" sz="2200" dirty="0">
                <a:solidFill>
                  <a:srgbClr val="FF0000"/>
                </a:solidFill>
              </a:rPr>
              <a:t>提高</a:t>
            </a:r>
            <a:r>
              <a:rPr lang="zh-CN" altLang="en-US" sz="2200" dirty="0"/>
              <a:t>了劳动力对两种商品的</a:t>
            </a:r>
            <a:r>
              <a:rPr lang="zh-CN" altLang="en-US" sz="2200" dirty="0">
                <a:solidFill>
                  <a:srgbClr val="FF0000"/>
                </a:solidFill>
              </a:rPr>
              <a:t>购买力</a:t>
            </a:r>
            <a:r>
              <a:rPr lang="zh-CN" altLang="en-US" sz="2200" dirty="0"/>
              <a:t>，同时降低了资本对两种商品的购买力。</a:t>
            </a:r>
            <a:endParaRPr lang="en-US" altLang="zh-CN" sz="2200" dirty="0"/>
          </a:p>
          <a:p>
            <a:pPr marL="342900" indent="-342900">
              <a:buFont typeface="Arial" panose="020B0604020202020204" pitchFamily="34" charset="0"/>
              <a:buChar char="•"/>
            </a:pPr>
            <a:r>
              <a:rPr lang="zh-CN" altLang="en-US" sz="2200" dirty="0"/>
              <a:t>食品价格上涨会产生相反的影响。</a:t>
            </a:r>
            <a:endParaRPr lang="en-US" altLang="zh-CN" sz="2200" dirty="0"/>
          </a:p>
        </p:txBody>
      </p:sp>
      <p:sp>
        <p:nvSpPr>
          <p:cNvPr id="7" name="上箭头 6"/>
          <p:cNvSpPr/>
          <p:nvPr/>
        </p:nvSpPr>
        <p:spPr>
          <a:xfrm>
            <a:off x="2627784" y="2708920"/>
            <a:ext cx="72008" cy="50405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8" name="上箭头 7"/>
          <p:cNvSpPr/>
          <p:nvPr/>
        </p:nvSpPr>
        <p:spPr>
          <a:xfrm>
            <a:off x="3275855" y="3273808"/>
            <a:ext cx="72008" cy="50405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9" name="上箭头 8"/>
          <p:cNvSpPr/>
          <p:nvPr/>
        </p:nvSpPr>
        <p:spPr>
          <a:xfrm>
            <a:off x="5220072" y="3788198"/>
            <a:ext cx="72008" cy="504056"/>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0" name="上箭头 9"/>
          <p:cNvSpPr/>
          <p:nvPr/>
        </p:nvSpPr>
        <p:spPr>
          <a:xfrm>
            <a:off x="4355976" y="4805759"/>
            <a:ext cx="72008" cy="288032"/>
          </a:xfrm>
          <a:prstGeom prst="upArrow">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cxnSp>
        <p:nvCxnSpPr>
          <p:cNvPr id="12" name="直接连接符 11"/>
          <p:cNvCxnSpPr>
            <a:cxnSpLocks/>
          </p:cNvCxnSpPr>
          <p:nvPr/>
        </p:nvCxnSpPr>
        <p:spPr>
          <a:xfrm flipV="1">
            <a:off x="971600" y="4434543"/>
            <a:ext cx="4284476" cy="2569"/>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3" name="动作按钮: 上一张 2">
            <a:hlinkClick r:id="rId4" action="ppaction://hlinksldjump" highlightClick="1"/>
            <a:extLst>
              <a:ext uri="{FF2B5EF4-FFF2-40B4-BE49-F238E27FC236}">
                <a16:creationId xmlns:a16="http://schemas.microsoft.com/office/drawing/2014/main" id="{4E6E7557-42A8-C53F-140F-E907E0B9E9EF}"/>
              </a:ext>
            </a:extLst>
          </p:cNvPr>
          <p:cNvSpPr/>
          <p:nvPr/>
        </p:nvSpPr>
        <p:spPr>
          <a:xfrm>
            <a:off x="4152552" y="2175991"/>
            <a:ext cx="648072" cy="493780"/>
          </a:xfrm>
          <a:prstGeom prst="actionButtonReturn">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22275634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2"/>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animBg="1"/>
      <p:bldP spid="8" grpId="0" animBg="1"/>
      <p:bldP spid="9" grpId="0" animBg="1"/>
      <p:bldP spid="10" grpId="0" animBg="1"/>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15372"/>
            <a:ext cx="8305800" cy="640985"/>
          </a:xfrm>
        </p:spPr>
        <p:txBody>
          <a:bodyPr/>
          <a:lstStyle/>
          <a:p>
            <a:r>
              <a:rPr lang="zh-CN" altLang="en-US" sz="3600" dirty="0">
                <a:latin typeface="+mn-ea"/>
                <a:ea typeface="+mn-ea"/>
              </a:rPr>
              <a:t>贸易与收入分配</a:t>
            </a:r>
            <a:r>
              <a:rPr lang="en-US" altLang="en-US" sz="2000" b="0" dirty="0">
                <a:ea typeface="ヒラギノ角ゴ Pro W3" pitchFamily="-84" charset="-128"/>
              </a:rPr>
              <a:t>(2 of 3)</a:t>
            </a:r>
            <a:endParaRPr lang="en-IN" sz="2000" b="0" dirty="0"/>
          </a:p>
        </p:txBody>
      </p:sp>
      <p:sp>
        <p:nvSpPr>
          <p:cNvPr id="4" name="Content Placeholder 3"/>
          <p:cNvSpPr>
            <a:spLocks noGrp="1"/>
          </p:cNvSpPr>
          <p:nvPr>
            <p:ph idx="1"/>
          </p:nvPr>
        </p:nvSpPr>
        <p:spPr>
          <a:xfrm>
            <a:off x="457200" y="992112"/>
            <a:ext cx="8305800" cy="2220864"/>
          </a:xfrm>
        </p:spPr>
        <p:txBody>
          <a:bodyPr/>
          <a:lstStyle/>
          <a:p>
            <a:r>
              <a:rPr lang="zh-CN" altLang="en-US" sz="2400" dirty="0">
                <a:latin typeface="+mn-ea"/>
              </a:rPr>
              <a:t>因此，国际贸易可以影响收入分配，</a:t>
            </a:r>
            <a:r>
              <a:rPr lang="zh-CN" altLang="en-US" sz="2400" dirty="0">
                <a:solidFill>
                  <a:srgbClr val="FF0000"/>
                </a:solidFill>
                <a:latin typeface="+mn-ea"/>
              </a:rPr>
              <a:t>长期来看也是如此</a:t>
            </a:r>
            <a:r>
              <a:rPr lang="zh-CN" altLang="en-US" sz="2400" dirty="0">
                <a:latin typeface="+mn-ea"/>
              </a:rPr>
              <a:t>：</a:t>
            </a:r>
            <a:endParaRPr lang="en-US" altLang="zh-CN" sz="2400" dirty="0">
              <a:latin typeface="+mn-ea"/>
            </a:endParaRPr>
          </a:p>
          <a:p>
            <a:pPr lvl="1"/>
            <a:r>
              <a:rPr lang="zh-CN" altLang="en-US" sz="2400" dirty="0">
                <a:latin typeface="+mn-ea"/>
              </a:rPr>
              <a:t>一个国家</a:t>
            </a:r>
            <a:r>
              <a:rPr lang="zh-CN" altLang="en-US" sz="2400" dirty="0">
                <a:solidFill>
                  <a:srgbClr val="FF0000"/>
                </a:solidFill>
                <a:latin typeface="+mn-ea"/>
              </a:rPr>
              <a:t>丰富要素的所有者</a:t>
            </a:r>
            <a:r>
              <a:rPr lang="zh-CN" altLang="en-US" sz="2400" dirty="0">
                <a:latin typeface="+mn-ea"/>
              </a:rPr>
              <a:t>从贸易中</a:t>
            </a:r>
            <a:r>
              <a:rPr lang="zh-CN" altLang="en-US" sz="2400" dirty="0">
                <a:solidFill>
                  <a:srgbClr val="FF0000"/>
                </a:solidFill>
                <a:latin typeface="+mn-ea"/>
              </a:rPr>
              <a:t>获益</a:t>
            </a:r>
            <a:r>
              <a:rPr lang="zh-CN" altLang="en-US" sz="2400" dirty="0">
                <a:latin typeface="+mn-ea"/>
              </a:rPr>
              <a:t>，但</a:t>
            </a:r>
            <a:r>
              <a:rPr lang="zh-CN" altLang="en-US" sz="2400" dirty="0">
                <a:solidFill>
                  <a:srgbClr val="001581"/>
                </a:solidFill>
                <a:latin typeface="+mn-ea"/>
              </a:rPr>
              <a:t>稀缺要素的所有者</a:t>
            </a:r>
            <a:r>
              <a:rPr lang="zh-CN" altLang="en-US" sz="2400" dirty="0">
                <a:latin typeface="+mn-ea"/>
              </a:rPr>
              <a:t>却会</a:t>
            </a:r>
            <a:r>
              <a:rPr lang="zh-CN" altLang="en-US" sz="2400" dirty="0">
                <a:solidFill>
                  <a:srgbClr val="001581"/>
                </a:solidFill>
                <a:latin typeface="+mn-ea"/>
              </a:rPr>
              <a:t>受损</a:t>
            </a:r>
            <a:r>
              <a:rPr lang="zh-CN" altLang="en-US" sz="2400" dirty="0">
                <a:latin typeface="+mn-ea"/>
              </a:rPr>
              <a:t>。</a:t>
            </a:r>
            <a:endParaRPr lang="en-US" altLang="ja-JP" sz="2400" b="1" dirty="0">
              <a:ea typeface="ヒラギノ角ゴ Pro W3" pitchFamily="-84" charset="-128"/>
            </a:endParaRPr>
          </a:p>
          <a:p>
            <a:pPr lvl="1"/>
            <a:r>
              <a:rPr lang="zh-CN" altLang="en-US" sz="2400" dirty="0">
                <a:latin typeface="+mn-ea"/>
              </a:rPr>
              <a:t>进口竞争行业中密集使用的生产要素将因贸易开放而受到伤害</a:t>
            </a:r>
            <a:r>
              <a:rPr lang="en-US" altLang="zh-CN" sz="2400" dirty="0">
                <a:latin typeface="+mn-ea"/>
              </a:rPr>
              <a:t>——</a:t>
            </a:r>
            <a:r>
              <a:rPr lang="zh-CN" altLang="en-US" sz="2400" dirty="0">
                <a:latin typeface="+mn-ea"/>
              </a:rPr>
              <a:t>无论它们受雇于哪个行业。</a:t>
            </a:r>
            <a:endParaRPr lang="en-US" altLang="zh-CN" sz="2400" dirty="0">
              <a:latin typeface="+mn-ea"/>
            </a:endParaRPr>
          </a:p>
        </p:txBody>
      </p:sp>
      <p:sp>
        <p:nvSpPr>
          <p:cNvPr id="6" name="Content Placeholder 3"/>
          <p:cNvSpPr>
            <a:spLocks noGrp="1"/>
          </p:cNvSpPr>
          <p:nvPr>
            <p:ph idx="13"/>
          </p:nvPr>
        </p:nvSpPr>
        <p:spPr>
          <a:xfrm>
            <a:off x="368036" y="3645025"/>
            <a:ext cx="8408640" cy="1872207"/>
          </a:xfrm>
          <a:solidFill>
            <a:schemeClr val="bg1"/>
          </a:solidFill>
        </p:spPr>
        <p:txBody>
          <a:bodyPr/>
          <a:lstStyle/>
          <a:p>
            <a:pPr>
              <a:buFont typeface="Wingdings" panose="05000000000000000000" pitchFamily="2" charset="2"/>
              <a:buChar char="u"/>
            </a:pPr>
            <a:r>
              <a:rPr lang="zh-CN" altLang="en-US" sz="2400" dirty="0">
                <a:latin typeface="+mn-ea"/>
              </a:rPr>
              <a:t>与世界其他地区相比，</a:t>
            </a:r>
            <a:r>
              <a:rPr lang="zh-CN" altLang="en-US" sz="2400" i="1" dirty="0">
                <a:solidFill>
                  <a:srgbClr val="001581"/>
                </a:solidFill>
                <a:latin typeface="+mn-ea"/>
              </a:rPr>
              <a:t>美国</a:t>
            </a:r>
            <a:r>
              <a:rPr lang="zh-CN" altLang="en-US" sz="2400" dirty="0">
                <a:latin typeface="+mn-ea"/>
              </a:rPr>
              <a:t>拥有丰富的高技能劳动力，而</a:t>
            </a:r>
            <a:r>
              <a:rPr lang="zh-CN" altLang="en-US" sz="2400" i="1" dirty="0">
                <a:solidFill>
                  <a:srgbClr val="001581"/>
                </a:solidFill>
                <a:latin typeface="+mn-ea"/>
              </a:rPr>
              <a:t>低技能劳动力则相对稀缺</a:t>
            </a:r>
            <a:r>
              <a:rPr lang="zh-CN" altLang="en-US" sz="2400" dirty="0">
                <a:latin typeface="+mn-ea"/>
              </a:rPr>
              <a:t>。</a:t>
            </a:r>
            <a:endParaRPr lang="en-US" altLang="en-US" sz="2400" dirty="0">
              <a:latin typeface="+mn-ea"/>
            </a:endParaRPr>
          </a:p>
          <a:p>
            <a:pPr lvl="1"/>
            <a:r>
              <a:rPr lang="zh-CN" altLang="en-US" sz="2400" i="1" dirty="0">
                <a:solidFill>
                  <a:srgbClr val="001581"/>
                </a:solidFill>
                <a:latin typeface="+mn-ea"/>
              </a:rPr>
              <a:t>国际贸易</a:t>
            </a:r>
            <a:r>
              <a:rPr lang="zh-CN" altLang="en-US" sz="2400" dirty="0">
                <a:latin typeface="+mn-ea"/>
              </a:rPr>
              <a:t>有可能使美国的</a:t>
            </a:r>
            <a:r>
              <a:rPr lang="zh-CN" altLang="en-US" sz="2400" i="1" dirty="0">
                <a:solidFill>
                  <a:srgbClr val="001581"/>
                </a:solidFill>
                <a:latin typeface="+mn-ea"/>
              </a:rPr>
              <a:t>低技能工人境况恶化</a:t>
            </a:r>
            <a:r>
              <a:rPr lang="en-US" altLang="zh-CN" sz="2400" dirty="0">
                <a:latin typeface="+mn-ea"/>
              </a:rPr>
              <a:t>——</a:t>
            </a:r>
            <a:r>
              <a:rPr lang="zh-CN" altLang="en-US" sz="2400" dirty="0">
                <a:latin typeface="+mn-ea"/>
              </a:rPr>
              <a:t>不仅是暂时的，而且是持续的。</a:t>
            </a:r>
            <a:endParaRPr lang="en-US" sz="2400" dirty="0">
              <a:latin typeface="+mn-ea"/>
            </a:endParaRPr>
          </a:p>
        </p:txBody>
      </p:sp>
    </p:spTree>
    <p:extLst>
      <p:ext uri="{BB962C8B-B14F-4D97-AF65-F5344CB8AC3E}">
        <p14:creationId xmlns:p14="http://schemas.microsoft.com/office/powerpoint/2010/main" val="2715997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457200" y="215372"/>
            <a:ext cx="8305800" cy="640985"/>
          </a:xfrm>
        </p:spPr>
        <p:txBody>
          <a:bodyPr/>
          <a:lstStyle/>
          <a:p>
            <a:r>
              <a:rPr lang="zh-CN" altLang="en-US" sz="3600" dirty="0">
                <a:latin typeface="+mn-ea"/>
                <a:ea typeface="+mn-ea"/>
              </a:rPr>
              <a:t>贸易与收入分配</a:t>
            </a:r>
            <a:r>
              <a:rPr lang="en-US" altLang="en-US" sz="2000" b="0" dirty="0">
                <a:ea typeface="ヒラギノ角ゴ Pro W3" pitchFamily="-84" charset="-128"/>
              </a:rPr>
              <a:t>(3 of 3)</a:t>
            </a:r>
            <a:endParaRPr lang="en-IN" sz="2000" b="0" dirty="0"/>
          </a:p>
        </p:txBody>
      </p:sp>
      <p:sp>
        <p:nvSpPr>
          <p:cNvPr id="4" name="Content Placeholder 3"/>
          <p:cNvSpPr>
            <a:spLocks noGrp="1"/>
          </p:cNvSpPr>
          <p:nvPr>
            <p:ph idx="1"/>
          </p:nvPr>
        </p:nvSpPr>
        <p:spPr>
          <a:xfrm>
            <a:off x="457200" y="1124745"/>
            <a:ext cx="8153400" cy="3888432"/>
          </a:xfrm>
        </p:spPr>
        <p:txBody>
          <a:bodyPr/>
          <a:lstStyle/>
          <a:p>
            <a:r>
              <a:rPr lang="zh-CN" altLang="en-US" sz="2400" dirty="0">
                <a:latin typeface="+mn-ea"/>
              </a:rPr>
              <a:t>实际上许多变动都会影响</a:t>
            </a:r>
            <a:r>
              <a:rPr lang="zh-CN" altLang="en-US" sz="2400" b="1" dirty="0">
                <a:solidFill>
                  <a:srgbClr val="001581"/>
                </a:solidFill>
              </a:rPr>
              <a:t>收入分配</a:t>
            </a:r>
            <a:r>
              <a:rPr lang="zh-CN" altLang="en-US" sz="2400" dirty="0">
                <a:latin typeface="+mn-ea"/>
              </a:rPr>
              <a:t>，而不仅仅是国际贸易。</a:t>
            </a:r>
            <a:endParaRPr lang="en-US" altLang="en-US" sz="2400" dirty="0">
              <a:ea typeface="ヒラギノ角ゴ Pro W3" pitchFamily="-84" charset="-128"/>
            </a:endParaRPr>
          </a:p>
          <a:p>
            <a:pPr lvl="1"/>
            <a:r>
              <a:rPr lang="zh-CN" altLang="en-US" sz="2400" dirty="0">
                <a:latin typeface="+mn-ea"/>
              </a:rPr>
              <a:t>技术变化、消费者偏好变化、资源枯竭和新资源的发现都会影响收入分配。</a:t>
            </a:r>
            <a:endParaRPr lang="en-US" altLang="zh-CN" sz="2400" dirty="0">
              <a:latin typeface="+mn-ea"/>
            </a:endParaRPr>
          </a:p>
          <a:p>
            <a:pPr lvl="1"/>
            <a:r>
              <a:rPr lang="zh-CN" altLang="en-US" sz="2400" dirty="0">
                <a:latin typeface="+mn-ea"/>
              </a:rPr>
              <a:t>经济学家把美国收入不平等加剧</a:t>
            </a:r>
            <a:r>
              <a:rPr lang="zh-CN" altLang="en-US" sz="2400" i="1" dirty="0">
                <a:solidFill>
                  <a:srgbClr val="001581"/>
                </a:solidFill>
              </a:rPr>
              <a:t>主要归因于</a:t>
            </a:r>
            <a:r>
              <a:rPr lang="zh-CN" altLang="en-US" sz="2400" dirty="0">
                <a:solidFill>
                  <a:srgbClr val="FF0000"/>
                </a:solidFill>
              </a:rPr>
              <a:t>技术变革</a:t>
            </a:r>
            <a:r>
              <a:rPr lang="zh-CN" altLang="en-US" sz="2400" dirty="0">
                <a:latin typeface="+mn-ea"/>
              </a:rPr>
              <a:t>和</a:t>
            </a:r>
            <a:r>
              <a:rPr lang="zh-CN" altLang="en-US" sz="2400" dirty="0">
                <a:solidFill>
                  <a:srgbClr val="FF0000"/>
                </a:solidFill>
              </a:rPr>
              <a:t>教育回报溢价</a:t>
            </a:r>
            <a:r>
              <a:rPr lang="zh-CN" altLang="en-US" sz="2400" dirty="0">
                <a:latin typeface="+mn-ea"/>
              </a:rPr>
              <a:t>。</a:t>
            </a:r>
            <a:endParaRPr lang="en-US" altLang="en-US" sz="2400" dirty="0">
              <a:latin typeface="+mn-ea"/>
            </a:endParaRPr>
          </a:p>
          <a:p>
            <a:r>
              <a:rPr lang="en-US" altLang="zh-CN" sz="2400" dirty="0" err="1">
                <a:latin typeface="+mn-ea"/>
              </a:rPr>
              <a:t>对贸易（或其它经济变化）</a:t>
            </a:r>
            <a:r>
              <a:rPr lang="en-US" altLang="zh-CN" sz="2400" i="1" dirty="0" err="1">
                <a:solidFill>
                  <a:srgbClr val="001581"/>
                </a:solidFill>
                <a:latin typeface="+mn-ea"/>
              </a:rPr>
              <a:t>受损者进行补偿</a:t>
            </a:r>
            <a:r>
              <a:rPr lang="en-US" altLang="zh-CN" sz="2400" i="1" dirty="0">
                <a:solidFill>
                  <a:srgbClr val="001581"/>
                </a:solidFill>
                <a:latin typeface="+mn-ea"/>
              </a:rPr>
              <a:t> </a:t>
            </a:r>
            <a:r>
              <a:rPr lang="en-US" altLang="zh-CN" sz="2400" dirty="0" err="1">
                <a:latin typeface="+mn-ea"/>
              </a:rPr>
              <a:t>比禁止贸易要</a:t>
            </a:r>
            <a:r>
              <a:rPr lang="zh-CN" altLang="en-US" sz="2400" dirty="0">
                <a:latin typeface="+mn-ea"/>
              </a:rPr>
              <a:t>好。</a:t>
            </a:r>
            <a:endParaRPr lang="en-US" altLang="en-US" sz="2400" dirty="0">
              <a:latin typeface="+mn-ea"/>
            </a:endParaRPr>
          </a:p>
          <a:p>
            <a:pPr lvl="1"/>
            <a:r>
              <a:rPr lang="en-US" altLang="zh-CN" sz="2400" dirty="0" err="1">
                <a:latin typeface="黑体" panose="02010609060101010101" pitchFamily="49" charset="-122"/>
                <a:ea typeface="黑体" panose="02010609060101010101" pitchFamily="49" charset="-122"/>
              </a:rPr>
              <a:t>经济作为整体的确从贸易中获益</a:t>
            </a:r>
            <a:r>
              <a:rPr lang="zh-CN" altLang="en-US" sz="2400" dirty="0">
                <a:ea typeface="ヒラギノ角ゴ Pro W3" pitchFamily="-84" charset="-128"/>
              </a:rPr>
              <a:t>。</a:t>
            </a:r>
            <a:endParaRPr lang="en-US" sz="2400" b="1" dirty="0"/>
          </a:p>
        </p:txBody>
      </p:sp>
      <p:sp>
        <p:nvSpPr>
          <p:cNvPr id="6" name="矩形 5"/>
          <p:cNvSpPr/>
          <p:nvPr/>
        </p:nvSpPr>
        <p:spPr>
          <a:xfrm>
            <a:off x="423921" y="5142291"/>
            <a:ext cx="8784977" cy="707886"/>
          </a:xfrm>
          <a:prstGeom prst="rect">
            <a:avLst/>
          </a:prstGeom>
          <a:solidFill>
            <a:schemeClr val="bg1"/>
          </a:solidFill>
        </p:spPr>
        <p:txBody>
          <a:bodyPr wrap="square">
            <a:spAutoFit/>
          </a:bodyPr>
          <a:lstStyle/>
          <a:p>
            <a:r>
              <a:rPr lang="zh-CN" altLang="en-US" sz="2000" b="1" dirty="0">
                <a:solidFill>
                  <a:srgbClr val="99008C"/>
                </a:solidFill>
                <a:latin typeface="+mn-ea"/>
              </a:rPr>
              <a:t>贸易收益与特定要素模型的情况相同：开放贸易扩大了一个经济体的消费可能性，可能让每个人都过得更好。</a:t>
            </a:r>
          </a:p>
        </p:txBody>
      </p:sp>
      <p:cxnSp>
        <p:nvCxnSpPr>
          <p:cNvPr id="7" name="直接连接符 6"/>
          <p:cNvCxnSpPr>
            <a:cxnSpLocks/>
          </p:cNvCxnSpPr>
          <p:nvPr/>
        </p:nvCxnSpPr>
        <p:spPr>
          <a:xfrm>
            <a:off x="3741812" y="4437112"/>
            <a:ext cx="1584176" cy="1"/>
          </a:xfrm>
          <a:prstGeom prst="line">
            <a:avLst/>
          </a:prstGeom>
          <a:ln w="38100">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719038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765356"/>
          </a:xfrm>
        </p:spPr>
        <p:txBody>
          <a:bodyPr/>
          <a:lstStyle/>
          <a:p>
            <a:r>
              <a:rPr lang="zh-CN" altLang="en-US" sz="3600" dirty="0"/>
              <a:t>引言</a:t>
            </a:r>
            <a:endParaRPr lang="en-IN" sz="3600" dirty="0"/>
          </a:p>
        </p:txBody>
      </p:sp>
      <p:pic>
        <p:nvPicPr>
          <p:cNvPr id="9" name="Picture 13">
            <a:extLst>
              <a:ext uri="{FF2B5EF4-FFF2-40B4-BE49-F238E27FC236}">
                <a16:creationId xmlns:a16="http://schemas.microsoft.com/office/drawing/2014/main" id="{CA65F404-F3F2-5D82-3A90-4B83BD9EBD6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2340" y="1481937"/>
            <a:ext cx="2880653" cy="32432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 Box 14">
            <a:extLst>
              <a:ext uri="{FF2B5EF4-FFF2-40B4-BE49-F238E27FC236}">
                <a16:creationId xmlns:a16="http://schemas.microsoft.com/office/drawing/2014/main" id="{137E9A3E-038D-8CB2-ADE5-883E8D58BB29}"/>
              </a:ext>
            </a:extLst>
          </p:cNvPr>
          <p:cNvSpPr txBox="1">
            <a:spLocks noChangeArrowheads="1"/>
          </p:cNvSpPr>
          <p:nvPr/>
        </p:nvSpPr>
        <p:spPr bwMode="auto">
          <a:xfrm>
            <a:off x="5392340" y="4355812"/>
            <a:ext cx="2890866" cy="369332"/>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en-US" altLang="zh-CN" sz="1800" b="1" dirty="0" err="1">
                <a:solidFill>
                  <a:srgbClr val="FF0000"/>
                </a:solidFill>
              </a:rPr>
              <a:t>Bertil</a:t>
            </a:r>
            <a:r>
              <a:rPr kumimoji="1" lang="en-US" altLang="zh-CN" sz="1800" b="1" dirty="0">
                <a:solidFill>
                  <a:srgbClr val="FF0000"/>
                </a:solidFill>
              </a:rPr>
              <a:t> Ohlin ,1899-1979</a:t>
            </a:r>
          </a:p>
        </p:txBody>
      </p:sp>
      <p:sp>
        <p:nvSpPr>
          <p:cNvPr id="15" name="Rectangle 15">
            <a:extLst>
              <a:ext uri="{FF2B5EF4-FFF2-40B4-BE49-F238E27FC236}">
                <a16:creationId xmlns:a16="http://schemas.microsoft.com/office/drawing/2014/main" id="{5BAA9F31-3CC9-EF67-615F-6C76C1426B0B}"/>
              </a:ext>
            </a:extLst>
          </p:cNvPr>
          <p:cNvSpPr>
            <a:spLocks noChangeArrowheads="1"/>
          </p:cNvSpPr>
          <p:nvPr/>
        </p:nvSpPr>
        <p:spPr bwMode="auto">
          <a:xfrm>
            <a:off x="228600" y="4914977"/>
            <a:ext cx="8686800" cy="1754326"/>
          </a:xfrm>
          <a:prstGeom prst="rect">
            <a:avLst/>
          </a:prstGeom>
          <a:solidFill>
            <a:schemeClr val="bg1"/>
          </a:solidFill>
          <a:ln>
            <a:noFill/>
          </a:ln>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eaLnBrk="1" hangingPunct="1">
              <a:spcBef>
                <a:spcPct val="0"/>
              </a:spcBef>
              <a:buClrTx/>
              <a:buSzTx/>
              <a:buFont typeface="Wingdings" panose="05000000000000000000" pitchFamily="2" charset="2"/>
              <a:buChar char="l"/>
            </a:pPr>
            <a:r>
              <a:rPr kumimoji="1" lang="en-US" altLang="zh-CN" sz="1800" dirty="0">
                <a:latin typeface="+mn-lt"/>
                <a:ea typeface="+mn-ea"/>
              </a:rPr>
              <a:t>1919</a:t>
            </a:r>
            <a:r>
              <a:rPr kumimoji="1" lang="zh-CN" altLang="en-US" sz="1800" dirty="0">
                <a:latin typeface="+mn-lt"/>
                <a:ea typeface="+mn-ea"/>
              </a:rPr>
              <a:t>年，赫克歇尔发表了题为</a:t>
            </a:r>
            <a:r>
              <a:rPr kumimoji="1" lang="zh-CN" altLang="en-US" sz="1800" dirty="0">
                <a:solidFill>
                  <a:srgbClr val="FF0000"/>
                </a:solidFill>
                <a:latin typeface="+mn-lt"/>
                <a:ea typeface="+mn-ea"/>
              </a:rPr>
              <a:t>“国际贸易对收入分配的影响”</a:t>
            </a:r>
            <a:r>
              <a:rPr kumimoji="1" lang="zh-CN" altLang="en-US" sz="1800" dirty="0">
                <a:latin typeface="+mn-lt"/>
                <a:ea typeface="+mn-ea"/>
              </a:rPr>
              <a:t>的论文，对要素禀赋理论的核心思想</a:t>
            </a:r>
            <a:r>
              <a:rPr kumimoji="1" lang="en-US" altLang="zh-CN" sz="1800" dirty="0">
                <a:latin typeface="+mn-lt"/>
                <a:ea typeface="+mn-ea"/>
              </a:rPr>
              <a:t>——</a:t>
            </a:r>
            <a:r>
              <a:rPr kumimoji="1" lang="zh-CN" altLang="en-US" sz="1800" i="1" dirty="0">
                <a:solidFill>
                  <a:srgbClr val="001581"/>
                </a:solidFill>
                <a:latin typeface="+mn-lt"/>
                <a:ea typeface="+mn-ea"/>
              </a:rPr>
              <a:t>要素禀赋差异是国际贸易比较优势形成的基本原因</a:t>
            </a:r>
            <a:r>
              <a:rPr kumimoji="1" lang="zh-CN" altLang="en-US" sz="1800" dirty="0">
                <a:latin typeface="+mn-lt"/>
                <a:ea typeface="+mn-ea"/>
              </a:rPr>
              <a:t>作出了初步的分析。</a:t>
            </a:r>
            <a:endParaRPr kumimoji="1" lang="en-US" altLang="zh-CN" sz="1800" dirty="0">
              <a:latin typeface="+mn-lt"/>
              <a:ea typeface="+mn-ea"/>
            </a:endParaRPr>
          </a:p>
          <a:p>
            <a:pPr marL="285750" indent="-285750" eaLnBrk="1" hangingPunct="1">
              <a:spcBef>
                <a:spcPct val="0"/>
              </a:spcBef>
              <a:buClrTx/>
              <a:buSzTx/>
              <a:buFont typeface="Wingdings" panose="05000000000000000000" pitchFamily="2" charset="2"/>
              <a:buChar char="l"/>
            </a:pPr>
            <a:r>
              <a:rPr kumimoji="1" lang="en-US" altLang="zh-CN" sz="1800" dirty="0">
                <a:latin typeface="+mn-lt"/>
                <a:ea typeface="+mn-ea"/>
              </a:rPr>
              <a:t>1933</a:t>
            </a:r>
            <a:r>
              <a:rPr kumimoji="1" lang="zh-CN" altLang="en-US" sz="1800" dirty="0">
                <a:latin typeface="+mn-lt"/>
                <a:ea typeface="+mn-ea"/>
              </a:rPr>
              <a:t>年，俄林出版了著名的</a:t>
            </a:r>
            <a:r>
              <a:rPr kumimoji="1" lang="en-US" altLang="zh-CN" sz="1800" dirty="0">
                <a:solidFill>
                  <a:srgbClr val="FF0000"/>
                </a:solidFill>
                <a:latin typeface="+mn-lt"/>
                <a:ea typeface="+mn-ea"/>
              </a:rPr>
              <a:t>《</a:t>
            </a:r>
            <a:r>
              <a:rPr kumimoji="1" lang="zh-CN" altLang="en-US" sz="1800" dirty="0">
                <a:solidFill>
                  <a:srgbClr val="FF0000"/>
                </a:solidFill>
                <a:latin typeface="+mn-lt"/>
                <a:ea typeface="+mn-ea"/>
              </a:rPr>
              <a:t>区域贸易与国际贸易</a:t>
            </a:r>
            <a:r>
              <a:rPr kumimoji="1" lang="en-US" altLang="zh-CN" sz="1800" dirty="0">
                <a:solidFill>
                  <a:srgbClr val="FF0000"/>
                </a:solidFill>
                <a:latin typeface="+mn-lt"/>
                <a:ea typeface="+mn-ea"/>
              </a:rPr>
              <a:t>》</a:t>
            </a:r>
            <a:r>
              <a:rPr kumimoji="1" lang="zh-CN" altLang="en-US" sz="1800" dirty="0">
                <a:latin typeface="+mn-lt"/>
                <a:ea typeface="+mn-ea"/>
              </a:rPr>
              <a:t>一书，书中对其老师的思想做了清晰而全面的解释。</a:t>
            </a:r>
            <a:endParaRPr kumimoji="1" lang="en-US" altLang="zh-CN" sz="1800" dirty="0">
              <a:latin typeface="+mn-lt"/>
              <a:ea typeface="+mn-ea"/>
            </a:endParaRPr>
          </a:p>
          <a:p>
            <a:pPr marL="1028700" lvl="1">
              <a:spcBef>
                <a:spcPct val="0"/>
              </a:spcBef>
              <a:buClrTx/>
              <a:buSzTx/>
              <a:buFont typeface="Wingdings" panose="05000000000000000000" pitchFamily="2" charset="2"/>
              <a:buChar char="l"/>
            </a:pPr>
            <a:r>
              <a:rPr kumimoji="1" lang="zh-CN" altLang="en-US" sz="1600" dirty="0">
                <a:latin typeface="+mn-lt"/>
                <a:ea typeface="+mn-ea"/>
              </a:rPr>
              <a:t>俄林与詹姆斯</a:t>
            </a:r>
            <a:r>
              <a:rPr kumimoji="1" lang="en-US" altLang="zh-CN" sz="1600" dirty="0">
                <a:latin typeface="+mn-lt"/>
                <a:ea typeface="+mn-ea"/>
              </a:rPr>
              <a:t>·</a:t>
            </a:r>
            <a:r>
              <a:rPr kumimoji="1" lang="zh-CN" altLang="en-US" sz="1600" dirty="0">
                <a:latin typeface="+mn-lt"/>
                <a:ea typeface="+mn-ea"/>
              </a:rPr>
              <a:t>米德分享了</a:t>
            </a:r>
            <a:r>
              <a:rPr kumimoji="1" lang="en-US" altLang="zh-CN" sz="1600" dirty="0">
                <a:latin typeface="+mn-lt"/>
                <a:ea typeface="+mn-ea"/>
              </a:rPr>
              <a:t>1977</a:t>
            </a:r>
            <a:r>
              <a:rPr kumimoji="1" lang="zh-CN" altLang="en-US" sz="1600" dirty="0">
                <a:latin typeface="+mn-lt"/>
                <a:ea typeface="+mn-ea"/>
              </a:rPr>
              <a:t>年度的诺贝尔经济学奖。 </a:t>
            </a:r>
          </a:p>
        </p:txBody>
      </p:sp>
      <p:graphicFrame>
        <p:nvGraphicFramePr>
          <p:cNvPr id="16" name="Object 17">
            <a:extLst>
              <a:ext uri="{FF2B5EF4-FFF2-40B4-BE49-F238E27FC236}">
                <a16:creationId xmlns:a16="http://schemas.microsoft.com/office/drawing/2014/main" id="{DEFFC132-560C-17C7-D180-38E90D75BFA7}"/>
              </a:ext>
            </a:extLst>
          </p:cNvPr>
          <p:cNvGraphicFramePr>
            <a:graphicFrameLocks noChangeAspect="1"/>
          </p:cNvGraphicFramePr>
          <p:nvPr>
            <p:extLst>
              <p:ext uri="{D42A27DB-BD31-4B8C-83A1-F6EECF244321}">
                <p14:modId xmlns:p14="http://schemas.microsoft.com/office/powerpoint/2010/main" val="2835357135"/>
              </p:ext>
            </p:extLst>
          </p:nvPr>
        </p:nvGraphicFramePr>
        <p:xfrm>
          <a:off x="1037967" y="1481936"/>
          <a:ext cx="2768592" cy="3243207"/>
        </p:xfrm>
        <a:graphic>
          <a:graphicData uri="http://schemas.openxmlformats.org/presentationml/2006/ole">
            <mc:AlternateContent xmlns:mc="http://schemas.openxmlformats.org/markup-compatibility/2006">
              <mc:Choice xmlns:v="urn:schemas-microsoft-com:vml" Requires="v">
                <p:oleObj spid="_x0000_s1028" r:id="rId5" imgW="1857143" imgH="2295238" progId="Paint.Picture">
                  <p:embed/>
                </p:oleObj>
              </mc:Choice>
              <mc:Fallback>
                <p:oleObj r:id="rId5" imgW="1857143" imgH="2295238" progId="Paint.Picture">
                  <p:embed/>
                  <p:pic>
                    <p:nvPicPr>
                      <p:cNvPr id="6153" name="Object 17">
                        <a:extLst>
                          <a:ext uri="{FF2B5EF4-FFF2-40B4-BE49-F238E27FC236}">
                            <a16:creationId xmlns:a16="http://schemas.microsoft.com/office/drawing/2014/main" id="{7785B1BC-E347-DD1D-8BEB-03C9DD198A0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37967" y="1481936"/>
                        <a:ext cx="2768592" cy="3243207"/>
                      </a:xfrm>
                      <a:prstGeom prst="rect">
                        <a:avLst/>
                      </a:prstGeom>
                      <a:noFill/>
                      <a:ln>
                        <a:noFill/>
                      </a:ln>
                    </p:spPr>
                  </p:pic>
                </p:oleObj>
              </mc:Fallback>
            </mc:AlternateContent>
          </a:graphicData>
        </a:graphic>
      </p:graphicFrame>
      <p:sp>
        <p:nvSpPr>
          <p:cNvPr id="17" name="Text Box 18">
            <a:extLst>
              <a:ext uri="{FF2B5EF4-FFF2-40B4-BE49-F238E27FC236}">
                <a16:creationId xmlns:a16="http://schemas.microsoft.com/office/drawing/2014/main" id="{3B920274-4B0D-287F-E000-786428A16D32}"/>
              </a:ext>
            </a:extLst>
          </p:cNvPr>
          <p:cNvSpPr txBox="1">
            <a:spLocks noChangeArrowheads="1"/>
          </p:cNvSpPr>
          <p:nvPr/>
        </p:nvSpPr>
        <p:spPr bwMode="auto">
          <a:xfrm>
            <a:off x="892675" y="4355812"/>
            <a:ext cx="3058551" cy="369332"/>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en-US" altLang="zh-CN" sz="1800" b="1" dirty="0" err="1">
                <a:solidFill>
                  <a:srgbClr val="FF0000"/>
                </a:solidFill>
              </a:rPr>
              <a:t>Eil</a:t>
            </a:r>
            <a:r>
              <a:rPr kumimoji="1" lang="en-US" altLang="zh-CN" sz="1800" b="1" dirty="0">
                <a:solidFill>
                  <a:srgbClr val="FF0000"/>
                </a:solidFill>
              </a:rPr>
              <a:t> Heckscher,1879-1952</a:t>
            </a:r>
          </a:p>
        </p:txBody>
      </p:sp>
      <p:sp>
        <p:nvSpPr>
          <p:cNvPr id="19" name="文本框 18">
            <a:extLst>
              <a:ext uri="{FF2B5EF4-FFF2-40B4-BE49-F238E27FC236}">
                <a16:creationId xmlns:a16="http://schemas.microsoft.com/office/drawing/2014/main" id="{14AA4028-9CEA-B58B-B74E-7183E14AFDB9}"/>
              </a:ext>
            </a:extLst>
          </p:cNvPr>
          <p:cNvSpPr txBox="1"/>
          <p:nvPr/>
        </p:nvSpPr>
        <p:spPr>
          <a:xfrm>
            <a:off x="1731740" y="887920"/>
            <a:ext cx="5936604" cy="424732"/>
          </a:xfrm>
          <a:prstGeom prst="rect">
            <a:avLst/>
          </a:prstGeom>
          <a:noFill/>
        </p:spPr>
        <p:txBody>
          <a:bodyPr wrap="square">
            <a:spAutoFit/>
          </a:bodyPr>
          <a:lstStyle/>
          <a:p>
            <a:pPr>
              <a:lnSpc>
                <a:spcPct val="90000"/>
              </a:lnSpc>
              <a:spcBef>
                <a:spcPct val="10000"/>
              </a:spcBef>
              <a:spcAft>
                <a:spcPct val="10000"/>
              </a:spcAft>
              <a:buFont typeface="Wingdings" panose="05000000000000000000" pitchFamily="2" charset="2"/>
              <a:buChar char="v"/>
            </a:pPr>
            <a:r>
              <a:rPr lang="zh-CN" altLang="en-US" sz="2400" dirty="0"/>
              <a:t>该模型以两位瑞典经济学家的名字命名：</a:t>
            </a:r>
            <a:endParaRPr lang="en-US" altLang="zh-CN" sz="2400" dirty="0"/>
          </a:p>
        </p:txBody>
      </p:sp>
    </p:spTree>
    <p:extLst>
      <p:ext uri="{BB962C8B-B14F-4D97-AF65-F5344CB8AC3E}">
        <p14:creationId xmlns:p14="http://schemas.microsoft.com/office/powerpoint/2010/main" val="349374621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95536" y="1179953"/>
            <a:ext cx="8340561" cy="4308872"/>
          </a:xfrm>
          <a:prstGeom prst="rect">
            <a:avLst/>
          </a:prstGeom>
          <a:solidFill>
            <a:schemeClr val="bg1"/>
          </a:solidFill>
        </p:spPr>
        <p:txBody>
          <a:bodyPr wrap="square">
            <a:spAutoFit/>
          </a:bodyPr>
          <a:lstStyle/>
          <a:p>
            <a:pPr marL="285750" indent="-285750">
              <a:spcBef>
                <a:spcPts val="1200"/>
              </a:spcBef>
              <a:spcAft>
                <a:spcPts val="600"/>
              </a:spcAft>
              <a:buFont typeface="Arial" panose="020B0604020202020204" pitchFamily="34" charset="0"/>
              <a:buChar char="•"/>
            </a:pPr>
            <a:r>
              <a:rPr lang="zh-CN" altLang="en-US" sz="2200" dirty="0">
                <a:latin typeface="+mn-ea"/>
              </a:rPr>
              <a:t>发达工业国家和欠发达经济体之间的贸易</a:t>
            </a:r>
            <a:r>
              <a:rPr lang="en-US" altLang="zh-CN" sz="2200" dirty="0">
                <a:latin typeface="+mn-ea"/>
              </a:rPr>
              <a:t>——</a:t>
            </a:r>
            <a:r>
              <a:rPr lang="zh-CN" altLang="en-US" sz="2200" dirty="0">
                <a:latin typeface="+mn-ea"/>
              </a:rPr>
              <a:t>通常被称为</a:t>
            </a:r>
            <a:r>
              <a:rPr lang="zh-CN" altLang="en-US" sz="2200" b="1" dirty="0">
                <a:solidFill>
                  <a:srgbClr val="FF0000"/>
                </a:solidFill>
              </a:rPr>
              <a:t>“南北”贸易</a:t>
            </a:r>
            <a:endParaRPr lang="en-US" altLang="zh-CN" sz="2200" dirty="0"/>
          </a:p>
          <a:p>
            <a:pPr marL="1200150" lvl="2" indent="-285750">
              <a:spcBef>
                <a:spcPts val="1200"/>
              </a:spcBef>
              <a:spcAft>
                <a:spcPts val="600"/>
              </a:spcAft>
              <a:buFont typeface="Arial" panose="020B0604020202020204" pitchFamily="34" charset="0"/>
              <a:buChar char="•"/>
            </a:pPr>
            <a:r>
              <a:rPr lang="zh-CN" altLang="en-US" sz="2200" i="1" dirty="0">
                <a:latin typeface="Arial Narrow" panose="020B0606020202030204" pitchFamily="34" charset="0"/>
              </a:rPr>
              <a:t>大多数发达国家处在北半球的温带地区，他们用制成品交换南方国家的原材料和农产品，如石油和咖啡。</a:t>
            </a:r>
            <a:endParaRPr lang="en-US" altLang="zh-CN" sz="2200" i="1" dirty="0">
              <a:latin typeface="Arial Narrow" panose="020B0606020202030204" pitchFamily="34" charset="0"/>
            </a:endParaRPr>
          </a:p>
          <a:p>
            <a:pPr marL="342900" indent="-342900">
              <a:spcBef>
                <a:spcPts val="1200"/>
              </a:spcBef>
              <a:spcAft>
                <a:spcPts val="600"/>
              </a:spcAft>
              <a:buFont typeface="Arial" panose="020B0604020202020204" pitchFamily="34" charset="0"/>
              <a:buChar char="•"/>
            </a:pPr>
            <a:r>
              <a:rPr lang="zh-CN" altLang="en-US" sz="2000" dirty="0"/>
              <a:t>然而，从</a:t>
            </a:r>
            <a:r>
              <a:rPr lang="en-US" altLang="zh-CN" sz="2000" dirty="0"/>
              <a:t>1970</a:t>
            </a:r>
            <a:r>
              <a:rPr lang="zh-CN" altLang="en-US" sz="2000" dirty="0"/>
              <a:t>年代起，以前原材料出口国越来越多地开始向美国等高工资国家出售制成品。</a:t>
            </a:r>
            <a:endParaRPr lang="en-US" altLang="zh-CN" sz="2000" dirty="0"/>
          </a:p>
          <a:p>
            <a:pPr marL="342900" indent="-342900">
              <a:spcBef>
                <a:spcPts val="1200"/>
              </a:spcBef>
              <a:spcAft>
                <a:spcPts val="600"/>
              </a:spcAft>
              <a:buFont typeface="Arial" panose="020B0604020202020204" pitchFamily="34" charset="0"/>
              <a:buChar char="•"/>
            </a:pPr>
            <a:r>
              <a:rPr lang="zh-CN" altLang="en-US" sz="2000" dirty="0"/>
              <a:t>但他们的出口与进口在要素密集度上明显存在很大差异。</a:t>
            </a:r>
            <a:endParaRPr lang="en-US" altLang="zh-CN" sz="2000" dirty="0"/>
          </a:p>
          <a:p>
            <a:pPr marL="342900" indent="-342900">
              <a:spcBef>
                <a:spcPts val="1200"/>
              </a:spcBef>
              <a:spcAft>
                <a:spcPts val="600"/>
              </a:spcAft>
              <a:buFont typeface="Arial" panose="020B0604020202020204" pitchFamily="34" charset="0"/>
              <a:buChar char="•"/>
            </a:pPr>
            <a:r>
              <a:rPr lang="zh-CN" altLang="en-US" sz="2200" dirty="0"/>
              <a:t>绝大多数情况下，他们的产品是非熟练劳动力密集型的（</a:t>
            </a:r>
            <a:r>
              <a:rPr lang="zh-CN" altLang="en-US" sz="2200" i="1" dirty="0">
                <a:solidFill>
                  <a:srgbClr val="FF0000"/>
                </a:solidFill>
              </a:rPr>
              <a:t>“低技术产品”</a:t>
            </a:r>
            <a:r>
              <a:rPr lang="zh-CN" altLang="en-US" sz="2200" dirty="0"/>
              <a:t>），而发达国家的出口则是资本或技能密集型的产品，如化学品和飞机（</a:t>
            </a:r>
            <a:r>
              <a:rPr lang="zh-CN" altLang="en-US" sz="2200" i="1" dirty="0">
                <a:solidFill>
                  <a:srgbClr val="FF0000"/>
                </a:solidFill>
              </a:rPr>
              <a:t>“高科技产品”</a:t>
            </a:r>
            <a:r>
              <a:rPr lang="zh-CN" altLang="en-US" sz="2200" dirty="0"/>
              <a:t>）。</a:t>
            </a:r>
          </a:p>
        </p:txBody>
      </p:sp>
      <p:sp>
        <p:nvSpPr>
          <p:cNvPr id="2" name="Title 1"/>
          <p:cNvSpPr>
            <a:spLocks noGrp="1"/>
          </p:cNvSpPr>
          <p:nvPr>
            <p:ph type="title"/>
          </p:nvPr>
        </p:nvSpPr>
        <p:spPr>
          <a:xfrm>
            <a:off x="467544" y="260648"/>
            <a:ext cx="8140824" cy="720080"/>
          </a:xfrm>
        </p:spPr>
        <p:txBody>
          <a:bodyPr/>
          <a:lstStyle/>
          <a:p>
            <a:r>
              <a:rPr lang="zh-CN" altLang="en-US" sz="3200" dirty="0">
                <a:latin typeface="+mn-ea"/>
                <a:ea typeface="+mn-ea"/>
              </a:rPr>
              <a:t>南北贸易与收入不平等</a:t>
            </a:r>
            <a:r>
              <a:rPr lang="en-US" altLang="en-US" sz="2000" b="0" dirty="0">
                <a:ea typeface="ヒラギノ角ゴ Pro W3" pitchFamily="-84" charset="-128"/>
              </a:rPr>
              <a:t>(1 of 4)</a:t>
            </a:r>
            <a:endParaRPr lang="en-IN" sz="2000" b="0" dirty="0"/>
          </a:p>
        </p:txBody>
      </p:sp>
      <p:sp>
        <p:nvSpPr>
          <p:cNvPr id="4" name="Content Placeholder 3"/>
          <p:cNvSpPr>
            <a:spLocks noGrp="1"/>
          </p:cNvSpPr>
          <p:nvPr>
            <p:ph idx="1"/>
          </p:nvPr>
        </p:nvSpPr>
        <p:spPr>
          <a:xfrm>
            <a:off x="467544" y="1916832"/>
            <a:ext cx="8424936" cy="4248472"/>
          </a:xfrm>
          <a:solidFill>
            <a:schemeClr val="accent2">
              <a:lumMod val="20000"/>
              <a:lumOff val="80000"/>
            </a:schemeClr>
          </a:solidFill>
        </p:spPr>
        <p:txBody>
          <a:bodyPr/>
          <a:lstStyle/>
          <a:p>
            <a:pPr>
              <a:spcBef>
                <a:spcPct val="50000"/>
              </a:spcBef>
            </a:pPr>
            <a:r>
              <a:rPr lang="zh-CN" altLang="en-US" sz="2400" dirty="0">
                <a:latin typeface="+mn-ea"/>
              </a:rPr>
              <a:t>在过去</a:t>
            </a:r>
            <a:r>
              <a:rPr lang="en-US" altLang="zh-CN" sz="2400" dirty="0">
                <a:latin typeface="+mn-ea"/>
              </a:rPr>
              <a:t>40</a:t>
            </a:r>
            <a:r>
              <a:rPr lang="zh-CN" altLang="en-US" sz="2400" dirty="0">
                <a:latin typeface="+mn-ea"/>
              </a:rPr>
              <a:t>年里，韩国、墨西哥和中国等国向美国出口了大量非熟练劳动力密集型商品（例如服装、鞋、玩具、组装商品）。</a:t>
            </a:r>
            <a:endParaRPr lang="en-US" altLang="zh-CN" sz="2400" dirty="0">
              <a:latin typeface="+mn-ea"/>
            </a:endParaRPr>
          </a:p>
          <a:p>
            <a:pPr>
              <a:spcBef>
                <a:spcPct val="50000"/>
              </a:spcBef>
            </a:pPr>
            <a:r>
              <a:rPr lang="zh-CN" altLang="en-US" sz="2400" dirty="0">
                <a:latin typeface="+mn-ea"/>
              </a:rPr>
              <a:t>与此同时，由于非技术工人的工资与技术工人相比增长缓慢，美国的收入不平等加剧。</a:t>
            </a:r>
            <a:endParaRPr lang="en-US" altLang="en-US" sz="2400" dirty="0">
              <a:latin typeface="+mn-ea"/>
            </a:endParaRPr>
          </a:p>
          <a:p>
            <a:pPr>
              <a:spcBef>
                <a:spcPct val="50000"/>
              </a:spcBef>
            </a:pPr>
            <a:r>
              <a:rPr lang="zh-CN" altLang="en-US" sz="2400" i="1" dirty="0">
                <a:solidFill>
                  <a:srgbClr val="001581"/>
                </a:solidFill>
                <a:latin typeface="+mn-ea"/>
              </a:rPr>
              <a:t>前者导致了后一种趋势吗？</a:t>
            </a:r>
            <a:endParaRPr lang="en-US" altLang="en-US" sz="2400" i="1" dirty="0">
              <a:solidFill>
                <a:srgbClr val="001581"/>
              </a:solidFill>
              <a:latin typeface="+mn-ea"/>
            </a:endParaRPr>
          </a:p>
          <a:p>
            <a:pPr lvl="1">
              <a:spcBef>
                <a:spcPct val="50000"/>
              </a:spcBef>
            </a:pPr>
            <a:r>
              <a:rPr lang="en-US" altLang="en-US" sz="2400" dirty="0">
                <a:latin typeface="+mn-ea"/>
              </a:rPr>
              <a:t>H-O</a:t>
            </a:r>
            <a:r>
              <a:rPr lang="zh-CN" altLang="en-US" sz="2400" dirty="0">
                <a:latin typeface="+mn-ea"/>
              </a:rPr>
              <a:t>模型</a:t>
            </a:r>
            <a:r>
              <a:rPr lang="zh-CN" altLang="en-US" sz="2400" dirty="0">
                <a:solidFill>
                  <a:srgbClr val="99008C"/>
                </a:solidFill>
                <a:latin typeface="+mn-ea"/>
              </a:rPr>
              <a:t>预测</a:t>
            </a:r>
            <a:r>
              <a:rPr lang="zh-CN" altLang="en-US" sz="2400" dirty="0">
                <a:latin typeface="+mn-ea"/>
              </a:rPr>
              <a:t>，相对丰裕要素的所有者将从贸易中获益，而相对稀缺要素的所有者则会从贸易中受损。</a:t>
            </a:r>
            <a:endParaRPr lang="en-US" altLang="zh-CN" sz="2400" dirty="0">
              <a:latin typeface="+mn-ea"/>
            </a:endParaRPr>
          </a:p>
          <a:p>
            <a:pPr lvl="1">
              <a:spcBef>
                <a:spcPct val="50000"/>
              </a:spcBef>
            </a:pPr>
            <a:r>
              <a:rPr lang="zh-CN" altLang="en-US" sz="2400" dirty="0">
                <a:solidFill>
                  <a:srgbClr val="FF0000"/>
                </a:solidFill>
                <a:latin typeface="+mn-ea"/>
              </a:rPr>
              <a:t>几乎没有证据支持</a:t>
            </a:r>
            <a:r>
              <a:rPr lang="zh-CN" altLang="en-US" sz="2400" dirty="0">
                <a:latin typeface="+mn-ea"/>
              </a:rPr>
              <a:t>这一预测。</a:t>
            </a:r>
            <a:endParaRPr lang="en-US" altLang="en-US" sz="2400" dirty="0">
              <a:latin typeface="+mn-ea"/>
            </a:endParaRPr>
          </a:p>
        </p:txBody>
      </p:sp>
    </p:spTree>
    <p:extLst>
      <p:ext uri="{BB962C8B-B14F-4D97-AF65-F5344CB8AC3E}">
        <p14:creationId xmlns:p14="http://schemas.microsoft.com/office/powerpoint/2010/main" val="32214779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xit" presetSubtype="10" fill="hold" grpId="0" nodeType="clickEffect">
                                  <p:stCondLst>
                                    <p:cond delay="0"/>
                                  </p:stCondLst>
                                  <p:childTnLst>
                                    <p:animEffect transition="out" filter="blinds(horizontal)">
                                      <p:cBhvr>
                                        <p:cTn id="16" dur="500"/>
                                        <p:tgtEl>
                                          <p:spTgt spid="3">
                                            <p:txEl>
                                              <p:pRg st="0" end="0"/>
                                            </p:txEl>
                                          </p:spTgt>
                                        </p:tgtEl>
                                      </p:cBhvr>
                                    </p:animEffect>
                                    <p:set>
                                      <p:cBhvr>
                                        <p:cTn id="17" dur="1" fill="hold">
                                          <p:stCondLst>
                                            <p:cond delay="499"/>
                                          </p:stCondLst>
                                        </p:cTn>
                                        <p:tgtEl>
                                          <p:spTgt spid="3">
                                            <p:txEl>
                                              <p:pRg st="0" end="0"/>
                                            </p:txEl>
                                          </p:spTgt>
                                        </p:tgtEl>
                                        <p:attrNameLst>
                                          <p:attrName>style.visibility</p:attrName>
                                        </p:attrNameLst>
                                      </p:cBhvr>
                                      <p:to>
                                        <p:strVal val="hidden"/>
                                      </p:to>
                                    </p:set>
                                  </p:childTnLst>
                                </p:cTn>
                              </p:par>
                              <p:par>
                                <p:cTn id="18" presetID="3" presetClass="exit" presetSubtype="10" fill="hold" grpId="0" nodeType="withEffect">
                                  <p:stCondLst>
                                    <p:cond delay="0"/>
                                  </p:stCondLst>
                                  <p:childTnLst>
                                    <p:animEffect transition="out" filter="blinds(horizontal)">
                                      <p:cBhvr>
                                        <p:cTn id="19" dur="500"/>
                                        <p:tgtEl>
                                          <p:spTgt spid="3">
                                            <p:txEl>
                                              <p:pRg st="1" end="1"/>
                                            </p:txEl>
                                          </p:spTgt>
                                        </p:tgtEl>
                                      </p:cBhvr>
                                    </p:animEffect>
                                    <p:set>
                                      <p:cBhvr>
                                        <p:cTn id="20" dur="1" fill="hold">
                                          <p:stCondLst>
                                            <p:cond delay="499"/>
                                          </p:stCondLst>
                                        </p:cTn>
                                        <p:tgtEl>
                                          <p:spTgt spid="3">
                                            <p:txEl>
                                              <p:pRg st="1" end="1"/>
                                            </p:txEl>
                                          </p:spTgt>
                                        </p:tgtEl>
                                        <p:attrNameLst>
                                          <p:attrName>style.visibility</p:attrName>
                                        </p:attrNameLst>
                                      </p:cBhvr>
                                      <p:to>
                                        <p:strVal val="hidden"/>
                                      </p:to>
                                    </p:set>
                                  </p:childTnLst>
                                </p:cTn>
                              </p:par>
                              <p:par>
                                <p:cTn id="21" presetID="3" presetClass="exit" presetSubtype="10" fill="hold" grpId="0" nodeType="withEffect">
                                  <p:stCondLst>
                                    <p:cond delay="0"/>
                                  </p:stCondLst>
                                  <p:childTnLst>
                                    <p:animEffect transition="out" filter="blinds(horizontal)">
                                      <p:cBhvr>
                                        <p:cTn id="22" dur="500"/>
                                        <p:tgtEl>
                                          <p:spTgt spid="3">
                                            <p:txEl>
                                              <p:pRg st="2" end="2"/>
                                            </p:txEl>
                                          </p:spTgt>
                                        </p:tgtEl>
                                      </p:cBhvr>
                                    </p:animEffect>
                                    <p:set>
                                      <p:cBhvr>
                                        <p:cTn id="23" dur="1" fill="hold">
                                          <p:stCondLst>
                                            <p:cond delay="499"/>
                                          </p:stCondLst>
                                        </p:cTn>
                                        <p:tgtEl>
                                          <p:spTgt spid="3">
                                            <p:txEl>
                                              <p:pRg st="2" end="2"/>
                                            </p:txEl>
                                          </p:spTgt>
                                        </p:tgtEl>
                                        <p:attrNameLst>
                                          <p:attrName>style.visibility</p:attrName>
                                        </p:attrNameLst>
                                      </p:cBhvr>
                                      <p:to>
                                        <p:strVal val="hidden"/>
                                      </p:to>
                                    </p:set>
                                  </p:childTnLst>
                                </p:cTn>
                              </p:par>
                              <p:par>
                                <p:cTn id="24" presetID="3" presetClass="exit" presetSubtype="10" fill="hold" grpId="0" nodeType="withEffect">
                                  <p:stCondLst>
                                    <p:cond delay="0"/>
                                  </p:stCondLst>
                                  <p:childTnLst>
                                    <p:animEffect transition="out" filter="blinds(horizontal)">
                                      <p:cBhvr>
                                        <p:cTn id="25" dur="500"/>
                                        <p:tgtEl>
                                          <p:spTgt spid="3">
                                            <p:txEl>
                                              <p:pRg st="3" end="3"/>
                                            </p:txEl>
                                          </p:spTgt>
                                        </p:tgtEl>
                                      </p:cBhvr>
                                    </p:animEffect>
                                    <p:set>
                                      <p:cBhvr>
                                        <p:cTn id="26" dur="1" fill="hold">
                                          <p:stCondLst>
                                            <p:cond delay="499"/>
                                          </p:stCondLst>
                                        </p:cTn>
                                        <p:tgtEl>
                                          <p:spTgt spid="3">
                                            <p:txEl>
                                              <p:pRg st="3" end="3"/>
                                            </p:txEl>
                                          </p:spTgt>
                                        </p:tgtEl>
                                        <p:attrNameLst>
                                          <p:attrName>style.visibility</p:attrName>
                                        </p:attrNameLst>
                                      </p:cBhvr>
                                      <p:to>
                                        <p:strVal val="hidden"/>
                                      </p:to>
                                    </p:set>
                                  </p:childTnLst>
                                </p:cTn>
                              </p:par>
                              <p:par>
                                <p:cTn id="27" presetID="3" presetClass="exit" presetSubtype="10" fill="hold" grpId="0" nodeType="withEffect">
                                  <p:stCondLst>
                                    <p:cond delay="0"/>
                                  </p:stCondLst>
                                  <p:childTnLst>
                                    <p:animEffect transition="out" filter="blinds(horizontal)">
                                      <p:cBhvr>
                                        <p:cTn id="28" dur="500"/>
                                        <p:tgtEl>
                                          <p:spTgt spid="3">
                                            <p:txEl>
                                              <p:pRg st="4" end="4"/>
                                            </p:txEl>
                                          </p:spTgt>
                                        </p:tgtEl>
                                      </p:cBhvr>
                                    </p:animEffect>
                                    <p:set>
                                      <p:cBhvr>
                                        <p:cTn id="29" dur="1" fill="hold">
                                          <p:stCondLst>
                                            <p:cond delay="499"/>
                                          </p:stCondLst>
                                        </p:cTn>
                                        <p:tgtEl>
                                          <p:spTgt spid="3">
                                            <p:txEl>
                                              <p:pRg st="4" end="4"/>
                                            </p:txEl>
                                          </p:spTgt>
                                        </p:tgtEl>
                                        <p:attrNameLst>
                                          <p:attrName>style.visibility</p:attrName>
                                        </p:attrNameLst>
                                      </p:cBhvr>
                                      <p:to>
                                        <p:strVal val="hidden"/>
                                      </p:to>
                                    </p:set>
                                  </p:childTnLst>
                                </p:cTn>
                              </p:par>
                              <p:par>
                                <p:cTn id="30" presetID="3" presetClass="exit" presetSubtype="10" fill="hold" grpId="0" nodeType="withEffect">
                                  <p:stCondLst>
                                    <p:cond delay="0"/>
                                  </p:stCondLst>
                                  <p:childTnLst>
                                    <p:animEffect transition="out" filter="blinds(horizontal)">
                                      <p:cBhvr>
                                        <p:cTn id="31" dur="500"/>
                                        <p:tgtEl>
                                          <p:spTgt spid="3">
                                            <p:bg/>
                                          </p:spTgt>
                                        </p:tgtEl>
                                      </p:cBhvr>
                                    </p:animEffect>
                                    <p:set>
                                      <p:cBhvr>
                                        <p:cTn id="32" dur="1" fill="hold">
                                          <p:stCondLst>
                                            <p:cond delay="499"/>
                                          </p:stCondLst>
                                        </p:cTn>
                                        <p:tgtEl>
                                          <p:spTgt spid="3">
                                            <p:bg/>
                                          </p:spTgt>
                                        </p:tgtEl>
                                        <p:attrNameLst>
                                          <p:attrName>style.visibility</p:attrName>
                                        </p:attrNameLst>
                                      </p:cBhvr>
                                      <p:to>
                                        <p:strVal val="hidden"/>
                                      </p:to>
                                    </p:set>
                                  </p:childTnLst>
                                </p:cTn>
                              </p:par>
                            </p:childTnLst>
                          </p:cTn>
                        </p:par>
                        <p:par>
                          <p:cTn id="33" fill="hold">
                            <p:stCondLst>
                              <p:cond delay="500"/>
                            </p:stCondLst>
                            <p:childTnLst>
                              <p:par>
                                <p:cTn id="34" presetID="1" presetClass="entr" presetSubtype="0" fill="hold" grpId="0" nodeType="afterEffect">
                                  <p:stCondLst>
                                    <p:cond delay="0"/>
                                  </p:stCondLst>
                                  <p:childTnLst>
                                    <p:set>
                                      <p:cBhvr>
                                        <p:cTn id="35" dur="1" fill="hold">
                                          <p:stCondLst>
                                            <p:cond delay="0"/>
                                          </p:stCondLst>
                                        </p:cTn>
                                        <p:tgtEl>
                                          <p:spTgt spid="4">
                                            <p:bg/>
                                          </p:spTgt>
                                        </p:tgtEl>
                                        <p:attrNameLst>
                                          <p:attrName>style.visibility</p:attrName>
                                        </p:attrNameLst>
                                      </p:cBhvr>
                                      <p:to>
                                        <p:strVal val="visible"/>
                                      </p:to>
                                    </p:set>
                                  </p:childTnLst>
                                </p:cTn>
                              </p:par>
                              <p:par>
                                <p:cTn id="36" presetID="1" presetClass="entr" presetSubtype="0" fill="hold" grpId="0" nodeType="withEffect">
                                  <p:stCondLst>
                                    <p:cond delay="0"/>
                                  </p:stCondLst>
                                  <p:childTnLst>
                                    <p:set>
                                      <p:cBhvr>
                                        <p:cTn id="37" dur="1" fill="hold">
                                          <p:stCondLst>
                                            <p:cond delay="0"/>
                                          </p:stCondLst>
                                        </p:cTn>
                                        <p:tgtEl>
                                          <p:spTgt spid="4">
                                            <p:txEl>
                                              <p:pRg st="0" end="0"/>
                                            </p:txEl>
                                          </p:spTgt>
                                        </p:tgtEl>
                                        <p:attrNameLst>
                                          <p:attrName>style.visibility</p:attrName>
                                        </p:attrNameLst>
                                      </p:cBhvr>
                                      <p:to>
                                        <p:strVal val="visible"/>
                                      </p:to>
                                    </p:set>
                                  </p:childTnLst>
                                </p:cTn>
                              </p:par>
                              <p:par>
                                <p:cTn id="38" presetID="1" presetClass="entr" presetSubtype="0" fill="hold" grpId="0" nodeType="withEffect">
                                  <p:stCondLst>
                                    <p:cond delay="0"/>
                                  </p:stCondLst>
                                  <p:childTnLst>
                                    <p:set>
                                      <p:cBhvr>
                                        <p:cTn id="39"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4">
                                            <p:txEl>
                                              <p:pRg st="2" end="2"/>
                                            </p:txEl>
                                          </p:spTgt>
                                        </p:tgtEl>
                                        <p:attrNameLst>
                                          <p:attrName>style.visibility</p:attrName>
                                        </p:attrNameLst>
                                      </p:cBhvr>
                                      <p:to>
                                        <p:strVal val="visible"/>
                                      </p:to>
                                    </p:set>
                                  </p:childTnLst>
                                </p:cTn>
                              </p:par>
                              <p:par>
                                <p:cTn id="44" presetID="1" presetClass="entr" presetSubtype="0" fill="hold" grpId="0" nodeType="withEffect">
                                  <p:stCondLst>
                                    <p:cond delay="0"/>
                                  </p:stCondLst>
                                  <p:childTnLst>
                                    <p:set>
                                      <p:cBhvr>
                                        <p:cTn id="45" dur="1" fill="hold">
                                          <p:stCondLst>
                                            <p:cond delay="0"/>
                                          </p:stCondLst>
                                        </p:cTn>
                                        <p:tgtEl>
                                          <p:spTgt spid="4">
                                            <p:txEl>
                                              <p:pRg st="3" end="3"/>
                                            </p:txEl>
                                          </p:spTgt>
                                        </p:tgtEl>
                                        <p:attrNameLst>
                                          <p:attrName>style.visibility</p:attrName>
                                        </p:attrNameLst>
                                      </p:cBhvr>
                                      <p:to>
                                        <p:strVal val="visible"/>
                                      </p:to>
                                    </p:set>
                                  </p:childTnLst>
                                </p:cTn>
                              </p:par>
                              <p:par>
                                <p:cTn id="46" presetID="1" presetClass="entr" presetSubtype="0" fill="hold" grpId="0" nodeType="withEffect">
                                  <p:stCondLst>
                                    <p:cond delay="0"/>
                                  </p:stCondLst>
                                  <p:childTnLst>
                                    <p:set>
                                      <p:cBhvr>
                                        <p:cTn id="47"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allAtOnce" animBg="1"/>
      <p:bldP spid="4" grpId="0" uiExpand="1" build="p"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3528" y="260648"/>
            <a:ext cx="8284840" cy="720080"/>
          </a:xfrm>
        </p:spPr>
        <p:txBody>
          <a:bodyPr/>
          <a:lstStyle/>
          <a:p>
            <a:r>
              <a:rPr lang="zh-CN" altLang="en-US" sz="3200" dirty="0">
                <a:latin typeface="+mn-ea"/>
                <a:ea typeface="+mn-ea"/>
              </a:rPr>
              <a:t>南北贸易与收入不平等</a:t>
            </a:r>
            <a:r>
              <a:rPr lang="en-US" altLang="en-US" sz="2000" b="0" dirty="0">
                <a:ea typeface="ヒラギノ角ゴ Pro W3" pitchFamily="-84" charset="-128"/>
              </a:rPr>
              <a:t>(2 of 4)</a:t>
            </a:r>
            <a:endParaRPr lang="en-IN" sz="2000" b="0" dirty="0"/>
          </a:p>
        </p:txBody>
      </p:sp>
      <p:sp>
        <p:nvSpPr>
          <p:cNvPr id="4" name="Content Placeholder 3"/>
          <p:cNvSpPr>
            <a:spLocks noGrp="1"/>
          </p:cNvSpPr>
          <p:nvPr>
            <p:ph idx="1"/>
          </p:nvPr>
        </p:nvSpPr>
        <p:spPr>
          <a:xfrm>
            <a:off x="457200" y="1340769"/>
            <a:ext cx="7924800" cy="4824536"/>
          </a:xfrm>
        </p:spPr>
        <p:txBody>
          <a:bodyPr/>
          <a:lstStyle/>
          <a:p>
            <a:pPr marL="429768" lvl="1" indent="-429768">
              <a:spcBef>
                <a:spcPts val="1500"/>
              </a:spcBef>
              <a:buFont typeface="+mj-lt"/>
              <a:buAutoNum type="arabicPeriod"/>
            </a:pPr>
            <a:r>
              <a:rPr lang="zh-CN" altLang="en-US" sz="2400" dirty="0">
                <a:latin typeface="+mn-ea"/>
              </a:rPr>
              <a:t>首先，根据模型：国际贸易</a:t>
            </a:r>
            <a:r>
              <a:rPr lang="zh-CN" altLang="en-US" sz="2400" i="1" dirty="0">
                <a:solidFill>
                  <a:srgbClr val="FF0000"/>
                </a:solidFill>
                <a:latin typeface="+mn-ea"/>
              </a:rPr>
              <a:t>通过商品相对价格的变化</a:t>
            </a:r>
            <a:r>
              <a:rPr lang="zh-CN" altLang="en-US" sz="2400" dirty="0">
                <a:latin typeface="+mn-ea"/>
              </a:rPr>
              <a:t>影响收入分配。</a:t>
            </a:r>
            <a:endParaRPr lang="en-US" altLang="en-US" sz="2400" dirty="0">
              <a:latin typeface="+mn-ea"/>
            </a:endParaRPr>
          </a:p>
          <a:p>
            <a:pPr marL="342900" lvl="1" indent="-342900">
              <a:spcBef>
                <a:spcPts val="1500"/>
              </a:spcBef>
            </a:pPr>
            <a:r>
              <a:rPr lang="zh-CN" altLang="en-US" sz="2400" dirty="0">
                <a:latin typeface="+mn-ea"/>
              </a:rPr>
              <a:t>因此，如果国际贸易是收入不平等加剧的主要驱动力，那么应该有明确的证据表明，与低技术劳动密集型产品相比，技能密集型产品的价格将会上涨。</a:t>
            </a:r>
            <a:endParaRPr lang="en-US" altLang="zh-CN" sz="2400" dirty="0">
              <a:latin typeface="+mn-ea"/>
            </a:endParaRPr>
          </a:p>
          <a:p>
            <a:pPr marL="342900" lvl="1" indent="-342900">
              <a:spcBef>
                <a:spcPts val="1500"/>
              </a:spcBef>
            </a:pPr>
            <a:r>
              <a:rPr lang="zh-CN" altLang="en-US" sz="2400" dirty="0">
                <a:latin typeface="+mn-ea"/>
              </a:rPr>
              <a:t>然而，对国际价格数据的研究</a:t>
            </a:r>
            <a:r>
              <a:rPr lang="zh-CN" altLang="en-US" sz="2400" i="1" dirty="0">
                <a:solidFill>
                  <a:srgbClr val="FF0000"/>
                </a:solidFill>
                <a:latin typeface="+mn-ea"/>
              </a:rPr>
              <a:t>未能找到相对价格变化的明确证据</a:t>
            </a:r>
            <a:r>
              <a:rPr lang="zh-CN" altLang="en-US" sz="2400" dirty="0">
                <a:latin typeface="+mn-ea"/>
              </a:rPr>
              <a:t>。</a:t>
            </a:r>
            <a:endParaRPr lang="en-US" altLang="zh-CN" sz="2400" dirty="0">
              <a:latin typeface="+mn-ea"/>
            </a:endParaRPr>
          </a:p>
        </p:txBody>
      </p:sp>
    </p:spTree>
    <p:extLst>
      <p:ext uri="{BB962C8B-B14F-4D97-AF65-F5344CB8AC3E}">
        <p14:creationId xmlns:p14="http://schemas.microsoft.com/office/powerpoint/2010/main" val="33755526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3528" y="260648"/>
            <a:ext cx="8284840" cy="720080"/>
          </a:xfrm>
        </p:spPr>
        <p:txBody>
          <a:bodyPr/>
          <a:lstStyle/>
          <a:p>
            <a:r>
              <a:rPr lang="zh-CN" altLang="en-US" sz="3200" dirty="0">
                <a:latin typeface="+mn-ea"/>
                <a:ea typeface="+mn-ea"/>
              </a:rPr>
              <a:t>南北贸易与收入不平等</a:t>
            </a:r>
            <a:r>
              <a:rPr lang="en-US" altLang="en-US" sz="2000" b="0" dirty="0">
                <a:ea typeface="ヒラギノ角ゴ Pro W3" pitchFamily="-84" charset="-128"/>
              </a:rPr>
              <a:t>(3 of 4)</a:t>
            </a:r>
            <a:endParaRPr lang="en-IN" sz="2000" b="0" dirty="0"/>
          </a:p>
        </p:txBody>
      </p:sp>
      <p:sp>
        <p:nvSpPr>
          <p:cNvPr id="4" name="Content Placeholder 3"/>
          <p:cNvSpPr>
            <a:spLocks noGrp="1"/>
          </p:cNvSpPr>
          <p:nvPr>
            <p:ph idx="1"/>
          </p:nvPr>
        </p:nvSpPr>
        <p:spPr>
          <a:xfrm>
            <a:off x="457200" y="1268761"/>
            <a:ext cx="7772400" cy="4680519"/>
          </a:xfrm>
        </p:spPr>
        <p:txBody>
          <a:bodyPr/>
          <a:lstStyle/>
          <a:p>
            <a:pPr marL="429768" indent="-429768">
              <a:spcBef>
                <a:spcPct val="50000"/>
              </a:spcBef>
              <a:buFont typeface="+mj-lt"/>
              <a:buAutoNum type="arabicPeriod" startAt="2"/>
            </a:pPr>
            <a:r>
              <a:rPr lang="zh-CN" altLang="en-US" sz="2400" dirty="0"/>
              <a:t>第二，该模型预测：相对要素价格应在各国之间趋同</a:t>
            </a:r>
            <a:endParaRPr lang="en-US" altLang="zh-CN" sz="2400" dirty="0"/>
          </a:p>
          <a:p>
            <a:pPr lvl="1">
              <a:spcBef>
                <a:spcPct val="50000"/>
              </a:spcBef>
            </a:pPr>
            <a:r>
              <a:rPr lang="zh-CN" altLang="en-US" sz="2400" dirty="0"/>
              <a:t>在低技术工人丰裕的国家，低技术工人的工资应该相对于技术工人的薪水增加，</a:t>
            </a:r>
            <a:endParaRPr lang="en-US" altLang="en-US" sz="2400" dirty="0"/>
          </a:p>
          <a:p>
            <a:pPr>
              <a:spcBef>
                <a:spcPct val="50000"/>
              </a:spcBef>
            </a:pPr>
            <a:r>
              <a:rPr lang="zh-CN" altLang="en-US" sz="2400" dirty="0">
                <a:latin typeface="+mn-ea"/>
              </a:rPr>
              <a:t>但在某些情况下，情况正好相反：</a:t>
            </a:r>
            <a:endParaRPr lang="en-US" altLang="en-US" sz="2400" dirty="0"/>
          </a:p>
          <a:p>
            <a:pPr lvl="1"/>
            <a:r>
              <a:rPr lang="zh-CN" altLang="en-US" sz="2400" dirty="0">
                <a:latin typeface="+mn-ea"/>
              </a:rPr>
              <a:t>墨西哥熟练劳动力的工资增长速度比非熟练劳动力的速度更快。</a:t>
            </a:r>
            <a:endParaRPr lang="en-US" altLang="zh-CN" sz="2400" dirty="0">
              <a:latin typeface="+mn-ea"/>
            </a:endParaRPr>
          </a:p>
          <a:p>
            <a:pPr lvl="1"/>
            <a:r>
              <a:rPr lang="zh-CN" altLang="en-US" sz="2400" dirty="0">
                <a:latin typeface="+mn-ea"/>
              </a:rPr>
              <a:t>但与美国和加拿大相比，墨西哥拥有大量的低技术工人。</a:t>
            </a:r>
            <a:endParaRPr lang="en-US" altLang="en-US" sz="2400" dirty="0">
              <a:latin typeface="+mn-ea"/>
            </a:endParaRPr>
          </a:p>
        </p:txBody>
      </p:sp>
    </p:spTree>
    <p:extLst>
      <p:ext uri="{BB962C8B-B14F-4D97-AF65-F5344CB8AC3E}">
        <p14:creationId xmlns:p14="http://schemas.microsoft.com/office/powerpoint/2010/main" val="18994461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23528" y="260648"/>
            <a:ext cx="8284840" cy="720080"/>
          </a:xfrm>
        </p:spPr>
        <p:txBody>
          <a:bodyPr/>
          <a:lstStyle/>
          <a:p>
            <a:r>
              <a:rPr lang="zh-CN" altLang="en-US" sz="3200" dirty="0">
                <a:latin typeface="+mn-ea"/>
                <a:ea typeface="+mn-ea"/>
              </a:rPr>
              <a:t>南北贸易与收入不平等</a:t>
            </a:r>
            <a:r>
              <a:rPr lang="en-US" altLang="en-US" sz="2000" b="0" dirty="0">
                <a:ea typeface="ヒラギノ角ゴ Pro W3" pitchFamily="-84" charset="-128"/>
              </a:rPr>
              <a:t>(4 of 4)</a:t>
            </a:r>
            <a:endParaRPr lang="en-IN" sz="2000" b="0" dirty="0"/>
          </a:p>
        </p:txBody>
      </p:sp>
      <p:sp>
        <p:nvSpPr>
          <p:cNvPr id="4" name="Content Placeholder 3"/>
          <p:cNvSpPr>
            <a:spLocks noGrp="1"/>
          </p:cNvSpPr>
          <p:nvPr>
            <p:ph idx="1"/>
          </p:nvPr>
        </p:nvSpPr>
        <p:spPr>
          <a:xfrm>
            <a:off x="351415" y="1412776"/>
            <a:ext cx="8305800" cy="3816424"/>
          </a:xfrm>
        </p:spPr>
        <p:txBody>
          <a:bodyPr/>
          <a:lstStyle/>
          <a:p>
            <a:pPr marL="429768" indent="-429768">
              <a:buFont typeface="+mj-lt"/>
              <a:buAutoNum type="arabicPeriod" startAt="3"/>
            </a:pPr>
            <a:r>
              <a:rPr lang="zh-CN" altLang="en-US" sz="2400" dirty="0">
                <a:latin typeface="+mn-ea"/>
              </a:rPr>
              <a:t>即使模型准确无误，贸易在美国经济中只占很小一部分，因此它对美国价格和工资的影响应该很小。</a:t>
            </a:r>
            <a:endParaRPr lang="en-US" altLang="zh-CN" sz="2400" dirty="0">
              <a:latin typeface="+mn-ea"/>
            </a:endParaRPr>
          </a:p>
          <a:p>
            <a:r>
              <a:rPr lang="zh-CN" altLang="en-US" sz="2400" i="1" dirty="0">
                <a:solidFill>
                  <a:srgbClr val="001581"/>
                </a:solidFill>
                <a:latin typeface="+mn-ea"/>
              </a:rPr>
              <a:t>那么，是什么导致美国熟练工人和非熟练工人之间的差距越来越大？</a:t>
            </a:r>
            <a:endParaRPr lang="en-US" altLang="en-US" sz="2400" i="1" dirty="0">
              <a:solidFill>
                <a:srgbClr val="001581"/>
              </a:solidFill>
              <a:latin typeface="+mn-ea"/>
            </a:endParaRPr>
          </a:p>
          <a:p>
            <a:r>
              <a:rPr lang="zh-CN" altLang="en-US" sz="2400" dirty="0">
                <a:latin typeface="+mn-ea"/>
              </a:rPr>
              <a:t>大多数国际经济学家认为，</a:t>
            </a:r>
            <a:r>
              <a:rPr lang="zh-CN" altLang="en-US" sz="2400" i="1" dirty="0">
                <a:solidFill>
                  <a:srgbClr val="FF0000"/>
                </a:solidFill>
                <a:latin typeface="+mn-ea"/>
              </a:rPr>
              <a:t>罪魁祸首不是贸易，而是新的生产技术</a:t>
            </a:r>
            <a:r>
              <a:rPr lang="zh-CN" altLang="en-US" sz="2400" dirty="0">
                <a:latin typeface="+mn-ea"/>
              </a:rPr>
              <a:t>，新技术更加依赖工人的技能（如在工作场所广泛引入计算机和其他先进技术）。</a:t>
            </a:r>
            <a:endParaRPr lang="en-US" altLang="en-US" sz="2400" dirty="0">
              <a:latin typeface="+mn-ea"/>
            </a:endParaRPr>
          </a:p>
        </p:txBody>
      </p:sp>
    </p:spTree>
    <p:extLst>
      <p:ext uri="{BB962C8B-B14F-4D97-AF65-F5344CB8AC3E}">
        <p14:creationId xmlns:p14="http://schemas.microsoft.com/office/powerpoint/2010/main" val="9346429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813964" cy="757860"/>
          </a:xfrm>
        </p:spPr>
        <p:txBody>
          <a:bodyPr/>
          <a:lstStyle/>
          <a:p>
            <a:r>
              <a:rPr lang="zh-CN" altLang="en-US" sz="3600" dirty="0">
                <a:latin typeface="+mn-ea"/>
                <a:ea typeface="+mn-ea"/>
              </a:rPr>
              <a:t>技能偏向型技术进步与收入不平等</a:t>
            </a:r>
            <a:r>
              <a:rPr lang="en-US" altLang="en-US" sz="3600" dirty="0">
                <a:latin typeface="+mn-ea"/>
                <a:ea typeface="+mn-ea"/>
              </a:rPr>
              <a:t> </a:t>
            </a:r>
            <a:r>
              <a:rPr lang="en-US" altLang="en-US" sz="2000" b="0" dirty="0">
                <a:ea typeface="ヒラギノ角ゴ Pro W3" pitchFamily="-84" charset="-128"/>
              </a:rPr>
              <a:t>(1 of 4)</a:t>
            </a:r>
            <a:endParaRPr lang="en-IN" sz="2000" b="0" dirty="0"/>
          </a:p>
        </p:txBody>
      </p:sp>
      <p:pic>
        <p:nvPicPr>
          <p:cNvPr id="5" name="图片 4"/>
          <p:cNvPicPr>
            <a:picLocks noChangeAspect="1"/>
          </p:cNvPicPr>
          <p:nvPr/>
        </p:nvPicPr>
        <p:blipFill>
          <a:blip r:embed="rId3"/>
          <a:stretch>
            <a:fillRect/>
          </a:stretch>
        </p:blipFill>
        <p:spPr>
          <a:xfrm>
            <a:off x="135411" y="1483556"/>
            <a:ext cx="4636746" cy="4387448"/>
          </a:xfrm>
          <a:prstGeom prst="rect">
            <a:avLst/>
          </a:prstGeom>
        </p:spPr>
      </p:pic>
      <p:pic>
        <p:nvPicPr>
          <p:cNvPr id="6" name="图片 5"/>
          <p:cNvPicPr>
            <a:picLocks noChangeAspect="1"/>
          </p:cNvPicPr>
          <p:nvPr/>
        </p:nvPicPr>
        <p:blipFill>
          <a:blip r:embed="rId4"/>
          <a:stretch>
            <a:fillRect/>
          </a:stretch>
        </p:blipFill>
        <p:spPr>
          <a:xfrm>
            <a:off x="4672078" y="5460759"/>
            <a:ext cx="1264410" cy="814082"/>
          </a:xfrm>
          <a:prstGeom prst="rect">
            <a:avLst/>
          </a:prstGeom>
        </p:spPr>
      </p:pic>
      <p:sp>
        <p:nvSpPr>
          <p:cNvPr id="11" name="矩形 10"/>
          <p:cNvSpPr/>
          <p:nvPr/>
        </p:nvSpPr>
        <p:spPr>
          <a:xfrm>
            <a:off x="3733189" y="3187105"/>
            <a:ext cx="1495390" cy="830997"/>
          </a:xfrm>
          <a:prstGeom prst="rect">
            <a:avLst/>
          </a:prstGeom>
        </p:spPr>
        <p:txBody>
          <a:bodyPr wrap="square">
            <a:spAutoFit/>
          </a:bodyPr>
          <a:lstStyle/>
          <a:p>
            <a:r>
              <a:rPr lang="zh-CN" altLang="en-US" sz="1600" dirty="0">
                <a:solidFill>
                  <a:srgbClr val="FF0000"/>
                </a:solidFill>
              </a:rPr>
              <a:t>高技术行业对熟练劳动力的相对需求</a:t>
            </a:r>
          </a:p>
        </p:txBody>
      </p:sp>
      <p:cxnSp>
        <p:nvCxnSpPr>
          <p:cNvPr id="15" name="直接箭头连接符 14"/>
          <p:cNvCxnSpPr/>
          <p:nvPr/>
        </p:nvCxnSpPr>
        <p:spPr>
          <a:xfrm flipH="1">
            <a:off x="3419872" y="3677280"/>
            <a:ext cx="313316" cy="47180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2794298" y="2582181"/>
            <a:ext cx="1547686" cy="830997"/>
          </a:xfrm>
          <a:prstGeom prst="rect">
            <a:avLst/>
          </a:prstGeom>
          <a:ln>
            <a:noFill/>
          </a:ln>
        </p:spPr>
        <p:txBody>
          <a:bodyPr wrap="square">
            <a:spAutoFit/>
          </a:bodyPr>
          <a:lstStyle/>
          <a:p>
            <a:r>
              <a:rPr lang="zh-CN" altLang="en-US" sz="1600" dirty="0">
                <a:solidFill>
                  <a:srgbClr val="001581"/>
                </a:solidFill>
              </a:rPr>
              <a:t>低技术行业对熟练劳动力的相对需求</a:t>
            </a:r>
          </a:p>
        </p:txBody>
      </p:sp>
      <p:cxnSp>
        <p:nvCxnSpPr>
          <p:cNvPr id="17" name="直接箭头连接符 16"/>
          <p:cNvCxnSpPr/>
          <p:nvPr/>
        </p:nvCxnSpPr>
        <p:spPr>
          <a:xfrm flipH="1">
            <a:off x="1907704" y="2932621"/>
            <a:ext cx="886594" cy="744659"/>
          </a:xfrm>
          <a:prstGeom prst="straightConnector1">
            <a:avLst/>
          </a:prstGeom>
          <a:ln>
            <a:solidFill>
              <a:srgbClr val="001581"/>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a:off x="5504546" y="2864024"/>
            <a:ext cx="3184382" cy="923330"/>
          </a:xfrm>
          <a:prstGeom prst="rect">
            <a:avLst/>
          </a:prstGeom>
        </p:spPr>
        <p:txBody>
          <a:bodyPr wrap="square">
            <a:spAutoFit/>
          </a:bodyPr>
          <a:lstStyle/>
          <a:p>
            <a:pPr marL="285750" indent="-285750">
              <a:buFont typeface="Arial" panose="020B0604020202020204" pitchFamily="34" charset="0"/>
              <a:buChar char="•"/>
            </a:pPr>
            <a:r>
              <a:rPr lang="zh-CN" altLang="en-US" i="1" dirty="0">
                <a:solidFill>
                  <a:srgbClr val="99008C"/>
                </a:solidFill>
              </a:rPr>
              <a:t>高技术部门比低技术部门更为技能密集，因此</a:t>
            </a:r>
            <a:r>
              <a:rPr lang="en-US" altLang="zh-CN" i="1" dirty="0">
                <a:solidFill>
                  <a:srgbClr val="99008C"/>
                </a:solidFill>
              </a:rPr>
              <a:t>HH</a:t>
            </a:r>
            <a:r>
              <a:rPr lang="zh-CN" altLang="en-US" i="1" dirty="0">
                <a:solidFill>
                  <a:srgbClr val="99008C"/>
                </a:solidFill>
              </a:rPr>
              <a:t>曲线相对于</a:t>
            </a:r>
            <a:r>
              <a:rPr lang="en-US" altLang="zh-CN" i="1" dirty="0">
                <a:solidFill>
                  <a:srgbClr val="99008C"/>
                </a:solidFill>
              </a:rPr>
              <a:t>LL</a:t>
            </a:r>
            <a:r>
              <a:rPr lang="zh-CN" altLang="en-US" i="1" dirty="0">
                <a:solidFill>
                  <a:srgbClr val="99008C"/>
                </a:solidFill>
              </a:rPr>
              <a:t>曲线向外偏移。</a:t>
            </a:r>
            <a:endParaRPr lang="en-US" altLang="zh-CN" i="1" dirty="0">
              <a:solidFill>
                <a:srgbClr val="99008C"/>
              </a:solidFill>
            </a:endParaRPr>
          </a:p>
        </p:txBody>
      </p:sp>
      <p:pic>
        <p:nvPicPr>
          <p:cNvPr id="20" name="图片 19"/>
          <p:cNvPicPr>
            <a:picLocks noChangeAspect="1"/>
          </p:cNvPicPr>
          <p:nvPr/>
        </p:nvPicPr>
        <p:blipFill>
          <a:blip r:embed="rId5"/>
          <a:stretch>
            <a:fillRect/>
          </a:stretch>
        </p:blipFill>
        <p:spPr>
          <a:xfrm>
            <a:off x="1907704" y="5884981"/>
            <a:ext cx="2034064" cy="892031"/>
          </a:xfrm>
          <a:prstGeom prst="rect">
            <a:avLst/>
          </a:prstGeom>
        </p:spPr>
      </p:pic>
      <p:sp>
        <p:nvSpPr>
          <p:cNvPr id="21" name="矩形 20"/>
          <p:cNvSpPr/>
          <p:nvPr/>
        </p:nvSpPr>
        <p:spPr>
          <a:xfrm>
            <a:off x="5456972" y="2644254"/>
            <a:ext cx="3279530" cy="2308324"/>
          </a:xfrm>
          <a:prstGeom prst="rect">
            <a:avLst/>
          </a:prstGeom>
          <a:solidFill>
            <a:schemeClr val="accent2">
              <a:lumMod val="20000"/>
              <a:lumOff val="80000"/>
            </a:schemeClr>
          </a:solidFill>
        </p:spPr>
        <p:txBody>
          <a:bodyPr wrap="square">
            <a:spAutoFit/>
          </a:bodyPr>
          <a:lstStyle/>
          <a:p>
            <a:pPr marL="285750" indent="-285750">
              <a:buFont typeface="Arial" panose="020B0604020202020204" pitchFamily="34" charset="0"/>
              <a:buChar char="•"/>
            </a:pPr>
            <a:r>
              <a:rPr lang="zh-CN" altLang="en-US" dirty="0"/>
              <a:t>当本国与发展中国家进行国际贸易时</a:t>
            </a:r>
            <a:endParaRPr lang="en-US" altLang="zh-CN" dirty="0"/>
          </a:p>
          <a:p>
            <a:pPr marL="285750" indent="-285750">
              <a:buFont typeface="Arial" panose="020B0604020202020204" pitchFamily="34" charset="0"/>
              <a:buChar char="•"/>
            </a:pPr>
            <a:r>
              <a:rPr lang="en-US" altLang="zh-CN" dirty="0">
                <a:solidFill>
                  <a:srgbClr val="000000"/>
                </a:solidFill>
                <a:latin typeface="Arial" panose="020B0604020202020204" pitchFamily="34" charset="0"/>
                <a:sym typeface="Wingdings" panose="05000000000000000000" pitchFamily="2" charset="2"/>
              </a:rPr>
              <a:t></a:t>
            </a:r>
            <a:r>
              <a:rPr lang="zh-CN" altLang="en-US" dirty="0"/>
              <a:t>“高技术”产品的相对价格上涨</a:t>
            </a:r>
            <a:endParaRPr lang="en-US" altLang="zh-CN" dirty="0"/>
          </a:p>
          <a:p>
            <a:pPr marL="285750" indent="-285750">
              <a:buFont typeface="Arial" panose="020B0604020202020204" pitchFamily="34" charset="0"/>
              <a:buChar char="•"/>
            </a:pPr>
            <a:r>
              <a:rPr lang="en-US" altLang="zh-CN" dirty="0">
                <a:solidFill>
                  <a:srgbClr val="000000"/>
                </a:solidFill>
                <a:latin typeface="Arial" panose="020B0604020202020204" pitchFamily="34" charset="0"/>
                <a:sym typeface="Wingdings" panose="05000000000000000000" pitchFamily="2" charset="2"/>
              </a:rPr>
              <a:t></a:t>
            </a:r>
            <a:r>
              <a:rPr lang="zh-CN" altLang="en-US" dirty="0"/>
              <a:t>熟练</a:t>
            </a:r>
            <a:r>
              <a:rPr lang="en-US" altLang="zh-CN" dirty="0"/>
              <a:t>-</a:t>
            </a:r>
            <a:r>
              <a:rPr lang="zh-CN" altLang="en-US" dirty="0"/>
              <a:t>非熟练工人的工资比率上升</a:t>
            </a:r>
            <a:endParaRPr lang="en-US" altLang="zh-CN" dirty="0">
              <a:solidFill>
                <a:srgbClr val="000000"/>
              </a:solidFill>
              <a:latin typeface="Arial" panose="020B0604020202020204" pitchFamily="34" charset="0"/>
            </a:endParaRPr>
          </a:p>
          <a:p>
            <a:pPr marL="285750" indent="-285750">
              <a:buFont typeface="Arial" panose="020B0604020202020204" pitchFamily="34" charset="0"/>
              <a:buChar char="•"/>
            </a:pPr>
            <a:r>
              <a:rPr lang="en-US" altLang="zh-CN" dirty="0">
                <a:solidFill>
                  <a:srgbClr val="000000"/>
                </a:solidFill>
                <a:latin typeface="Arial" panose="020B0604020202020204" pitchFamily="34" charset="0"/>
                <a:sym typeface="Wingdings" panose="05000000000000000000" pitchFamily="2" charset="2"/>
              </a:rPr>
              <a:t></a:t>
            </a:r>
            <a:r>
              <a:rPr lang="zh-CN" altLang="en-US" dirty="0"/>
              <a:t>两个部门的生产者都将减少熟练劳动力的相对就业。</a:t>
            </a:r>
          </a:p>
        </p:txBody>
      </p:sp>
      <p:sp>
        <p:nvSpPr>
          <p:cNvPr id="3" name="内容占位符 2"/>
          <p:cNvSpPr>
            <a:spLocks noGrp="1"/>
          </p:cNvSpPr>
          <p:nvPr>
            <p:ph idx="1"/>
          </p:nvPr>
        </p:nvSpPr>
        <p:spPr>
          <a:xfrm>
            <a:off x="3438575" y="1425272"/>
            <a:ext cx="5266929" cy="1126664"/>
          </a:xfrm>
        </p:spPr>
        <p:txBody>
          <a:bodyPr/>
          <a:lstStyle/>
          <a:p>
            <a:pPr>
              <a:spcBef>
                <a:spcPts val="600"/>
              </a:spcBef>
            </a:pPr>
            <a:r>
              <a:rPr lang="zh-CN" altLang="en-US" sz="2000" dirty="0"/>
              <a:t>考虑两种商品、两种要素的模型：</a:t>
            </a:r>
            <a:endParaRPr lang="en-US" altLang="zh-CN" sz="2000" dirty="0"/>
          </a:p>
          <a:p>
            <a:pPr>
              <a:spcBef>
                <a:spcPts val="600"/>
              </a:spcBef>
            </a:pPr>
            <a:r>
              <a:rPr lang="zh-CN" altLang="en-US" sz="2000" dirty="0"/>
              <a:t>熟练劳动力和非熟练劳动力</a:t>
            </a:r>
            <a:endParaRPr lang="en-US" altLang="zh-CN" sz="2000" dirty="0"/>
          </a:p>
          <a:p>
            <a:pPr>
              <a:spcBef>
                <a:spcPts val="600"/>
              </a:spcBef>
            </a:pPr>
            <a:r>
              <a:rPr lang="zh-CN" altLang="en-US" sz="2000" dirty="0"/>
              <a:t>生产“高技术”和“低技术”产品。</a:t>
            </a:r>
          </a:p>
        </p:txBody>
      </p:sp>
      <p:sp>
        <p:nvSpPr>
          <p:cNvPr id="4" name="Text Box 10">
            <a:extLst>
              <a:ext uri="{FF2B5EF4-FFF2-40B4-BE49-F238E27FC236}">
                <a16:creationId xmlns:a16="http://schemas.microsoft.com/office/drawing/2014/main" id="{28A6FCBE-AABB-048A-1678-7AE3D99DBD31}"/>
              </a:ext>
            </a:extLst>
          </p:cNvPr>
          <p:cNvSpPr txBox="1">
            <a:spLocks noChangeArrowheads="1"/>
          </p:cNvSpPr>
          <p:nvPr/>
        </p:nvSpPr>
        <p:spPr bwMode="auto">
          <a:xfrm>
            <a:off x="1488205" y="1145767"/>
            <a:ext cx="1725591" cy="30777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工资</a:t>
            </a:r>
            <a:r>
              <a:rPr lang="en-US" altLang="zh-CN" sz="1400" b="1" dirty="0">
                <a:latin typeface="Arial" panose="020B0604020202020204" pitchFamily="34" charset="0"/>
              </a:rPr>
              <a:t>-</a:t>
            </a:r>
            <a:r>
              <a:rPr lang="zh-CN" altLang="en-US" sz="1400" b="1" dirty="0">
                <a:latin typeface="Arial" panose="020B0604020202020204" pitchFamily="34" charset="0"/>
              </a:rPr>
              <a:t>租金比率</a:t>
            </a:r>
            <a:r>
              <a:rPr lang="en-US" altLang="zh-CN" sz="1400" b="1" dirty="0">
                <a:latin typeface="Arial" panose="020B0604020202020204" pitchFamily="34" charset="0"/>
              </a:rPr>
              <a:t>,</a:t>
            </a:r>
            <a:r>
              <a:rPr lang="en-US" altLang="zh-CN" sz="1400" b="1" i="1" dirty="0">
                <a:latin typeface="Arial" panose="020B0604020202020204" pitchFamily="34" charset="0"/>
              </a:rPr>
              <a:t>w/r</a:t>
            </a:r>
          </a:p>
        </p:txBody>
      </p:sp>
      <p:sp>
        <p:nvSpPr>
          <p:cNvPr id="9" name="Text Box 10">
            <a:extLst>
              <a:ext uri="{FF2B5EF4-FFF2-40B4-BE49-F238E27FC236}">
                <a16:creationId xmlns:a16="http://schemas.microsoft.com/office/drawing/2014/main" id="{4FBFC889-2A48-769D-BB19-ACFF0BDE7DEF}"/>
              </a:ext>
            </a:extLst>
          </p:cNvPr>
          <p:cNvSpPr txBox="1">
            <a:spLocks noChangeArrowheads="1"/>
          </p:cNvSpPr>
          <p:nvPr/>
        </p:nvSpPr>
        <p:spPr bwMode="auto">
          <a:xfrm>
            <a:off x="6072039" y="5390746"/>
            <a:ext cx="707325" cy="954107"/>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劳动</a:t>
            </a:r>
            <a:r>
              <a:rPr lang="en-US" altLang="zh-CN" sz="1400" b="1" dirty="0">
                <a:latin typeface="Arial" panose="020B0604020202020204" pitchFamily="34" charset="0"/>
              </a:rPr>
              <a:t>-</a:t>
            </a:r>
            <a:r>
              <a:rPr lang="zh-CN" altLang="en-US" sz="1400" b="1" dirty="0">
                <a:latin typeface="Arial" panose="020B0604020202020204" pitchFamily="34" charset="0"/>
              </a:rPr>
              <a:t>资本比率</a:t>
            </a:r>
            <a:r>
              <a:rPr lang="en-US" altLang="zh-CN" sz="1400" b="1" dirty="0">
                <a:latin typeface="Arial" panose="020B0604020202020204" pitchFamily="34" charset="0"/>
              </a:rPr>
              <a:t>,</a:t>
            </a:r>
          </a:p>
          <a:p>
            <a:pPr>
              <a:spcBef>
                <a:spcPct val="0"/>
              </a:spcBef>
              <a:buClrTx/>
              <a:buSzTx/>
              <a:buFontTx/>
              <a:buNone/>
            </a:pPr>
            <a:r>
              <a:rPr lang="en-US" altLang="zh-CN" sz="1400" b="1" i="1" dirty="0">
                <a:latin typeface="Arial" panose="020B0604020202020204" pitchFamily="34" charset="0"/>
              </a:rPr>
              <a:t>L/K</a:t>
            </a:r>
          </a:p>
        </p:txBody>
      </p:sp>
      <p:sp>
        <p:nvSpPr>
          <p:cNvPr id="10" name="Text Box 10">
            <a:extLst>
              <a:ext uri="{FF2B5EF4-FFF2-40B4-BE49-F238E27FC236}">
                <a16:creationId xmlns:a16="http://schemas.microsoft.com/office/drawing/2014/main" id="{AD63BD6D-24FE-981B-687D-F86A1CF8CA31}"/>
              </a:ext>
            </a:extLst>
          </p:cNvPr>
          <p:cNvSpPr txBox="1">
            <a:spLocks noChangeArrowheads="1"/>
          </p:cNvSpPr>
          <p:nvPr/>
        </p:nvSpPr>
        <p:spPr bwMode="auto">
          <a:xfrm>
            <a:off x="223484" y="1531257"/>
            <a:ext cx="1933911"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熟练</a:t>
            </a:r>
            <a:r>
              <a:rPr lang="en-US" altLang="zh-CN" sz="1400" b="1" dirty="0">
                <a:latin typeface="Arial" panose="020B0604020202020204" pitchFamily="34" charset="0"/>
              </a:rPr>
              <a:t>-</a:t>
            </a:r>
            <a:r>
              <a:rPr lang="zh-CN" altLang="en-US" sz="1400" b="1" dirty="0">
                <a:latin typeface="Arial" panose="020B0604020202020204" pitchFamily="34" charset="0"/>
              </a:rPr>
              <a:t>非熟练工人工资比率，</a:t>
            </a:r>
            <a:r>
              <a:rPr lang="en-US" altLang="zh-CN" sz="1400" b="1" dirty="0">
                <a:latin typeface="Arial" panose="020B0604020202020204" pitchFamily="34" charset="0"/>
              </a:rPr>
              <a:t>W</a:t>
            </a:r>
            <a:r>
              <a:rPr lang="en-US" altLang="zh-CN" sz="1400" b="1" baseline="-25000" dirty="0">
                <a:latin typeface="Arial" panose="020B0604020202020204" pitchFamily="34" charset="0"/>
              </a:rPr>
              <a:t>S</a:t>
            </a:r>
            <a:r>
              <a:rPr lang="en-US" altLang="zh-CN" sz="1400" b="1" i="1" dirty="0">
                <a:latin typeface="Arial" panose="020B0604020202020204" pitchFamily="34" charset="0"/>
              </a:rPr>
              <a:t>/W</a:t>
            </a:r>
            <a:r>
              <a:rPr lang="en-US" altLang="zh-CN" sz="1400" b="1" i="1" baseline="-25000" dirty="0">
                <a:latin typeface="Arial" panose="020B0604020202020204" pitchFamily="34" charset="0"/>
              </a:rPr>
              <a:t>U</a:t>
            </a:r>
          </a:p>
        </p:txBody>
      </p:sp>
      <p:sp>
        <p:nvSpPr>
          <p:cNvPr id="7" name="椭圆 6"/>
          <p:cNvSpPr/>
          <p:nvPr/>
        </p:nvSpPr>
        <p:spPr>
          <a:xfrm>
            <a:off x="80335" y="1476953"/>
            <a:ext cx="2220208" cy="654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4" name="Text Box 10">
            <a:extLst>
              <a:ext uri="{FF2B5EF4-FFF2-40B4-BE49-F238E27FC236}">
                <a16:creationId xmlns:a16="http://schemas.microsoft.com/office/drawing/2014/main" id="{44B8AB50-4FA6-7DCC-DE46-E7FF2C03C5AD}"/>
              </a:ext>
            </a:extLst>
          </p:cNvPr>
          <p:cNvSpPr txBox="1">
            <a:spLocks noChangeArrowheads="1"/>
          </p:cNvSpPr>
          <p:nvPr/>
        </p:nvSpPr>
        <p:spPr bwMode="auto">
          <a:xfrm>
            <a:off x="4632213" y="5400205"/>
            <a:ext cx="1264411" cy="903389"/>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30000"/>
              </a:lnSpc>
              <a:spcBef>
                <a:spcPts val="600"/>
              </a:spcBef>
              <a:buClrTx/>
              <a:buSzTx/>
              <a:buFontTx/>
              <a:buNone/>
            </a:pPr>
            <a:r>
              <a:rPr lang="zh-CN" altLang="en-US" sz="1400" b="1" dirty="0">
                <a:latin typeface="Arial" panose="020B0604020202020204" pitchFamily="34" charset="0"/>
              </a:rPr>
              <a:t>熟练</a:t>
            </a:r>
            <a:r>
              <a:rPr lang="en-US" altLang="zh-CN" sz="1400" b="1" dirty="0">
                <a:latin typeface="Arial" panose="020B0604020202020204" pitchFamily="34" charset="0"/>
              </a:rPr>
              <a:t>-</a:t>
            </a:r>
            <a:r>
              <a:rPr lang="zh-CN" altLang="en-US" sz="1400" b="1" dirty="0">
                <a:latin typeface="Arial" panose="020B0604020202020204" pitchFamily="34" charset="0"/>
              </a:rPr>
              <a:t>非熟练工人就业比率，</a:t>
            </a:r>
            <a:r>
              <a:rPr lang="en-US" altLang="zh-CN" sz="1400" b="1" dirty="0">
                <a:latin typeface="Arial" panose="020B0604020202020204" pitchFamily="34" charset="0"/>
              </a:rPr>
              <a:t>S</a:t>
            </a:r>
            <a:r>
              <a:rPr lang="en-US" altLang="zh-CN" sz="1400" b="1" i="1" dirty="0">
                <a:latin typeface="Arial" panose="020B0604020202020204" pitchFamily="34" charset="0"/>
              </a:rPr>
              <a:t>/U</a:t>
            </a:r>
            <a:endParaRPr lang="en-US" altLang="zh-CN" sz="1400" b="1" i="1" baseline="-25000" dirty="0">
              <a:latin typeface="Arial" panose="020B0604020202020204" pitchFamily="34" charset="0"/>
            </a:endParaRPr>
          </a:p>
        </p:txBody>
      </p:sp>
      <p:sp>
        <p:nvSpPr>
          <p:cNvPr id="8" name="椭圆 7"/>
          <p:cNvSpPr/>
          <p:nvPr/>
        </p:nvSpPr>
        <p:spPr>
          <a:xfrm>
            <a:off x="4341984" y="5264582"/>
            <a:ext cx="1711352" cy="112666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3492888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animEffect transition="in" filter="blinds(horizontal)">
                                      <p:cBhvr>
                                        <p:cTn id="17" dur="500"/>
                                        <p:tgtEl>
                                          <p:spTgt spid="8"/>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nodeType="clickEffect">
                                  <p:stCondLst>
                                    <p:cond delay="0"/>
                                  </p:stCondLst>
                                  <p:childTnLst>
                                    <p:set>
                                      <p:cBhvr>
                                        <p:cTn id="25" dur="1" fill="hold">
                                          <p:stCondLst>
                                            <p:cond delay="0"/>
                                          </p:stCondLst>
                                        </p:cTn>
                                        <p:tgtEl>
                                          <p:spTgt spid="7"/>
                                        </p:tgtEl>
                                        <p:attrNameLst>
                                          <p:attrName>style.visibility</p:attrName>
                                        </p:attrNameLst>
                                      </p:cBhvr>
                                      <p:to>
                                        <p:strVal val="visible"/>
                                      </p:to>
                                    </p:set>
                                    <p:animEffect transition="in" filter="blinds(horizontal)">
                                      <p:cBhvr>
                                        <p:cTn id="26" dur="500"/>
                                        <p:tgtEl>
                                          <p:spTgt spid="7"/>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17"/>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16"/>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2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6" grpId="0"/>
      <p:bldP spid="19" grpId="0"/>
      <p:bldP spid="21" grpId="0" animBg="1"/>
      <p:bldP spid="4" grpId="0" animBg="1"/>
      <p:bldP spid="9" grpId="0" animBg="1"/>
      <p:bldP spid="10" grpId="0" animBg="1"/>
      <p:bldP spid="1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a:blip r:embed="rId3"/>
          <a:stretch>
            <a:fillRect/>
          </a:stretch>
        </p:blipFill>
        <p:spPr>
          <a:xfrm>
            <a:off x="245810" y="1614622"/>
            <a:ext cx="4884635" cy="4225967"/>
          </a:xfrm>
          <a:prstGeom prst="rect">
            <a:avLst/>
          </a:prstGeom>
        </p:spPr>
      </p:pic>
      <p:sp>
        <p:nvSpPr>
          <p:cNvPr id="3" name="内容占位符 2"/>
          <p:cNvSpPr>
            <a:spLocks noGrp="1"/>
          </p:cNvSpPr>
          <p:nvPr>
            <p:ph idx="1"/>
          </p:nvPr>
        </p:nvSpPr>
        <p:spPr>
          <a:xfrm>
            <a:off x="3419872" y="1600201"/>
            <a:ext cx="5724128" cy="808171"/>
          </a:xfrm>
          <a:solidFill>
            <a:schemeClr val="bg1"/>
          </a:solidFill>
        </p:spPr>
        <p:txBody>
          <a:bodyPr/>
          <a:lstStyle/>
          <a:p>
            <a:pPr>
              <a:spcBef>
                <a:spcPts val="0"/>
              </a:spcBef>
            </a:pPr>
            <a:r>
              <a:rPr lang="zh-CN" altLang="en-US" sz="2000" dirty="0"/>
              <a:t>考虑</a:t>
            </a:r>
            <a:r>
              <a:rPr lang="zh-CN" altLang="en-US" sz="2000" dirty="0">
                <a:solidFill>
                  <a:srgbClr val="FF0000"/>
                </a:solidFill>
              </a:rPr>
              <a:t>“技术偏向”的技术变革</a:t>
            </a:r>
            <a:endParaRPr lang="en-US" altLang="zh-CN" sz="2000" dirty="0">
              <a:solidFill>
                <a:srgbClr val="FF0000"/>
              </a:solidFill>
            </a:endParaRPr>
          </a:p>
          <a:p>
            <a:pPr>
              <a:spcBef>
                <a:spcPts val="0"/>
              </a:spcBef>
            </a:pPr>
            <a:r>
              <a:rPr lang="en-US" altLang="zh-CN" sz="2000" dirty="0">
                <a:sym typeface="Wingdings" panose="05000000000000000000" pitchFamily="2" charset="2"/>
              </a:rPr>
              <a:t></a:t>
            </a:r>
            <a:r>
              <a:rPr lang="zh-CN" altLang="en-US" sz="2000" i="1" dirty="0">
                <a:solidFill>
                  <a:srgbClr val="001581"/>
                </a:solidFill>
              </a:rPr>
              <a:t>它使两个行业对熟练工人的相对需求都增加了</a:t>
            </a:r>
          </a:p>
        </p:txBody>
      </p:sp>
      <p:sp>
        <p:nvSpPr>
          <p:cNvPr id="7" name="椭圆 6"/>
          <p:cNvSpPr/>
          <p:nvPr/>
        </p:nvSpPr>
        <p:spPr>
          <a:xfrm>
            <a:off x="-84284" y="3942198"/>
            <a:ext cx="1271908" cy="65406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cxnSp>
        <p:nvCxnSpPr>
          <p:cNvPr id="15" name="直接箭头连接符 14"/>
          <p:cNvCxnSpPr/>
          <p:nvPr/>
        </p:nvCxnSpPr>
        <p:spPr>
          <a:xfrm flipH="1">
            <a:off x="3707904" y="3435992"/>
            <a:ext cx="266933" cy="14806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7" name="直接箭头连接符 16"/>
          <p:cNvCxnSpPr/>
          <p:nvPr/>
        </p:nvCxnSpPr>
        <p:spPr>
          <a:xfrm flipH="1">
            <a:off x="2267744" y="3271822"/>
            <a:ext cx="1657228" cy="290124"/>
          </a:xfrm>
          <a:prstGeom prst="straightConnector1">
            <a:avLst/>
          </a:prstGeom>
          <a:ln>
            <a:solidFill>
              <a:srgbClr val="001581"/>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a:blip r:embed="rId4"/>
          <a:stretch>
            <a:fillRect/>
          </a:stretch>
        </p:blipFill>
        <p:spPr>
          <a:xfrm>
            <a:off x="240517" y="6391014"/>
            <a:ext cx="4690648" cy="308156"/>
          </a:xfrm>
          <a:prstGeom prst="rect">
            <a:avLst/>
          </a:prstGeom>
        </p:spPr>
      </p:pic>
      <p:pic>
        <p:nvPicPr>
          <p:cNvPr id="23" name="图片 22"/>
          <p:cNvPicPr>
            <a:picLocks noChangeAspect="1"/>
          </p:cNvPicPr>
          <p:nvPr/>
        </p:nvPicPr>
        <p:blipFill>
          <a:blip r:embed="rId5"/>
          <a:stretch>
            <a:fillRect/>
          </a:stretch>
        </p:blipFill>
        <p:spPr>
          <a:xfrm>
            <a:off x="1912403" y="5856073"/>
            <a:ext cx="2019585" cy="446016"/>
          </a:xfrm>
          <a:prstGeom prst="rect">
            <a:avLst/>
          </a:prstGeom>
        </p:spPr>
      </p:pic>
      <p:pic>
        <p:nvPicPr>
          <p:cNvPr id="24" name="图片 23"/>
          <p:cNvPicPr>
            <a:picLocks noChangeAspect="1"/>
          </p:cNvPicPr>
          <p:nvPr/>
        </p:nvPicPr>
        <p:blipFill>
          <a:blip r:embed="rId6"/>
          <a:stretch>
            <a:fillRect/>
          </a:stretch>
        </p:blipFill>
        <p:spPr>
          <a:xfrm>
            <a:off x="4672078" y="5460759"/>
            <a:ext cx="1264410" cy="814082"/>
          </a:xfrm>
          <a:prstGeom prst="rect">
            <a:avLst/>
          </a:prstGeom>
        </p:spPr>
      </p:pic>
      <p:sp>
        <p:nvSpPr>
          <p:cNvPr id="25" name="椭圆 24"/>
          <p:cNvSpPr/>
          <p:nvPr/>
        </p:nvSpPr>
        <p:spPr>
          <a:xfrm>
            <a:off x="1692242" y="5733256"/>
            <a:ext cx="2447709" cy="65775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1" name="矩形 30"/>
          <p:cNvSpPr/>
          <p:nvPr/>
        </p:nvSpPr>
        <p:spPr>
          <a:xfrm>
            <a:off x="5846753" y="3547525"/>
            <a:ext cx="3292442" cy="1754326"/>
          </a:xfrm>
          <a:prstGeom prst="rect">
            <a:avLst/>
          </a:prstGeom>
          <a:solidFill>
            <a:schemeClr val="accent3">
              <a:lumMod val="20000"/>
              <a:lumOff val="80000"/>
            </a:schemeClr>
          </a:solidFill>
        </p:spPr>
        <p:txBody>
          <a:bodyPr wrap="square">
            <a:spAutoFit/>
          </a:bodyPr>
          <a:lstStyle/>
          <a:p>
            <a:pPr marL="285750" indent="-285750">
              <a:buFont typeface="Arial" panose="020B0604020202020204" pitchFamily="34" charset="0"/>
              <a:buChar char="•"/>
            </a:pPr>
            <a:r>
              <a:rPr lang="zh-CN" altLang="en-US" dirty="0">
                <a:solidFill>
                  <a:srgbClr val="000000"/>
                </a:solidFill>
                <a:latin typeface="Arial" panose="020B0604020202020204" pitchFamily="34" charset="0"/>
              </a:rPr>
              <a:t>贸易后，即使熟练劳动力变得相对昂贵</a:t>
            </a:r>
            <a:r>
              <a:rPr lang="en-US" altLang="zh-CN" b="1" dirty="0">
                <a:solidFill>
                  <a:srgbClr val="99008C"/>
                </a:solidFill>
                <a:latin typeface="Arial" panose="020B0604020202020204" pitchFamily="34" charset="0"/>
              </a:rPr>
              <a:t>(W</a:t>
            </a:r>
            <a:r>
              <a:rPr lang="en-US" altLang="zh-CN" b="1" baseline="-25000" dirty="0">
                <a:solidFill>
                  <a:srgbClr val="99008C"/>
                </a:solidFill>
                <a:latin typeface="Arial" panose="020B0604020202020204" pitchFamily="34" charset="0"/>
              </a:rPr>
              <a:t>S</a:t>
            </a:r>
            <a:r>
              <a:rPr lang="en-US" altLang="zh-CN" b="1" dirty="0">
                <a:solidFill>
                  <a:srgbClr val="99008C"/>
                </a:solidFill>
                <a:latin typeface="Arial" panose="020B0604020202020204" pitchFamily="34" charset="0"/>
              </a:rPr>
              <a:t>/W</a:t>
            </a:r>
            <a:r>
              <a:rPr lang="en-US" altLang="zh-CN" b="1" baseline="-25000" dirty="0">
                <a:solidFill>
                  <a:srgbClr val="99008C"/>
                </a:solidFill>
                <a:latin typeface="Arial" panose="020B0604020202020204" pitchFamily="34" charset="0"/>
              </a:rPr>
              <a:t>U</a:t>
            </a:r>
            <a:r>
              <a:rPr lang="en-US" altLang="zh-CN" b="1" dirty="0">
                <a:solidFill>
                  <a:srgbClr val="99008C"/>
                </a:solidFill>
                <a:latin typeface="Arial" panose="020B0604020202020204" pitchFamily="34" charset="0"/>
              </a:rPr>
              <a:t>) ↑</a:t>
            </a:r>
          </a:p>
          <a:p>
            <a:pPr marL="285750" indent="-285750">
              <a:buFont typeface="Arial" panose="020B0604020202020204" pitchFamily="34" charset="0"/>
              <a:buChar char="•"/>
            </a:pPr>
            <a:r>
              <a:rPr lang="zh-CN" altLang="en-US" dirty="0">
                <a:solidFill>
                  <a:srgbClr val="000000"/>
                </a:solidFill>
                <a:latin typeface="Arial" panose="020B0604020202020204" pitchFamily="34" charset="0"/>
              </a:rPr>
              <a:t>这两个行业的生产商都通过增加技术工人的相对需求来应对以技术导向型的技术变革</a:t>
            </a:r>
            <a:r>
              <a:rPr lang="en-US" altLang="zh-CN" dirty="0">
                <a:solidFill>
                  <a:srgbClr val="000000"/>
                </a:solidFill>
                <a:latin typeface="Arial" panose="020B0604020202020204" pitchFamily="34" charset="0"/>
              </a:rPr>
              <a:t> </a:t>
            </a:r>
            <a:r>
              <a:rPr lang="en-US" altLang="zh-CN" b="1" dirty="0">
                <a:solidFill>
                  <a:srgbClr val="99008C"/>
                </a:solidFill>
                <a:latin typeface="Arial" panose="020B0604020202020204" pitchFamily="34" charset="0"/>
              </a:rPr>
              <a:t>(S/U) ↑</a:t>
            </a:r>
          </a:p>
        </p:txBody>
      </p:sp>
      <p:sp>
        <p:nvSpPr>
          <p:cNvPr id="6" name="Title 1">
            <a:extLst>
              <a:ext uri="{FF2B5EF4-FFF2-40B4-BE49-F238E27FC236}">
                <a16:creationId xmlns:a16="http://schemas.microsoft.com/office/drawing/2014/main" id="{E8F1BF8E-9A69-7DC1-C2EC-6369342A080C}"/>
              </a:ext>
            </a:extLst>
          </p:cNvPr>
          <p:cNvSpPr>
            <a:spLocks noGrp="1"/>
          </p:cNvSpPr>
          <p:nvPr>
            <p:ph type="title"/>
          </p:nvPr>
        </p:nvSpPr>
        <p:spPr>
          <a:xfrm>
            <a:off x="457200" y="215372"/>
            <a:ext cx="7813964" cy="757860"/>
          </a:xfrm>
        </p:spPr>
        <p:txBody>
          <a:bodyPr/>
          <a:lstStyle/>
          <a:p>
            <a:r>
              <a:rPr lang="zh-CN" altLang="en-US" sz="3600" dirty="0">
                <a:latin typeface="+mn-ea"/>
                <a:ea typeface="+mn-ea"/>
              </a:rPr>
              <a:t>技能偏向型技术进步与收入不平等</a:t>
            </a:r>
            <a:r>
              <a:rPr lang="en-US" altLang="en-US" sz="3600" dirty="0">
                <a:latin typeface="+mn-ea"/>
                <a:ea typeface="+mn-ea"/>
              </a:rPr>
              <a:t> </a:t>
            </a:r>
            <a:r>
              <a:rPr lang="en-US" altLang="en-US" sz="2000" b="0" dirty="0">
                <a:ea typeface="ヒラギノ角ゴ Pro W3" pitchFamily="-84" charset="-128"/>
              </a:rPr>
              <a:t>(2 of 4)</a:t>
            </a:r>
            <a:endParaRPr lang="en-IN" sz="2000" b="0" dirty="0"/>
          </a:p>
        </p:txBody>
      </p:sp>
      <p:sp>
        <p:nvSpPr>
          <p:cNvPr id="8" name="Text Box 10">
            <a:extLst>
              <a:ext uri="{FF2B5EF4-FFF2-40B4-BE49-F238E27FC236}">
                <a16:creationId xmlns:a16="http://schemas.microsoft.com/office/drawing/2014/main" id="{39EABC83-8415-0542-C5CD-710791DBFFC1}"/>
              </a:ext>
            </a:extLst>
          </p:cNvPr>
          <p:cNvSpPr txBox="1">
            <a:spLocks noChangeArrowheads="1"/>
          </p:cNvSpPr>
          <p:nvPr/>
        </p:nvSpPr>
        <p:spPr bwMode="auto">
          <a:xfrm>
            <a:off x="223484" y="1531257"/>
            <a:ext cx="1933911" cy="523220"/>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400" b="1" dirty="0">
                <a:latin typeface="Arial" panose="020B0604020202020204" pitchFamily="34" charset="0"/>
              </a:rPr>
              <a:t>熟练</a:t>
            </a:r>
            <a:r>
              <a:rPr lang="en-US" altLang="zh-CN" sz="1400" b="1" dirty="0">
                <a:latin typeface="Arial" panose="020B0604020202020204" pitchFamily="34" charset="0"/>
              </a:rPr>
              <a:t>-</a:t>
            </a:r>
            <a:r>
              <a:rPr lang="zh-CN" altLang="en-US" sz="1400" b="1" dirty="0">
                <a:latin typeface="Arial" panose="020B0604020202020204" pitchFamily="34" charset="0"/>
              </a:rPr>
              <a:t>非熟练工人工资比率，</a:t>
            </a:r>
            <a:r>
              <a:rPr lang="en-US" altLang="zh-CN" sz="1400" b="1" dirty="0">
                <a:latin typeface="Arial" panose="020B0604020202020204" pitchFamily="34" charset="0"/>
              </a:rPr>
              <a:t>W</a:t>
            </a:r>
            <a:r>
              <a:rPr lang="en-US" altLang="zh-CN" sz="1400" b="1" baseline="-25000" dirty="0">
                <a:latin typeface="Arial" panose="020B0604020202020204" pitchFamily="34" charset="0"/>
              </a:rPr>
              <a:t>S</a:t>
            </a:r>
            <a:r>
              <a:rPr lang="en-US" altLang="zh-CN" sz="1400" b="1" i="1" dirty="0">
                <a:latin typeface="Arial" panose="020B0604020202020204" pitchFamily="34" charset="0"/>
              </a:rPr>
              <a:t>/W</a:t>
            </a:r>
            <a:r>
              <a:rPr lang="en-US" altLang="zh-CN" sz="1400" b="1" i="1" baseline="-25000" dirty="0">
                <a:latin typeface="Arial" panose="020B0604020202020204" pitchFamily="34" charset="0"/>
              </a:rPr>
              <a:t>U</a:t>
            </a:r>
          </a:p>
        </p:txBody>
      </p:sp>
      <p:sp>
        <p:nvSpPr>
          <p:cNvPr id="9" name="Text Box 10">
            <a:extLst>
              <a:ext uri="{FF2B5EF4-FFF2-40B4-BE49-F238E27FC236}">
                <a16:creationId xmlns:a16="http://schemas.microsoft.com/office/drawing/2014/main" id="{94170322-F578-1BB3-4A93-C800AB1F64F3}"/>
              </a:ext>
            </a:extLst>
          </p:cNvPr>
          <p:cNvSpPr txBox="1">
            <a:spLocks noChangeArrowheads="1"/>
          </p:cNvSpPr>
          <p:nvPr/>
        </p:nvSpPr>
        <p:spPr bwMode="auto">
          <a:xfrm>
            <a:off x="4632213" y="5400205"/>
            <a:ext cx="1264411" cy="903389"/>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nSpc>
                <a:spcPct val="130000"/>
              </a:lnSpc>
              <a:spcBef>
                <a:spcPts val="600"/>
              </a:spcBef>
              <a:buClrTx/>
              <a:buSzTx/>
              <a:buFontTx/>
              <a:buNone/>
            </a:pPr>
            <a:r>
              <a:rPr lang="zh-CN" altLang="en-US" sz="1400" b="1" dirty="0">
                <a:latin typeface="Arial" panose="020B0604020202020204" pitchFamily="34" charset="0"/>
              </a:rPr>
              <a:t>熟练</a:t>
            </a:r>
            <a:r>
              <a:rPr lang="en-US" altLang="zh-CN" sz="1400" b="1" dirty="0">
                <a:latin typeface="Arial" panose="020B0604020202020204" pitchFamily="34" charset="0"/>
              </a:rPr>
              <a:t>-</a:t>
            </a:r>
            <a:r>
              <a:rPr lang="zh-CN" altLang="en-US" sz="1400" b="1" dirty="0">
                <a:latin typeface="Arial" panose="020B0604020202020204" pitchFamily="34" charset="0"/>
              </a:rPr>
              <a:t>非熟练工人就业比率，</a:t>
            </a:r>
            <a:r>
              <a:rPr lang="en-US" altLang="zh-CN" sz="1400" b="1" dirty="0">
                <a:latin typeface="Arial" panose="020B0604020202020204" pitchFamily="34" charset="0"/>
              </a:rPr>
              <a:t>S</a:t>
            </a:r>
            <a:r>
              <a:rPr lang="en-US" altLang="zh-CN" sz="1400" b="1" i="1" dirty="0">
                <a:latin typeface="Arial" panose="020B0604020202020204" pitchFamily="34" charset="0"/>
              </a:rPr>
              <a:t>/U</a:t>
            </a:r>
            <a:endParaRPr lang="en-US" altLang="zh-CN" sz="1400" b="1" i="1" baseline="-25000" dirty="0">
              <a:latin typeface="Arial" panose="020B0604020202020204" pitchFamily="34" charset="0"/>
            </a:endParaRPr>
          </a:p>
        </p:txBody>
      </p:sp>
      <p:sp>
        <p:nvSpPr>
          <p:cNvPr id="11" name="矩形 10"/>
          <p:cNvSpPr/>
          <p:nvPr/>
        </p:nvSpPr>
        <p:spPr>
          <a:xfrm>
            <a:off x="3924972" y="2716528"/>
            <a:ext cx="3292442" cy="830997"/>
          </a:xfrm>
          <a:prstGeom prst="rect">
            <a:avLst/>
          </a:prstGeom>
        </p:spPr>
        <p:txBody>
          <a:bodyPr wrap="square">
            <a:spAutoFit/>
          </a:bodyPr>
          <a:lstStyle/>
          <a:p>
            <a:r>
              <a:rPr lang="zh-CN" altLang="en-US" sz="1600" dirty="0">
                <a:solidFill>
                  <a:srgbClr val="99008C"/>
                </a:solidFill>
              </a:rPr>
              <a:t>对于任何给定的熟练</a:t>
            </a:r>
            <a:r>
              <a:rPr lang="en-US" altLang="zh-CN" sz="1600" dirty="0">
                <a:solidFill>
                  <a:srgbClr val="99008C"/>
                </a:solidFill>
              </a:rPr>
              <a:t>-</a:t>
            </a:r>
            <a:r>
              <a:rPr lang="zh-CN" altLang="en-US" sz="1600" dirty="0">
                <a:solidFill>
                  <a:srgbClr val="99008C"/>
                </a:solidFill>
              </a:rPr>
              <a:t>非熟练劳动力的相对工资，高技术和低技术行业都希望使用更多的熟练劳动力。</a:t>
            </a:r>
          </a:p>
        </p:txBody>
      </p:sp>
    </p:spTree>
    <p:extLst>
      <p:ext uri="{BB962C8B-B14F-4D97-AF65-F5344CB8AC3E}">
        <p14:creationId xmlns:p14="http://schemas.microsoft.com/office/powerpoint/2010/main" val="27616509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3" presetClass="entr" presetSubtype="10" fill="hold" nodeType="with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blinds(horizontal)">
                                      <p:cBhvr>
                                        <p:cTn id="17" dur="500"/>
                                        <p:tgtEl>
                                          <p:spTgt spid="7"/>
                                        </p:tgtEl>
                                      </p:cBhvr>
                                    </p:animEffect>
                                  </p:childTnLst>
                                </p:cTn>
                              </p:par>
                              <p:par>
                                <p:cTn id="18" presetID="1" presetClass="entr" presetSubtype="0" fill="hold" nodeType="withEffect">
                                  <p:stCondLst>
                                    <p:cond delay="0"/>
                                  </p:stCondLst>
                                  <p:childTnLst>
                                    <p:set>
                                      <p:cBhvr>
                                        <p:cTn id="19" dur="1" fill="hold">
                                          <p:stCondLst>
                                            <p:cond delay="0"/>
                                          </p:stCondLst>
                                        </p:cTn>
                                        <p:tgtEl>
                                          <p:spTgt spid="31">
                                            <p:txEl>
                                              <p:pRg st="0" end="0"/>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25"/>
                                        </p:tgtEl>
                                        <p:attrNameLst>
                                          <p:attrName>style.visibility</p:attrName>
                                        </p:attrNameLst>
                                      </p:cBhvr>
                                      <p:to>
                                        <p:strVal val="visible"/>
                                      </p:to>
                                    </p:set>
                                    <p:animEffect transition="in" filter="blinds(horizontal)">
                                      <p:cBhvr>
                                        <p:cTn id="24" dur="500"/>
                                        <p:tgtEl>
                                          <p:spTgt spid="25"/>
                                        </p:tgtEl>
                                      </p:cBhvr>
                                    </p:animEffect>
                                  </p:childTnLst>
                                </p:cTn>
                              </p:par>
                              <p:par>
                                <p:cTn id="25" presetID="1" presetClass="entr" presetSubtype="0" fill="hold" nodeType="withEffect">
                                  <p:stCondLst>
                                    <p:cond delay="0"/>
                                  </p:stCondLst>
                                  <p:childTnLst>
                                    <p:set>
                                      <p:cBhvr>
                                        <p:cTn id="26" dur="1" fill="hold">
                                          <p:stCondLst>
                                            <p:cond delay="0"/>
                                          </p:stCondLst>
                                        </p:cTn>
                                        <p:tgtEl>
                                          <p:spTgt spid="31">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 grpId="0" animBg="1"/>
      <p:bldP spid="11"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457200" y="1556792"/>
            <a:ext cx="8305800" cy="4176464"/>
          </a:xfrm>
        </p:spPr>
        <p:txBody>
          <a:bodyPr/>
          <a:lstStyle/>
          <a:p>
            <a:pPr>
              <a:spcBef>
                <a:spcPts val="1200"/>
              </a:spcBef>
            </a:pPr>
            <a:r>
              <a:rPr lang="zh-CN" altLang="en-US" sz="2400" dirty="0">
                <a:latin typeface="+mn-ea"/>
              </a:rPr>
              <a:t>尽管熟练劳动力变得相对昂贵，但这两个行业的生产商都通过</a:t>
            </a:r>
            <a:r>
              <a:rPr lang="zh-CN" altLang="en-US" sz="2400" b="1" dirty="0">
                <a:latin typeface="+mn-ea"/>
              </a:rPr>
              <a:t>增加</a:t>
            </a:r>
            <a:r>
              <a:rPr lang="zh-CN" altLang="en-US" sz="2400" dirty="0">
                <a:latin typeface="+mn-ea"/>
              </a:rPr>
              <a:t>熟练工人的就业率来应对技术偏向性的技术变革，而非非熟练工人。</a:t>
            </a:r>
            <a:endParaRPr lang="en-US" altLang="zh-CN" sz="2400" dirty="0">
              <a:latin typeface="+mn-ea"/>
            </a:endParaRPr>
          </a:p>
          <a:p>
            <a:pPr lvl="1">
              <a:spcBef>
                <a:spcPts val="1200"/>
              </a:spcBef>
            </a:pPr>
            <a:r>
              <a:rPr lang="zh-CN" altLang="en-US" sz="2400" dirty="0">
                <a:latin typeface="+mn-ea"/>
              </a:rPr>
              <a:t>单纯从贸易角度的解释</a:t>
            </a:r>
            <a:r>
              <a:rPr lang="en-US" altLang="zh-CN" sz="2400" dirty="0">
                <a:latin typeface="+mn-ea"/>
              </a:rPr>
              <a:t>,</a:t>
            </a:r>
            <a:r>
              <a:rPr lang="zh-CN" altLang="en-US" sz="2400" dirty="0">
                <a:latin typeface="+mn-ea"/>
              </a:rPr>
              <a:t>预测了两个部门的就业会出现对熟练劳动力的相对需求下降。</a:t>
            </a:r>
            <a:endParaRPr lang="en-US" altLang="en-US" sz="2400" dirty="0">
              <a:ea typeface="ヒラギノ角ゴ Pro W3" pitchFamily="-84" charset="-128"/>
            </a:endParaRPr>
          </a:p>
          <a:p>
            <a:pPr>
              <a:spcBef>
                <a:spcPts val="1200"/>
              </a:spcBef>
            </a:pPr>
            <a:r>
              <a:rPr lang="zh-CN" altLang="en-US" sz="2400" dirty="0">
                <a:latin typeface="+mn-ea"/>
              </a:rPr>
              <a:t>美国经济中大多数部门的熟练劳动力比率普遍上升，这证明了技术依赖性技术变革是解释这一现象的主要原因。</a:t>
            </a:r>
            <a:endParaRPr lang="en-US" altLang="en-US" sz="2400" dirty="0">
              <a:latin typeface="+mn-ea"/>
            </a:endParaRPr>
          </a:p>
        </p:txBody>
      </p:sp>
      <p:sp>
        <p:nvSpPr>
          <p:cNvPr id="6" name="Title 1">
            <a:extLst>
              <a:ext uri="{FF2B5EF4-FFF2-40B4-BE49-F238E27FC236}">
                <a16:creationId xmlns:a16="http://schemas.microsoft.com/office/drawing/2014/main" id="{856CCC38-FF4A-C137-B91B-BF128B4BCAE9}"/>
              </a:ext>
            </a:extLst>
          </p:cNvPr>
          <p:cNvSpPr>
            <a:spLocks noGrp="1"/>
          </p:cNvSpPr>
          <p:nvPr>
            <p:ph type="title"/>
          </p:nvPr>
        </p:nvSpPr>
        <p:spPr>
          <a:xfrm>
            <a:off x="457200" y="215372"/>
            <a:ext cx="7813964" cy="757860"/>
          </a:xfrm>
        </p:spPr>
        <p:txBody>
          <a:bodyPr/>
          <a:lstStyle/>
          <a:p>
            <a:r>
              <a:rPr lang="zh-CN" altLang="en-US" sz="3600" dirty="0">
                <a:latin typeface="+mn-ea"/>
                <a:ea typeface="+mn-ea"/>
              </a:rPr>
              <a:t>技能偏向型技术进步与收入不平等</a:t>
            </a:r>
            <a:r>
              <a:rPr lang="en-US" altLang="en-US" sz="3600" dirty="0">
                <a:latin typeface="+mn-ea"/>
                <a:ea typeface="+mn-ea"/>
              </a:rPr>
              <a:t> </a:t>
            </a:r>
            <a:r>
              <a:rPr lang="en-US" altLang="en-US" sz="2000" b="0" dirty="0">
                <a:ea typeface="ヒラギノ角ゴ Pro W3" pitchFamily="-84" charset="-128"/>
              </a:rPr>
              <a:t>(3 of 4)</a:t>
            </a:r>
            <a:endParaRPr lang="en-IN" sz="2000" b="0" dirty="0"/>
          </a:p>
        </p:txBody>
      </p:sp>
    </p:spTree>
    <p:extLst>
      <p:ext uri="{BB962C8B-B14F-4D97-AF65-F5344CB8AC3E}">
        <p14:creationId xmlns:p14="http://schemas.microsoft.com/office/powerpoint/2010/main" val="144478340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23528" y="260648"/>
            <a:ext cx="8153400" cy="576064"/>
          </a:xfrm>
        </p:spPr>
        <p:txBody>
          <a:bodyPr/>
          <a:lstStyle/>
          <a:p>
            <a:r>
              <a:rPr lang="zh-CN" altLang="en-US" sz="2400" dirty="0">
                <a:latin typeface="+mn-ea"/>
                <a:ea typeface="+mn-ea"/>
              </a:rPr>
              <a:t>图</a:t>
            </a:r>
            <a:r>
              <a:rPr lang="en-US" altLang="en-US" sz="2400" dirty="0">
                <a:latin typeface="+mn-ea"/>
                <a:ea typeface="+mn-ea"/>
              </a:rPr>
              <a:t>5.11 </a:t>
            </a:r>
            <a:r>
              <a:rPr lang="zh-CN" altLang="en-US" sz="2400" dirty="0">
                <a:latin typeface="+mn-ea"/>
                <a:ea typeface="+mn-ea"/>
              </a:rPr>
              <a:t>美国非生产性</a:t>
            </a:r>
            <a:r>
              <a:rPr lang="en-US" altLang="zh-CN" sz="2400" dirty="0">
                <a:latin typeface="+mn-ea"/>
                <a:ea typeface="+mn-ea"/>
              </a:rPr>
              <a:t>-</a:t>
            </a:r>
            <a:r>
              <a:rPr lang="zh-CN" altLang="en-US" sz="2400" dirty="0">
                <a:latin typeface="+mn-ea"/>
                <a:ea typeface="+mn-ea"/>
              </a:rPr>
              <a:t>生产性工人就业率在四组产业中的变化</a:t>
            </a:r>
            <a:endParaRPr lang="en-IN" sz="2400" b="0" dirty="0">
              <a:latin typeface="+mn-ea"/>
              <a:ea typeface="+mn-ea"/>
            </a:endParaRPr>
          </a:p>
        </p:txBody>
      </p:sp>
      <p:sp>
        <p:nvSpPr>
          <p:cNvPr id="3" name="Content Placeholder 2"/>
          <p:cNvSpPr>
            <a:spLocks noGrp="1"/>
          </p:cNvSpPr>
          <p:nvPr>
            <p:ph idx="1"/>
          </p:nvPr>
        </p:nvSpPr>
        <p:spPr>
          <a:xfrm>
            <a:off x="395536" y="1268760"/>
            <a:ext cx="8231013" cy="5040560"/>
          </a:xfrm>
          <a:solidFill>
            <a:schemeClr val="bg1"/>
          </a:solidFill>
        </p:spPr>
        <p:txBody>
          <a:bodyPr/>
          <a:lstStyle/>
          <a:p>
            <a:pPr>
              <a:spcBef>
                <a:spcPts val="600"/>
              </a:spcBef>
            </a:pPr>
            <a:r>
              <a:rPr lang="zh-CN" altLang="en-US" sz="2400" dirty="0"/>
              <a:t>我们用非生产性就业与生产性就业的比率来衡量一个部门的熟练</a:t>
            </a:r>
            <a:r>
              <a:rPr lang="en-US" altLang="zh-CN" sz="2400" dirty="0"/>
              <a:t>-</a:t>
            </a:r>
            <a:r>
              <a:rPr lang="zh-CN" altLang="en-US" sz="2400" dirty="0"/>
              <a:t>非熟练就业比率</a:t>
            </a:r>
            <a:endParaRPr lang="en-US" altLang="zh-CN" sz="2400" dirty="0"/>
          </a:p>
          <a:p>
            <a:pPr lvl="1"/>
            <a:r>
              <a:rPr lang="zh-CN" altLang="en-US" sz="2400" dirty="0"/>
              <a:t>除了少数例外，非生产岗位需要更高的教育水平。</a:t>
            </a:r>
            <a:endParaRPr lang="en-US" altLang="zh-CN" sz="2400" dirty="0"/>
          </a:p>
          <a:p>
            <a:pPr lvl="1"/>
            <a:endParaRPr lang="en-US" altLang="zh-CN" sz="2400" dirty="0"/>
          </a:p>
          <a:p>
            <a:pPr>
              <a:spcBef>
                <a:spcPts val="600"/>
              </a:spcBef>
            </a:pPr>
            <a:r>
              <a:rPr lang="zh-CN" altLang="en-US" sz="2400" dirty="0"/>
              <a:t>产业部门根据其技能强度进行分组。</a:t>
            </a:r>
            <a:endParaRPr lang="en-US" sz="2400" dirty="0"/>
          </a:p>
          <a:p>
            <a:pPr>
              <a:spcBef>
                <a:spcPts val="600"/>
              </a:spcBef>
            </a:pPr>
            <a:endParaRPr lang="en-US" sz="2400" dirty="0">
              <a:sym typeface="Wingdings" panose="05000000000000000000" pitchFamily="2" charset="2"/>
            </a:endParaRPr>
          </a:p>
          <a:p>
            <a:pPr>
              <a:spcBef>
                <a:spcPts val="600"/>
              </a:spcBef>
            </a:pPr>
            <a:endParaRPr lang="en-US" sz="2400" dirty="0">
              <a:sym typeface="Wingdings" panose="05000000000000000000" pitchFamily="2" charset="2"/>
            </a:endParaRPr>
          </a:p>
          <a:p>
            <a:pPr>
              <a:spcBef>
                <a:spcPts val="600"/>
              </a:spcBef>
            </a:pPr>
            <a:endParaRPr lang="en-US" sz="2400" dirty="0">
              <a:sym typeface="Wingdings" panose="05000000000000000000" pitchFamily="2" charset="2"/>
            </a:endParaRPr>
          </a:p>
          <a:p>
            <a:pPr>
              <a:spcBef>
                <a:spcPts val="600"/>
              </a:spcBef>
            </a:pPr>
            <a:endParaRPr lang="en-US" sz="2400" dirty="0">
              <a:sym typeface="Wingdings" panose="05000000000000000000" pitchFamily="2" charset="2"/>
            </a:endParaRPr>
          </a:p>
          <a:p>
            <a:pPr>
              <a:spcBef>
                <a:spcPts val="600"/>
              </a:spcBef>
            </a:pPr>
            <a:endParaRPr lang="en-US" sz="1000" dirty="0">
              <a:sym typeface="Wingdings" panose="05000000000000000000" pitchFamily="2" charset="2"/>
            </a:endParaRPr>
          </a:p>
          <a:p>
            <a:pPr>
              <a:spcBef>
                <a:spcPts val="600"/>
              </a:spcBef>
            </a:pPr>
            <a:endParaRPr lang="en-US" sz="2000" dirty="0">
              <a:sym typeface="Wingdings" panose="05000000000000000000" pitchFamily="2" charset="2"/>
            </a:endParaRPr>
          </a:p>
          <a:p>
            <a:pPr>
              <a:spcBef>
                <a:spcPts val="600"/>
              </a:spcBef>
            </a:pPr>
            <a:r>
              <a:rPr lang="en-US" sz="2000" dirty="0">
                <a:sym typeface="Wingdings" panose="05000000000000000000" pitchFamily="2" charset="2"/>
              </a:rPr>
              <a:t> </a:t>
            </a:r>
            <a:r>
              <a:rPr lang="zh-CN" altLang="en-US" sz="2000" i="1" dirty="0">
                <a:solidFill>
                  <a:srgbClr val="001581"/>
                </a:solidFill>
              </a:rPr>
              <a:t>非生产性</a:t>
            </a:r>
            <a:r>
              <a:rPr lang="en-US" altLang="zh-CN" sz="2000" i="1" dirty="0">
                <a:solidFill>
                  <a:srgbClr val="001581"/>
                </a:solidFill>
              </a:rPr>
              <a:t>-</a:t>
            </a:r>
            <a:r>
              <a:rPr lang="zh-CN" altLang="en-US" sz="2000" i="1" dirty="0">
                <a:solidFill>
                  <a:srgbClr val="001581"/>
                </a:solidFill>
              </a:rPr>
              <a:t>生产性工人就业率在四组产业中都随着时间变化而增加了</a:t>
            </a:r>
            <a:endParaRPr lang="en-US" sz="2000" i="1" dirty="0">
              <a:solidFill>
                <a:srgbClr val="001581"/>
              </a:solidFill>
            </a:endParaRPr>
          </a:p>
        </p:txBody>
      </p:sp>
      <p:pic>
        <p:nvPicPr>
          <p:cNvPr id="5" name="图片 4"/>
          <p:cNvPicPr>
            <a:picLocks noChangeAspect="1"/>
          </p:cNvPicPr>
          <p:nvPr/>
        </p:nvPicPr>
        <p:blipFill>
          <a:blip r:embed="rId3"/>
          <a:stretch>
            <a:fillRect/>
          </a:stretch>
        </p:blipFill>
        <p:spPr>
          <a:xfrm>
            <a:off x="649219" y="1016064"/>
            <a:ext cx="4018021" cy="2747496"/>
          </a:xfrm>
          <a:prstGeom prst="rect">
            <a:avLst/>
          </a:prstGeom>
        </p:spPr>
      </p:pic>
      <p:pic>
        <p:nvPicPr>
          <p:cNvPr id="7" name="图片 6"/>
          <p:cNvPicPr>
            <a:picLocks noChangeAspect="1"/>
          </p:cNvPicPr>
          <p:nvPr/>
        </p:nvPicPr>
        <p:blipFill>
          <a:blip r:embed="rId4"/>
          <a:stretch>
            <a:fillRect/>
          </a:stretch>
        </p:blipFill>
        <p:spPr>
          <a:xfrm>
            <a:off x="4663786" y="1089408"/>
            <a:ext cx="3960440" cy="2775200"/>
          </a:xfrm>
          <a:prstGeom prst="rect">
            <a:avLst/>
          </a:prstGeom>
        </p:spPr>
      </p:pic>
      <p:pic>
        <p:nvPicPr>
          <p:cNvPr id="8" name="图片 7"/>
          <p:cNvPicPr>
            <a:picLocks noChangeAspect="1"/>
          </p:cNvPicPr>
          <p:nvPr/>
        </p:nvPicPr>
        <p:blipFill>
          <a:blip r:embed="rId5"/>
          <a:stretch>
            <a:fillRect/>
          </a:stretch>
        </p:blipFill>
        <p:spPr>
          <a:xfrm>
            <a:off x="602001" y="2924944"/>
            <a:ext cx="3979635" cy="2772200"/>
          </a:xfrm>
          <a:prstGeom prst="rect">
            <a:avLst/>
          </a:prstGeom>
        </p:spPr>
      </p:pic>
      <p:pic>
        <p:nvPicPr>
          <p:cNvPr id="9" name="图片 8"/>
          <p:cNvPicPr>
            <a:picLocks noChangeAspect="1"/>
          </p:cNvPicPr>
          <p:nvPr/>
        </p:nvPicPr>
        <p:blipFill>
          <a:blip r:embed="rId6"/>
          <a:stretch>
            <a:fillRect/>
          </a:stretch>
        </p:blipFill>
        <p:spPr>
          <a:xfrm>
            <a:off x="4689081" y="2949648"/>
            <a:ext cx="3963346" cy="2747496"/>
          </a:xfrm>
          <a:prstGeom prst="rect">
            <a:avLst/>
          </a:prstGeom>
        </p:spPr>
      </p:pic>
    </p:spTree>
    <p:extLst>
      <p:ext uri="{BB962C8B-B14F-4D97-AF65-F5344CB8AC3E}">
        <p14:creationId xmlns:p14="http://schemas.microsoft.com/office/powerpoint/2010/main" val="336428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Content Placeholder 3"/>
          <p:cNvSpPr>
            <a:spLocks noGrp="1"/>
          </p:cNvSpPr>
          <p:nvPr>
            <p:ph idx="1"/>
          </p:nvPr>
        </p:nvSpPr>
        <p:spPr>
          <a:xfrm>
            <a:off x="251520" y="1312652"/>
            <a:ext cx="8424936" cy="4348596"/>
          </a:xfrm>
          <a:solidFill>
            <a:schemeClr val="bg1"/>
          </a:solidFill>
        </p:spPr>
        <p:txBody>
          <a:bodyPr/>
          <a:lstStyle/>
          <a:p>
            <a:pPr>
              <a:spcBef>
                <a:spcPts val="600"/>
              </a:spcBef>
            </a:pPr>
            <a:r>
              <a:rPr lang="zh-CN" altLang="en-US" sz="2400" dirty="0"/>
              <a:t>贸易可能</a:t>
            </a:r>
            <a:r>
              <a:rPr lang="zh-CN" altLang="en-US" sz="2400" dirty="0">
                <a:solidFill>
                  <a:srgbClr val="96008F"/>
                </a:solidFill>
              </a:rPr>
              <a:t>通过加速技术变革进程</a:t>
            </a:r>
            <a:r>
              <a:rPr lang="zh-CN" altLang="en-US" sz="2400" dirty="0"/>
              <a:t>，</a:t>
            </a:r>
            <a:r>
              <a:rPr lang="zh-CN" altLang="en-US" sz="2400" i="1" dirty="0">
                <a:solidFill>
                  <a:srgbClr val="FF0000"/>
                </a:solidFill>
              </a:rPr>
              <a:t>间接促成</a:t>
            </a:r>
            <a:r>
              <a:rPr lang="zh-CN" altLang="en-US" sz="2400" dirty="0"/>
              <a:t>了工资不平等的加剧。</a:t>
            </a:r>
            <a:endParaRPr lang="en-US" altLang="en-US" sz="2400" dirty="0"/>
          </a:p>
          <a:p>
            <a:pPr lvl="1"/>
            <a:r>
              <a:rPr lang="zh-CN" altLang="en-US" sz="2200" dirty="0">
                <a:latin typeface="宋体" panose="02010600030101010101" pitchFamily="2" charset="-122"/>
                <a:ea typeface="宋体" panose="02010600030101010101" pitchFamily="2" charset="-122"/>
              </a:rPr>
              <a:t>开始出口的公司可能会升级到技能更加密集的生产技术。</a:t>
            </a:r>
            <a:endParaRPr lang="en-US" altLang="en-US" sz="2200" dirty="0">
              <a:latin typeface="宋体" panose="02010600030101010101" pitchFamily="2" charset="-122"/>
              <a:ea typeface="宋体" panose="02010600030101010101" pitchFamily="2" charset="-122"/>
            </a:endParaRPr>
          </a:p>
          <a:p>
            <a:pPr lvl="1"/>
            <a:r>
              <a:rPr lang="zh-CN" altLang="en-US" sz="2200" dirty="0">
                <a:latin typeface="宋体" panose="02010600030101010101" pitchFamily="2" charset="-122"/>
                <a:ea typeface="宋体" panose="02010600030101010101" pitchFamily="2" charset="-122"/>
              </a:rPr>
              <a:t>进口竞争也会引发更多技能密集型技术的创新（如自动化）。</a:t>
            </a:r>
            <a:endParaRPr lang="en-US" altLang="en-US" sz="2200" dirty="0">
              <a:latin typeface="宋体" panose="02010600030101010101" pitchFamily="2" charset="-122"/>
              <a:ea typeface="宋体" panose="02010600030101010101" pitchFamily="2" charset="-122"/>
            </a:endParaRPr>
          </a:p>
          <a:p>
            <a:pPr lvl="1"/>
            <a:r>
              <a:rPr lang="zh-CN" altLang="en-US" sz="2200" dirty="0">
                <a:latin typeface="宋体" panose="02010600030101010101" pitchFamily="2" charset="-122"/>
                <a:ea typeface="宋体" panose="02010600030101010101" pitchFamily="2" charset="-122"/>
              </a:rPr>
              <a:t>然后，贸易自由化可以通过诱导很大一部分公司做出这种技术升级选择，产生广泛的技术变革。</a:t>
            </a:r>
            <a:endParaRPr lang="en-US" altLang="zh-CN" sz="2200" dirty="0">
              <a:latin typeface="宋体" panose="02010600030101010101" pitchFamily="2" charset="-122"/>
              <a:ea typeface="宋体" panose="02010600030101010101" pitchFamily="2" charset="-122"/>
            </a:endParaRPr>
          </a:p>
          <a:p>
            <a:pPr lvl="1"/>
            <a:endParaRPr lang="en-US" altLang="en-US" sz="2200" dirty="0">
              <a:latin typeface="宋体" panose="02010600030101010101" pitchFamily="2" charset="-122"/>
              <a:ea typeface="宋体" panose="02010600030101010101" pitchFamily="2" charset="-122"/>
            </a:endParaRPr>
          </a:p>
          <a:p>
            <a:pPr>
              <a:spcBef>
                <a:spcPts val="600"/>
              </a:spcBef>
            </a:pPr>
            <a:r>
              <a:rPr lang="zh-CN" altLang="en-US" sz="2400" dirty="0"/>
              <a:t>打破各国之间的生产流程可能使发达国家增加对技术工人的相对需求，这与偏向型技术进步的作用类似</a:t>
            </a:r>
            <a:r>
              <a:rPr lang="en-US" altLang="en-US" sz="2400" i="1" dirty="0">
                <a:solidFill>
                  <a:srgbClr val="96008F"/>
                </a:solidFill>
                <a:sym typeface="Wingdings" panose="05000000000000000000" pitchFamily="2" charset="2"/>
              </a:rPr>
              <a:t> </a:t>
            </a:r>
            <a:r>
              <a:rPr lang="zh-CN" altLang="en-US" sz="2400" i="1" dirty="0">
                <a:solidFill>
                  <a:srgbClr val="96008F"/>
                </a:solidFill>
              </a:rPr>
              <a:t>外包</a:t>
            </a:r>
            <a:endParaRPr lang="en-US" altLang="en-US" sz="2400" i="1" dirty="0">
              <a:solidFill>
                <a:srgbClr val="96008F"/>
              </a:solidFill>
            </a:endParaRPr>
          </a:p>
          <a:p>
            <a:pPr lvl="1"/>
            <a:r>
              <a:rPr lang="zh-CN" altLang="en-US" sz="2200" dirty="0">
                <a:latin typeface="宋体" panose="02010600030101010101" pitchFamily="2" charset="-122"/>
                <a:ea typeface="宋体" panose="02010600030101010101" pitchFamily="2" charset="-122"/>
              </a:rPr>
              <a:t>北美自由贸易协定使企业在北美的不同地点之间转移其生产过程的不同部分（</a:t>
            </a:r>
            <a:r>
              <a:rPr lang="en-US" altLang="en-US" sz="2200" dirty="0">
                <a:latin typeface="宋体" panose="02010600030101010101" pitchFamily="2" charset="-122"/>
                <a:ea typeface="宋体" panose="02010600030101010101" pitchFamily="2" charset="-122"/>
              </a:rPr>
              <a:t>R&amp;D</a:t>
            </a:r>
            <a:r>
              <a:rPr lang="zh-CN" altLang="en-US" sz="2200" dirty="0">
                <a:latin typeface="宋体" panose="02010600030101010101" pitchFamily="2" charset="-122"/>
                <a:ea typeface="宋体" panose="02010600030101010101" pitchFamily="2" charset="-122"/>
              </a:rPr>
              <a:t>、部件生产、组装、营销）变得更加容易</a:t>
            </a:r>
            <a:endParaRPr lang="en-US" altLang="en-US" sz="2200" dirty="0">
              <a:latin typeface="宋体" panose="02010600030101010101" pitchFamily="2" charset="-122"/>
              <a:ea typeface="宋体" panose="02010600030101010101" pitchFamily="2" charset="-122"/>
            </a:endParaRPr>
          </a:p>
        </p:txBody>
      </p:sp>
      <p:sp>
        <p:nvSpPr>
          <p:cNvPr id="6" name="Title 1">
            <a:extLst>
              <a:ext uri="{FF2B5EF4-FFF2-40B4-BE49-F238E27FC236}">
                <a16:creationId xmlns:a16="http://schemas.microsoft.com/office/drawing/2014/main" id="{88981B3D-17A0-8B5C-08FF-D74CC3428150}"/>
              </a:ext>
            </a:extLst>
          </p:cNvPr>
          <p:cNvSpPr>
            <a:spLocks noGrp="1"/>
          </p:cNvSpPr>
          <p:nvPr>
            <p:ph type="title"/>
          </p:nvPr>
        </p:nvSpPr>
        <p:spPr>
          <a:xfrm>
            <a:off x="457200" y="215372"/>
            <a:ext cx="7813964" cy="757860"/>
          </a:xfrm>
        </p:spPr>
        <p:txBody>
          <a:bodyPr/>
          <a:lstStyle/>
          <a:p>
            <a:r>
              <a:rPr lang="zh-CN" altLang="en-US" sz="3600" dirty="0">
                <a:latin typeface="+mn-ea"/>
                <a:ea typeface="+mn-ea"/>
              </a:rPr>
              <a:t>技能偏向型技术进步与收入不平等</a:t>
            </a:r>
            <a:r>
              <a:rPr lang="en-US" altLang="en-US" sz="3600" dirty="0">
                <a:latin typeface="+mn-ea"/>
                <a:ea typeface="+mn-ea"/>
              </a:rPr>
              <a:t> </a:t>
            </a:r>
            <a:r>
              <a:rPr lang="en-US" altLang="en-US" sz="2000" b="0" dirty="0">
                <a:ea typeface="ヒラギノ角ゴ Pro W3" pitchFamily="-84" charset="-128"/>
              </a:rPr>
              <a:t>(4 of 4)</a:t>
            </a:r>
            <a:endParaRPr lang="en-IN" sz="2000" b="0" dirty="0"/>
          </a:p>
        </p:txBody>
      </p:sp>
    </p:spTree>
    <p:extLst>
      <p:ext uri="{BB962C8B-B14F-4D97-AF65-F5344CB8AC3E}">
        <p14:creationId xmlns:p14="http://schemas.microsoft.com/office/powerpoint/2010/main" val="2646158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zh-CN" altLang="en-US" sz="3600" dirty="0"/>
              <a:t>资本技能互补性</a:t>
            </a:r>
            <a:r>
              <a:rPr lang="en-US" sz="3600" dirty="0"/>
              <a:t> </a:t>
            </a:r>
            <a:r>
              <a:rPr lang="en-US" sz="2000" b="0" dirty="0"/>
              <a:t>(1 of 2)</a:t>
            </a:r>
            <a:endParaRPr lang="en-IN" sz="2000" b="0" dirty="0"/>
          </a:p>
        </p:txBody>
      </p:sp>
      <p:sp>
        <p:nvSpPr>
          <p:cNvPr id="4" name="Content Placeholder 3"/>
          <p:cNvSpPr>
            <a:spLocks noGrp="1"/>
          </p:cNvSpPr>
          <p:nvPr>
            <p:ph idx="1"/>
          </p:nvPr>
        </p:nvSpPr>
        <p:spPr>
          <a:xfrm>
            <a:off x="457200" y="1600201"/>
            <a:ext cx="8153400" cy="3962399"/>
          </a:xfrm>
        </p:spPr>
        <p:txBody>
          <a:bodyPr/>
          <a:lstStyle/>
          <a:p>
            <a:r>
              <a:rPr lang="zh-CN" altLang="en-US" sz="2400" dirty="0">
                <a:hlinkClick r:id="rId3" action="ppaction://hlinksldjump"/>
              </a:rPr>
              <a:t>图</a:t>
            </a:r>
            <a:r>
              <a:rPr lang="en-US" altLang="zh-CN" sz="2400" dirty="0">
                <a:hlinkClick r:id="rId3" action="ppaction://hlinksldjump"/>
              </a:rPr>
              <a:t>5-12</a:t>
            </a:r>
            <a:r>
              <a:rPr lang="zh-CN" altLang="en-US" sz="2400" dirty="0">
                <a:hlinkClick r:id="rId3" action="ppaction://hlinksldjump"/>
              </a:rPr>
              <a:t>显示</a:t>
            </a:r>
            <a:r>
              <a:rPr lang="zh-CN" altLang="en-US" sz="2400" dirty="0"/>
              <a:t>，劳动力收入份额降低（</a:t>
            </a:r>
            <a:r>
              <a:rPr lang="zh-CN" altLang="en-US" sz="2400" dirty="0">
                <a:solidFill>
                  <a:srgbClr val="96008F"/>
                </a:solidFill>
              </a:rPr>
              <a:t>资本份额提高</a:t>
            </a:r>
            <a:r>
              <a:rPr lang="zh-CN" altLang="en-US" sz="2400" dirty="0"/>
              <a:t>）的趋势是一个世界性的现象。</a:t>
            </a:r>
            <a:endParaRPr lang="en-US" sz="2400" dirty="0"/>
          </a:p>
          <a:p>
            <a:pPr lvl="1"/>
            <a:r>
              <a:rPr lang="zh-CN" altLang="en-US" sz="2400" dirty="0">
                <a:latin typeface="宋体" panose="02010600030101010101" pitchFamily="2" charset="-122"/>
                <a:ea typeface="宋体" panose="02010600030101010101" pitchFamily="2" charset="-122"/>
              </a:rPr>
              <a:t>在劳动力丰富的国家（包括中国、印度和墨西哥）的经历与美国等资本丰富的国家的经历相同。</a:t>
            </a:r>
            <a:endParaRPr lang="en-US" sz="2400" dirty="0">
              <a:latin typeface="宋体" panose="02010600030101010101" pitchFamily="2" charset="-122"/>
              <a:ea typeface="宋体" panose="02010600030101010101" pitchFamily="2" charset="-122"/>
            </a:endParaRPr>
          </a:p>
          <a:p>
            <a:r>
              <a:rPr lang="zh-CN" altLang="en-US" sz="2400" dirty="0"/>
              <a:t>证据支持基于行业内技术变化的解释，而不是进口竞争加剧。</a:t>
            </a:r>
            <a:endParaRPr lang="en-US" altLang="en-US" sz="2400" dirty="0">
              <a:ea typeface="ヒラギノ角ゴ Pro W3" pitchFamily="-84" charset="-128"/>
            </a:endParaRPr>
          </a:p>
        </p:txBody>
      </p:sp>
    </p:spTree>
    <p:extLst>
      <p:ext uri="{BB962C8B-B14F-4D97-AF65-F5344CB8AC3E}">
        <p14:creationId xmlns:p14="http://schemas.microsoft.com/office/powerpoint/2010/main" val="180759035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765356"/>
          </a:xfrm>
        </p:spPr>
        <p:txBody>
          <a:bodyPr/>
          <a:lstStyle/>
          <a:p>
            <a:r>
              <a:rPr lang="zh-CN" altLang="en-US" sz="3600" dirty="0"/>
              <a:t>引言</a:t>
            </a:r>
            <a:endParaRPr lang="en-IN" sz="3600" dirty="0"/>
          </a:p>
        </p:txBody>
      </p:sp>
      <p:sp>
        <p:nvSpPr>
          <p:cNvPr id="4" name="矩形 3"/>
          <p:cNvSpPr/>
          <p:nvPr/>
        </p:nvSpPr>
        <p:spPr>
          <a:xfrm>
            <a:off x="611560" y="1196752"/>
            <a:ext cx="8075240" cy="4772460"/>
          </a:xfrm>
          <a:prstGeom prst="rect">
            <a:avLst/>
          </a:prstGeom>
          <a:solidFill>
            <a:schemeClr val="bg1"/>
          </a:solidFill>
        </p:spPr>
        <p:txBody>
          <a:bodyPr wrap="square">
            <a:spAutoFit/>
          </a:bodyPr>
          <a:lstStyle/>
          <a:p>
            <a:pPr>
              <a:lnSpc>
                <a:spcPct val="110000"/>
              </a:lnSpc>
              <a:spcBef>
                <a:spcPts val="600"/>
              </a:spcBef>
              <a:spcAft>
                <a:spcPts val="600"/>
              </a:spcAft>
              <a:buFont typeface="Wingdings" panose="05000000000000000000" pitchFamily="2" charset="2"/>
              <a:buChar char="v"/>
            </a:pPr>
            <a:r>
              <a:rPr lang="en-US" altLang="zh-CN" sz="2200" dirty="0"/>
              <a:t>The Heckscher-Ohlin </a:t>
            </a:r>
            <a:r>
              <a:rPr lang="zh-CN" altLang="en-US" sz="2200" dirty="0"/>
              <a:t>模型是在大约</a:t>
            </a:r>
            <a:r>
              <a:rPr lang="en-US" altLang="zh-CN" sz="2200" dirty="0"/>
              <a:t>1890</a:t>
            </a:r>
            <a:r>
              <a:rPr lang="zh-CN" altLang="en-US" sz="2200" dirty="0"/>
              <a:t>年至</a:t>
            </a:r>
            <a:r>
              <a:rPr lang="en-US" altLang="zh-CN" sz="2200" dirty="0"/>
              <a:t>1914</a:t>
            </a:r>
            <a:r>
              <a:rPr lang="zh-CN" altLang="en-US" sz="2200" dirty="0"/>
              <a:t>年的国际贸易“黄金时代”结束时发展起来的。</a:t>
            </a:r>
            <a:endParaRPr lang="en-US" altLang="zh-CN" sz="2200" dirty="0"/>
          </a:p>
          <a:p>
            <a:pPr>
              <a:lnSpc>
                <a:spcPct val="110000"/>
              </a:lnSpc>
              <a:spcBef>
                <a:spcPts val="600"/>
              </a:spcBef>
              <a:spcAft>
                <a:spcPts val="600"/>
              </a:spcAft>
              <a:buFont typeface="Wingdings" panose="05000000000000000000" pitchFamily="2" charset="2"/>
              <a:buChar char="v"/>
            </a:pPr>
            <a:r>
              <a:rPr lang="zh-CN" altLang="en-US" sz="2200" dirty="0"/>
              <a:t>那时，</a:t>
            </a:r>
            <a:r>
              <a:rPr lang="zh-CN" altLang="en-US" sz="2200" b="1" i="1" dirty="0">
                <a:solidFill>
                  <a:schemeClr val="accent1"/>
                </a:solidFill>
              </a:rPr>
              <a:t>交通有了显著的改善</a:t>
            </a:r>
            <a:r>
              <a:rPr lang="zh-CN" altLang="en-US" sz="2200" dirty="0"/>
              <a:t>：轮船和铁路使国际贸易量大幅度增加。</a:t>
            </a:r>
            <a:endParaRPr lang="en-US" altLang="zh-CN" sz="2200" dirty="0"/>
          </a:p>
          <a:p>
            <a:pPr>
              <a:lnSpc>
                <a:spcPct val="110000"/>
              </a:lnSpc>
              <a:spcBef>
                <a:spcPts val="600"/>
              </a:spcBef>
              <a:spcAft>
                <a:spcPts val="600"/>
              </a:spcAft>
              <a:buSzPct val="100000"/>
              <a:buFont typeface="Wingdings" panose="05000000000000000000" pitchFamily="2" charset="2"/>
              <a:buChar char="v"/>
            </a:pPr>
            <a:r>
              <a:rPr lang="zh-CN" altLang="en-US" sz="2200" dirty="0">
                <a:latin typeface="+mn-ea"/>
              </a:rPr>
              <a:t>跨国运输机器的能力意味着</a:t>
            </a:r>
            <a:r>
              <a:rPr lang="zh-CN" altLang="en-US" sz="2200" b="1" dirty="0">
                <a:solidFill>
                  <a:srgbClr val="00B050"/>
                </a:solidFill>
                <a:latin typeface="+mn-ea"/>
              </a:rPr>
              <a:t>各国技术的差异在当时可能已不是贸易的主要原因</a:t>
            </a:r>
            <a:r>
              <a:rPr lang="zh-CN" altLang="en-US" sz="2200" dirty="0">
                <a:latin typeface="+mn-ea"/>
              </a:rPr>
              <a:t>。</a:t>
            </a:r>
            <a:endParaRPr lang="en-US" altLang="zh-CN" sz="2200" dirty="0">
              <a:latin typeface="+mn-ea"/>
            </a:endParaRPr>
          </a:p>
          <a:p>
            <a:pPr>
              <a:lnSpc>
                <a:spcPct val="110000"/>
              </a:lnSpc>
              <a:spcBef>
                <a:spcPts val="600"/>
              </a:spcBef>
              <a:spcAft>
                <a:spcPts val="600"/>
              </a:spcAft>
              <a:buSzPct val="100000"/>
              <a:buFont typeface="Wingdings" panose="05000000000000000000" pitchFamily="2" charset="2"/>
              <a:buChar char="v"/>
            </a:pPr>
            <a:r>
              <a:rPr lang="zh-CN" altLang="en-US" sz="2200" dirty="0">
                <a:latin typeface="+mn-ea"/>
              </a:rPr>
              <a:t>因此，假设各国的技术是相同的而各国之间的</a:t>
            </a:r>
            <a:r>
              <a:rPr lang="zh-CN" altLang="en-US" sz="2200" b="1" i="1" dirty="0">
                <a:solidFill>
                  <a:schemeClr val="accent1"/>
                </a:solidFill>
                <a:latin typeface="+mn-ea"/>
              </a:rPr>
              <a:t>资源分配不均</a:t>
            </a:r>
            <a:r>
              <a:rPr lang="zh-CN" altLang="en-US" sz="2200" dirty="0">
                <a:latin typeface="+mn-ea"/>
              </a:rPr>
              <a:t>，则被用来解释</a:t>
            </a:r>
            <a:r>
              <a:rPr lang="en-US" altLang="zh-CN" sz="2200" dirty="0">
                <a:latin typeface="+mn-ea"/>
              </a:rPr>
              <a:t>H-O</a:t>
            </a:r>
            <a:r>
              <a:rPr lang="zh-CN" altLang="en-US" sz="2200" dirty="0">
                <a:latin typeface="+mn-ea"/>
              </a:rPr>
              <a:t>模型中的贸易模式。</a:t>
            </a:r>
            <a:endParaRPr lang="en-US" altLang="zh-CN" sz="2200" dirty="0">
              <a:latin typeface="+mn-ea"/>
            </a:endParaRPr>
          </a:p>
          <a:p>
            <a:pPr>
              <a:lnSpc>
                <a:spcPct val="110000"/>
              </a:lnSpc>
              <a:spcBef>
                <a:spcPts val="600"/>
              </a:spcBef>
              <a:spcAft>
                <a:spcPts val="600"/>
              </a:spcAft>
              <a:buSzPct val="100000"/>
              <a:buFont typeface="Wingdings" panose="05000000000000000000" pitchFamily="2" charset="2"/>
              <a:buChar char="v"/>
            </a:pPr>
            <a:r>
              <a:rPr lang="zh-CN" altLang="en-US" sz="2200" dirty="0"/>
              <a:t>该模型表明，比较优势受到</a:t>
            </a:r>
            <a:r>
              <a:rPr lang="zh-CN" altLang="en-US" sz="2200" dirty="0">
                <a:solidFill>
                  <a:srgbClr val="FF0000"/>
                </a:solidFill>
              </a:rPr>
              <a:t>国家资源</a:t>
            </a:r>
            <a:r>
              <a:rPr lang="zh-CN" altLang="en-US" sz="2200" dirty="0"/>
              <a:t>（</a:t>
            </a:r>
            <a:r>
              <a:rPr lang="zh-CN" altLang="en-US" sz="2200" i="1" dirty="0">
                <a:solidFill>
                  <a:srgbClr val="001581"/>
                </a:solidFill>
              </a:rPr>
              <a:t>生产要素的相对丰度</a:t>
            </a:r>
            <a:r>
              <a:rPr lang="zh-CN" altLang="en-US" sz="2200" dirty="0"/>
              <a:t>）和</a:t>
            </a:r>
            <a:r>
              <a:rPr lang="zh-CN" altLang="en-US" sz="2200" dirty="0">
                <a:solidFill>
                  <a:srgbClr val="FF0000"/>
                </a:solidFill>
              </a:rPr>
              <a:t>生产技术</a:t>
            </a:r>
            <a:r>
              <a:rPr lang="zh-CN" altLang="en-US" sz="2200" dirty="0"/>
              <a:t>（</a:t>
            </a:r>
            <a:r>
              <a:rPr lang="zh-CN" altLang="en-US" sz="2200" i="1" dirty="0">
                <a:solidFill>
                  <a:srgbClr val="001581"/>
                </a:solidFill>
              </a:rPr>
              <a:t>影响不同生产要素用于生产不同商品的相对强度</a:t>
            </a:r>
            <a:r>
              <a:rPr lang="zh-CN" altLang="en-US" sz="2200" dirty="0"/>
              <a:t>）之间的相互作用的影响。</a:t>
            </a:r>
            <a:endParaRPr lang="en-US" altLang="en-US" sz="2200" dirty="0">
              <a:latin typeface="+mn-ea"/>
            </a:endParaRPr>
          </a:p>
        </p:txBody>
      </p:sp>
      <p:sp>
        <p:nvSpPr>
          <p:cNvPr id="16" name="矩形 15">
            <a:extLst>
              <a:ext uri="{FF2B5EF4-FFF2-40B4-BE49-F238E27FC236}">
                <a16:creationId xmlns:a16="http://schemas.microsoft.com/office/drawing/2014/main" id="{139A0D34-2176-62F1-874E-B2779CA66AEB}"/>
              </a:ext>
            </a:extLst>
          </p:cNvPr>
          <p:cNvSpPr/>
          <p:nvPr/>
        </p:nvSpPr>
        <p:spPr>
          <a:xfrm>
            <a:off x="5580112" y="5638446"/>
            <a:ext cx="3322714" cy="6615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zh-CN" altLang="en-US" b="1" dirty="0">
                <a:solidFill>
                  <a:srgbClr val="000000"/>
                </a:solidFill>
                <a:latin typeface="Arial" panose="020B0604020202020204" pitchFamily="34" charset="0"/>
              </a:rPr>
              <a:t>一个国家里某种特定资源的数量比其他资源的数量多。</a:t>
            </a:r>
            <a:endParaRPr lang="en-US" altLang="zh-CN" b="1" dirty="0">
              <a:solidFill>
                <a:srgbClr val="000000"/>
              </a:solidFill>
              <a:latin typeface="Arial" panose="020B0604020202020204" pitchFamily="34" charset="0"/>
            </a:endParaRPr>
          </a:p>
        </p:txBody>
      </p:sp>
      <p:cxnSp>
        <p:nvCxnSpPr>
          <p:cNvPr id="17" name="直接箭头连接符 16">
            <a:extLst>
              <a:ext uri="{FF2B5EF4-FFF2-40B4-BE49-F238E27FC236}">
                <a16:creationId xmlns:a16="http://schemas.microsoft.com/office/drawing/2014/main" id="{182C0A87-9F8B-4AC8-0ADF-0E2B31D4AD14}"/>
              </a:ext>
            </a:extLst>
          </p:cNvPr>
          <p:cNvCxnSpPr>
            <a:cxnSpLocks/>
          </p:cNvCxnSpPr>
          <p:nvPr/>
        </p:nvCxnSpPr>
        <p:spPr>
          <a:xfrm>
            <a:off x="7452320" y="5085184"/>
            <a:ext cx="288032" cy="553262"/>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a:extLst>
              <a:ext uri="{FF2B5EF4-FFF2-40B4-BE49-F238E27FC236}">
                <a16:creationId xmlns:a16="http://schemas.microsoft.com/office/drawing/2014/main" id="{E12BD94F-EE43-30B9-CBF3-2D02806F33AE}"/>
              </a:ext>
            </a:extLst>
          </p:cNvPr>
          <p:cNvSpPr/>
          <p:nvPr/>
        </p:nvSpPr>
        <p:spPr>
          <a:xfrm>
            <a:off x="2235863" y="5931183"/>
            <a:ext cx="2900774" cy="661531"/>
          </a:xfrm>
          <a:prstGeom prst="rect">
            <a:avLst/>
          </a:prstGeom>
          <a:solidFill>
            <a:schemeClr val="accent4">
              <a:lumMod val="20000"/>
              <a:lumOff val="80000"/>
            </a:schemeClr>
          </a:solidFill>
        </p:spPr>
        <p:txBody>
          <a:bodyPr wrap="square">
            <a:spAutoFit/>
          </a:bodyPr>
          <a:lstStyle/>
          <a:p>
            <a:pPr marL="285750" indent="-285750">
              <a:buFont typeface="Arial" panose="020B0604020202020204" pitchFamily="34" charset="0"/>
              <a:buChar char="•"/>
            </a:pPr>
            <a:r>
              <a:rPr lang="zh-CN" altLang="en-US" b="1" dirty="0">
                <a:solidFill>
                  <a:srgbClr val="000000"/>
                </a:solidFill>
                <a:latin typeface="Arial" panose="020B0604020202020204" pitchFamily="34" charset="0"/>
              </a:rPr>
              <a:t>这取决于生产中使用的劳动力与资本的比率。</a:t>
            </a:r>
            <a:endParaRPr lang="en-US" altLang="zh-CN" b="1" dirty="0">
              <a:solidFill>
                <a:srgbClr val="000000"/>
              </a:solidFill>
              <a:latin typeface="Arial" panose="020B0604020202020204" pitchFamily="34" charset="0"/>
            </a:endParaRPr>
          </a:p>
        </p:txBody>
      </p:sp>
      <p:cxnSp>
        <p:nvCxnSpPr>
          <p:cNvPr id="20" name="直接箭头连接符 19">
            <a:extLst>
              <a:ext uri="{FF2B5EF4-FFF2-40B4-BE49-F238E27FC236}">
                <a16:creationId xmlns:a16="http://schemas.microsoft.com/office/drawing/2014/main" id="{51E715D1-E298-F07C-53B3-E3CA632E294E}"/>
              </a:ext>
            </a:extLst>
          </p:cNvPr>
          <p:cNvCxnSpPr>
            <a:cxnSpLocks/>
          </p:cNvCxnSpPr>
          <p:nvPr/>
        </p:nvCxnSpPr>
        <p:spPr>
          <a:xfrm flipH="1">
            <a:off x="4813130" y="5517232"/>
            <a:ext cx="612620" cy="510008"/>
          </a:xfrm>
          <a:prstGeom prst="straightConnector1">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711087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9"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zh-CN" altLang="en-US" sz="3600" dirty="0"/>
              <a:t>资本技能互补性</a:t>
            </a:r>
            <a:r>
              <a:rPr lang="en-US" sz="2000" b="0" dirty="0"/>
              <a:t>(2 of 2)</a:t>
            </a:r>
            <a:endParaRPr lang="en-IN" sz="2000" b="0" dirty="0"/>
          </a:p>
        </p:txBody>
      </p:sp>
      <p:sp>
        <p:nvSpPr>
          <p:cNvPr id="4" name="Content Placeholder 3"/>
          <p:cNvSpPr>
            <a:spLocks noGrp="1"/>
          </p:cNvSpPr>
          <p:nvPr>
            <p:ph idx="1"/>
          </p:nvPr>
        </p:nvSpPr>
        <p:spPr>
          <a:xfrm>
            <a:off x="457200" y="1600201"/>
            <a:ext cx="8153400" cy="4267199"/>
          </a:xfrm>
        </p:spPr>
        <p:txBody>
          <a:bodyPr/>
          <a:lstStyle/>
          <a:p>
            <a:r>
              <a:rPr lang="zh-CN" altLang="en-US" sz="2400" dirty="0"/>
              <a:t>技术变革通常采取新的更好的机器（资本）的形式，这些机器取代了不熟练的工人，但仍然需要熟练的工人。</a:t>
            </a:r>
            <a:endParaRPr lang="en-US" sz="2400" dirty="0"/>
          </a:p>
          <a:p>
            <a:pPr lvl="1"/>
            <a:r>
              <a:rPr lang="zh-CN" altLang="en-US" sz="2400" dirty="0">
                <a:latin typeface="宋体" panose="02010600030101010101" pitchFamily="2" charset="-122"/>
                <a:ea typeface="宋体" panose="02010600030101010101" pitchFamily="2" charset="-122"/>
              </a:rPr>
              <a:t>这为资本和技术工人带来了更高的回报，同时也压低了非技术工人的回报。</a:t>
            </a:r>
            <a:endParaRPr lang="en-US" sz="2400" dirty="0">
              <a:latin typeface="宋体" panose="02010600030101010101" pitchFamily="2" charset="-122"/>
              <a:ea typeface="宋体" panose="02010600030101010101" pitchFamily="2" charset="-122"/>
            </a:endParaRPr>
          </a:p>
          <a:p>
            <a:r>
              <a:rPr lang="zh-CN" altLang="en-US" sz="2400" dirty="0"/>
              <a:t>自动化程度的提高可以解释世界范围内工资不平等和资本回报率的增加，以及（相对熟练的）非生产工人就业份额的增加。</a:t>
            </a:r>
            <a:endParaRPr lang="en-US" altLang="en-US" sz="2400" dirty="0">
              <a:ea typeface="ヒラギノ角ゴ Pro W3" pitchFamily="-84" charset="-128"/>
            </a:endParaRPr>
          </a:p>
        </p:txBody>
      </p:sp>
    </p:spTree>
    <p:extLst>
      <p:ext uri="{BB962C8B-B14F-4D97-AF65-F5344CB8AC3E}">
        <p14:creationId xmlns:p14="http://schemas.microsoft.com/office/powerpoint/2010/main" val="87425159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zh-CN" altLang="en-US" sz="3600" dirty="0">
                <a:solidFill>
                  <a:srgbClr val="FF0000"/>
                </a:solidFill>
                <a:latin typeface="+mn-ea"/>
                <a:ea typeface="+mn-ea"/>
              </a:rPr>
              <a:t>要素价格均等化</a:t>
            </a:r>
            <a:r>
              <a:rPr lang="en-US" altLang="en-US" sz="3600" dirty="0">
                <a:solidFill>
                  <a:srgbClr val="FF0000"/>
                </a:solidFill>
                <a:latin typeface="+mn-ea"/>
                <a:ea typeface="+mn-ea"/>
              </a:rPr>
              <a:t> </a:t>
            </a:r>
            <a:r>
              <a:rPr lang="en-US" altLang="en-US" sz="2000" b="0" dirty="0">
                <a:latin typeface="+mn-ea"/>
                <a:ea typeface="+mn-ea"/>
              </a:rPr>
              <a:t>(1 of 3)</a:t>
            </a:r>
            <a:endParaRPr lang="en-IN" sz="2000" b="0" dirty="0">
              <a:latin typeface="+mn-ea"/>
              <a:ea typeface="+mn-ea"/>
            </a:endParaRPr>
          </a:p>
        </p:txBody>
      </p:sp>
      <p:sp>
        <p:nvSpPr>
          <p:cNvPr id="4" name="Content Placeholder 3"/>
          <p:cNvSpPr>
            <a:spLocks noGrp="1"/>
          </p:cNvSpPr>
          <p:nvPr>
            <p:ph idx="1"/>
          </p:nvPr>
        </p:nvSpPr>
        <p:spPr>
          <a:xfrm>
            <a:off x="457200" y="1600201"/>
            <a:ext cx="8291264" cy="5141167"/>
          </a:xfrm>
          <a:solidFill>
            <a:schemeClr val="bg1"/>
          </a:solidFill>
        </p:spPr>
        <p:txBody>
          <a:bodyPr/>
          <a:lstStyle/>
          <a:p>
            <a:pPr>
              <a:spcBef>
                <a:spcPts val="600"/>
              </a:spcBef>
              <a:spcAft>
                <a:spcPts val="600"/>
              </a:spcAft>
            </a:pPr>
            <a:r>
              <a:rPr lang="zh-CN" altLang="en-US" sz="2400" dirty="0">
                <a:latin typeface="+mn-ea"/>
              </a:rPr>
              <a:t>与李嘉图模型不同，</a:t>
            </a:r>
            <a:r>
              <a:rPr lang="en-US" altLang="en-US" sz="2400" dirty="0">
                <a:solidFill>
                  <a:srgbClr val="FF0000"/>
                </a:solidFill>
                <a:latin typeface="+mn-ea"/>
              </a:rPr>
              <a:t>H-O</a:t>
            </a:r>
            <a:r>
              <a:rPr lang="zh-CN" altLang="en-US" sz="2400" dirty="0">
                <a:solidFill>
                  <a:srgbClr val="FF0000"/>
                </a:solidFill>
                <a:latin typeface="+mn-ea"/>
              </a:rPr>
              <a:t>模型预测要素价格将在贸易国之间实现均等。</a:t>
            </a:r>
            <a:endParaRPr lang="en-US" altLang="en-US" sz="2400" dirty="0">
              <a:solidFill>
                <a:srgbClr val="FF0000"/>
              </a:solidFill>
              <a:latin typeface="+mn-ea"/>
            </a:endParaRPr>
          </a:p>
          <a:p>
            <a:pPr lvl="1">
              <a:spcAft>
                <a:spcPts val="600"/>
              </a:spcAft>
            </a:pPr>
            <a:r>
              <a:rPr lang="zh-CN" altLang="en-US" sz="2600" dirty="0">
                <a:latin typeface="+mn-ea"/>
              </a:rPr>
              <a:t>自由贸易使商品相对价格相等。</a:t>
            </a:r>
            <a:endParaRPr lang="en-US" altLang="zh-CN" sz="2600" dirty="0">
              <a:latin typeface="+mn-ea"/>
            </a:endParaRPr>
          </a:p>
          <a:p>
            <a:pPr lvl="1">
              <a:spcAft>
                <a:spcPts val="600"/>
              </a:spcAft>
            </a:pPr>
            <a:r>
              <a:rPr lang="zh-CN" altLang="en-US" sz="2600" dirty="0">
                <a:latin typeface="+mn-ea"/>
              </a:rPr>
              <a:t>由于商品价格和要素价格之间的联系，</a:t>
            </a:r>
            <a:r>
              <a:rPr lang="zh-CN" altLang="en-US" sz="2600" i="1" dirty="0">
                <a:solidFill>
                  <a:srgbClr val="99008C"/>
                </a:solidFill>
                <a:latin typeface="+mn-ea"/>
              </a:rPr>
              <a:t>要素价格也趋于均等</a:t>
            </a:r>
            <a:r>
              <a:rPr lang="zh-CN" altLang="en-US" sz="2600" dirty="0">
                <a:latin typeface="+mn-ea"/>
              </a:rPr>
              <a:t>。</a:t>
            </a:r>
            <a:endParaRPr lang="en-US" altLang="zh-CN" sz="2600" dirty="0">
              <a:latin typeface="+mn-ea"/>
            </a:endParaRPr>
          </a:p>
          <a:p>
            <a:pPr lvl="1">
              <a:spcAft>
                <a:spcPts val="600"/>
              </a:spcAft>
            </a:pPr>
            <a:r>
              <a:rPr lang="zh-CN" altLang="en-US" sz="2600" dirty="0">
                <a:latin typeface="+mn-ea"/>
              </a:rPr>
              <a:t>贸易增加了丰裕要素生产的商品的需求，间接增加了这些要素的需求，</a:t>
            </a:r>
            <a:r>
              <a:rPr lang="zh-CN" altLang="en-US" sz="2600" i="1" dirty="0">
                <a:solidFill>
                  <a:srgbClr val="99008C"/>
                </a:solidFill>
                <a:latin typeface="+mn-ea"/>
              </a:rPr>
              <a:t>提高了相对丰裕要素的价格</a:t>
            </a:r>
            <a:r>
              <a:rPr lang="zh-CN" altLang="en-US" sz="2600" dirty="0">
                <a:latin typeface="+mn-ea"/>
              </a:rPr>
              <a:t>。</a:t>
            </a:r>
            <a:endParaRPr lang="en-US" altLang="en-US" sz="2600" dirty="0">
              <a:latin typeface="+mn-ea"/>
            </a:endParaRPr>
          </a:p>
        </p:txBody>
      </p:sp>
    </p:spTree>
    <p:extLst>
      <p:ext uri="{BB962C8B-B14F-4D97-AF65-F5344CB8AC3E}">
        <p14:creationId xmlns:p14="http://schemas.microsoft.com/office/powerpoint/2010/main" val="173149679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4282" y="1428736"/>
            <a:ext cx="5653862" cy="479034"/>
          </a:xfrm>
        </p:spPr>
        <p:txBody>
          <a:bodyPr/>
          <a:lstStyle/>
          <a:p>
            <a:pPr algn="ctr"/>
            <a:r>
              <a:rPr lang="zh-CN" altLang="en-US" sz="2400" dirty="0">
                <a:latin typeface="+mn-ea"/>
                <a:ea typeface="+mn-ea"/>
              </a:rPr>
              <a:t>表</a:t>
            </a:r>
            <a:r>
              <a:rPr lang="en-US" altLang="en-US" sz="2400" dirty="0">
                <a:latin typeface="+mn-ea"/>
                <a:ea typeface="+mn-ea"/>
              </a:rPr>
              <a:t> 5.1 </a:t>
            </a:r>
            <a:r>
              <a:rPr lang="zh-CN" altLang="en-US" sz="2400" dirty="0">
                <a:latin typeface="+mn-ea"/>
                <a:ea typeface="+mn-ea"/>
              </a:rPr>
              <a:t>各国工资率的比较   </a:t>
            </a:r>
            <a:r>
              <a:rPr lang="zh-CN" altLang="en-US" sz="1600" dirty="0">
                <a:latin typeface="+mn-ea"/>
                <a:ea typeface="+mn-ea"/>
              </a:rPr>
              <a:t>（美国</a:t>
            </a:r>
            <a:r>
              <a:rPr lang="en-US" altLang="zh-CN" sz="1600" dirty="0">
                <a:latin typeface="+mn-ea"/>
                <a:ea typeface="+mn-ea"/>
              </a:rPr>
              <a:t>=100</a:t>
            </a:r>
            <a:r>
              <a:rPr lang="zh-CN" altLang="en-US" sz="1600" dirty="0">
                <a:latin typeface="+mn-ea"/>
                <a:ea typeface="+mn-ea"/>
              </a:rPr>
              <a:t>）</a:t>
            </a:r>
            <a:endParaRPr lang="en-IN" sz="2400" b="0" dirty="0">
              <a:latin typeface="+mn-ea"/>
              <a:ea typeface="+mn-ea"/>
            </a:endParaRPr>
          </a:p>
        </p:txBody>
      </p:sp>
      <p:sp>
        <p:nvSpPr>
          <p:cNvPr id="3" name="Content Placeholder 2"/>
          <p:cNvSpPr>
            <a:spLocks noGrp="1"/>
          </p:cNvSpPr>
          <p:nvPr>
            <p:ph idx="1"/>
          </p:nvPr>
        </p:nvSpPr>
        <p:spPr>
          <a:xfrm>
            <a:off x="428596" y="6357958"/>
            <a:ext cx="8215370" cy="500042"/>
          </a:xfrm>
          <a:solidFill>
            <a:schemeClr val="bg1"/>
          </a:solidFill>
        </p:spPr>
        <p:txBody>
          <a:bodyPr/>
          <a:lstStyle/>
          <a:p>
            <a:pPr marL="0" indent="0">
              <a:buNone/>
            </a:pPr>
            <a:r>
              <a:rPr lang="en-US" sz="1800" b="1" dirty="0"/>
              <a:t>Source: </a:t>
            </a:r>
            <a:r>
              <a:rPr lang="en-US" sz="1800" dirty="0"/>
              <a:t>The Conference Board, International Labor Comparisons.</a:t>
            </a:r>
          </a:p>
        </p:txBody>
      </p:sp>
      <p:graphicFrame>
        <p:nvGraphicFramePr>
          <p:cNvPr id="5" name="Table 3"/>
          <p:cNvGraphicFramePr>
            <a:graphicFrameLocks noGrp="1"/>
          </p:cNvGraphicFramePr>
          <p:nvPr>
            <p:ph idx="13"/>
            <p:extLst>
              <p:ext uri="{D42A27DB-BD31-4B8C-83A1-F6EECF244321}">
                <p14:modId xmlns:p14="http://schemas.microsoft.com/office/powerpoint/2010/main" val="2255365339"/>
              </p:ext>
            </p:extLst>
          </p:nvPr>
        </p:nvGraphicFramePr>
        <p:xfrm>
          <a:off x="357158" y="2000240"/>
          <a:ext cx="5972189" cy="4047223"/>
        </p:xfrm>
        <a:graphic>
          <a:graphicData uri="http://schemas.openxmlformats.org/drawingml/2006/table">
            <a:tbl>
              <a:tblPr firstRow="1">
                <a:tableStyleId>{3B4B98B0-60AC-42C2-AFA5-B58CD77FA1E5}</a:tableStyleId>
              </a:tblPr>
              <a:tblGrid>
                <a:gridCol w="1685908">
                  <a:extLst>
                    <a:ext uri="{9D8B030D-6E8A-4147-A177-3AD203B41FA5}">
                      <a16:colId xmlns:a16="http://schemas.microsoft.com/office/drawing/2014/main" val="20000"/>
                    </a:ext>
                  </a:extLst>
                </a:gridCol>
                <a:gridCol w="4286281">
                  <a:extLst>
                    <a:ext uri="{9D8B030D-6E8A-4147-A177-3AD203B41FA5}">
                      <a16:colId xmlns:a16="http://schemas.microsoft.com/office/drawing/2014/main" val="20001"/>
                    </a:ext>
                  </a:extLst>
                </a:gridCol>
              </a:tblGrid>
              <a:tr h="755383">
                <a:tc>
                  <a:txBody>
                    <a:bodyPr/>
                    <a:lstStyle/>
                    <a:p>
                      <a:r>
                        <a:rPr lang="en-US" dirty="0"/>
                        <a:t>Country</a:t>
                      </a:r>
                    </a:p>
                  </a:txBody>
                  <a:tcPr marL="92295" marR="92295"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2015</a:t>
                      </a:r>
                      <a:r>
                        <a:rPr lang="zh-CN" altLang="en-US" dirty="0"/>
                        <a:t>年生产性工人的小时工资</a:t>
                      </a:r>
                      <a:endParaRPr lang="en-US" dirty="0"/>
                    </a:p>
                    <a:p>
                      <a:pPr algn="ctr"/>
                      <a:r>
                        <a:rPr lang="en-US" dirty="0"/>
                        <a:t> (United States = 100)</a:t>
                      </a:r>
                    </a:p>
                  </a:txBody>
                  <a:tcPr marL="92295" marR="92295">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02153">
                <a:tc>
                  <a:txBody>
                    <a:bodyPr/>
                    <a:lstStyle/>
                    <a:p>
                      <a:r>
                        <a:rPr lang="en-US" dirty="0"/>
                        <a:t>United States</a:t>
                      </a:r>
                    </a:p>
                  </a:txBody>
                  <a:tcPr marL="92295" marR="92295">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ctr"/>
                      <a:r>
                        <a:rPr lang="en-US" dirty="0"/>
                        <a:t>100</a:t>
                      </a:r>
                    </a:p>
                  </a:txBody>
                  <a:tcPr marL="92295" marR="92295">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02153">
                <a:tc>
                  <a:txBody>
                    <a:bodyPr/>
                    <a:lstStyle/>
                    <a:p>
                      <a:r>
                        <a:rPr lang="en-US" dirty="0"/>
                        <a:t>Germany</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112</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02153">
                <a:tc>
                  <a:txBody>
                    <a:bodyPr/>
                    <a:lstStyle/>
                    <a:p>
                      <a:r>
                        <a:rPr lang="en-US" dirty="0"/>
                        <a:t>Japan</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63</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02153">
                <a:tc>
                  <a:txBody>
                    <a:bodyPr/>
                    <a:lstStyle/>
                    <a:p>
                      <a:r>
                        <a:rPr lang="en-US" dirty="0"/>
                        <a:t>Spain</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63</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02153">
                <a:tc>
                  <a:txBody>
                    <a:bodyPr/>
                    <a:lstStyle/>
                    <a:p>
                      <a:r>
                        <a:rPr lang="en-US" dirty="0"/>
                        <a:t>South Korea</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60</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r h="302153">
                <a:tc>
                  <a:txBody>
                    <a:bodyPr/>
                    <a:lstStyle/>
                    <a:p>
                      <a:r>
                        <a:rPr lang="en-US" dirty="0"/>
                        <a:t>Brazil</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31</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6"/>
                  </a:ext>
                </a:extLst>
              </a:tr>
              <a:tr h="302153">
                <a:tc>
                  <a:txBody>
                    <a:bodyPr/>
                    <a:lstStyle/>
                    <a:p>
                      <a:r>
                        <a:rPr lang="en-US" dirty="0"/>
                        <a:t>Mexico</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16</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7"/>
                  </a:ext>
                </a:extLst>
              </a:tr>
              <a:tr h="302153">
                <a:tc>
                  <a:txBody>
                    <a:bodyPr/>
                    <a:lstStyle/>
                    <a:p>
                      <a:r>
                        <a:rPr lang="en-US" dirty="0"/>
                        <a:t>China</a:t>
                      </a:r>
                      <a:r>
                        <a:rPr lang="en-US" baseline="0" dirty="0"/>
                        <a:t> (2013)</a:t>
                      </a:r>
                      <a:endParaRPr lang="en-US" dirty="0"/>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ctr"/>
                      <a:r>
                        <a:rPr lang="en-US" dirty="0"/>
                        <a:t>11.3</a:t>
                      </a:r>
                    </a:p>
                  </a:txBody>
                  <a:tcPr marL="92295" marR="92295">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8"/>
                  </a:ext>
                </a:extLst>
              </a:tr>
              <a:tr h="302153">
                <a:tc>
                  <a:txBody>
                    <a:bodyPr/>
                    <a:lstStyle/>
                    <a:p>
                      <a:r>
                        <a:rPr lang="en-US" dirty="0"/>
                        <a:t>India</a:t>
                      </a:r>
                      <a:r>
                        <a:rPr lang="en-US" baseline="0" dirty="0"/>
                        <a:t> (2012)</a:t>
                      </a:r>
                      <a:endParaRPr lang="en-US" dirty="0"/>
                    </a:p>
                  </a:txBody>
                  <a:tcPr marL="92295" marR="92295">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ctr"/>
                      <a:r>
                        <a:rPr lang="en-US" dirty="0"/>
                        <a:t>4.5</a:t>
                      </a:r>
                    </a:p>
                  </a:txBody>
                  <a:tcPr marL="92295" marR="92295">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9"/>
                  </a:ext>
                </a:extLst>
              </a:tr>
            </a:tbl>
          </a:graphicData>
        </a:graphic>
      </p:graphicFrame>
      <p:sp>
        <p:nvSpPr>
          <p:cNvPr id="6" name="矩形 5"/>
          <p:cNvSpPr/>
          <p:nvPr/>
        </p:nvSpPr>
        <p:spPr>
          <a:xfrm>
            <a:off x="6340264" y="707441"/>
            <a:ext cx="2357422" cy="1200329"/>
          </a:xfrm>
          <a:prstGeom prst="rect">
            <a:avLst/>
          </a:prstGeom>
        </p:spPr>
        <p:txBody>
          <a:bodyPr wrap="square">
            <a:spAutoFit/>
          </a:bodyPr>
          <a:lstStyle/>
          <a:p>
            <a:pPr>
              <a:spcBef>
                <a:spcPts val="1200"/>
              </a:spcBef>
              <a:spcAft>
                <a:spcPts val="600"/>
              </a:spcAft>
              <a:buFont typeface="Arial" pitchFamily="34" charset="0"/>
              <a:buChar char="•"/>
            </a:pPr>
            <a:r>
              <a:rPr lang="zh-CN" altLang="en-US" sz="2400" dirty="0">
                <a:solidFill>
                  <a:srgbClr val="FF0000"/>
                </a:solidFill>
                <a:latin typeface="+mn-ea"/>
              </a:rPr>
              <a:t>在现实世界中，各国的要素价格</a:t>
            </a:r>
            <a:r>
              <a:rPr lang="zh-CN" altLang="en-US" sz="2400" b="1" i="1" dirty="0">
                <a:solidFill>
                  <a:srgbClr val="FF0000"/>
                </a:solidFill>
                <a:latin typeface="+mn-ea"/>
              </a:rPr>
              <a:t>并不 </a:t>
            </a:r>
            <a:r>
              <a:rPr lang="zh-CN" altLang="en-US" sz="2400" dirty="0">
                <a:solidFill>
                  <a:srgbClr val="FF0000"/>
                </a:solidFill>
                <a:latin typeface="+mn-ea"/>
              </a:rPr>
              <a:t>相等。</a:t>
            </a:r>
            <a:endParaRPr lang="en-US" altLang="en-US" sz="2400" dirty="0">
              <a:solidFill>
                <a:srgbClr val="FF0000"/>
              </a:solidFill>
              <a:latin typeface="+mn-ea"/>
            </a:endParaRPr>
          </a:p>
        </p:txBody>
      </p:sp>
      <p:sp>
        <p:nvSpPr>
          <p:cNvPr id="7" name="Title 1"/>
          <p:cNvSpPr txBox="1">
            <a:spLocks/>
          </p:cNvSpPr>
          <p:nvPr/>
        </p:nvSpPr>
        <p:spPr>
          <a:xfrm>
            <a:off x="457200" y="215372"/>
            <a:ext cx="7772400" cy="1097280"/>
          </a:xfrm>
          <a:prstGeom prst="rect">
            <a:avLst/>
          </a:prstGeom>
        </p:spPr>
        <p:txBody>
          <a:bodyPr vert="horz" lIns="0" tIns="0" rIns="0" bIns="0" rtlCol="0" anchor="b">
            <a:noAutofit/>
          </a:bodyPr>
          <a:lstStyle/>
          <a:p>
            <a:pPr marL="0" marR="0" lvl="0" indent="0" algn="l" defTabSz="914400" rtl="0" eaLnBrk="1" fontAlgn="auto" latinLnBrk="0" hangingPunct="1">
              <a:lnSpc>
                <a:spcPct val="100000"/>
              </a:lnSpc>
              <a:spcBef>
                <a:spcPct val="0"/>
              </a:spcBef>
              <a:spcAft>
                <a:spcPts val="0"/>
              </a:spcAft>
              <a:buClrTx/>
              <a:buSzTx/>
              <a:buFontTx/>
              <a:buNone/>
              <a:tabLst/>
              <a:defRPr/>
            </a:pPr>
            <a:r>
              <a:rPr lang="zh-CN" altLang="en-US" sz="3600" b="1" dirty="0">
                <a:solidFill>
                  <a:srgbClr val="007FA3"/>
                </a:solidFill>
                <a:latin typeface="+mn-ea"/>
                <a:ea typeface="+mn-ea"/>
              </a:rPr>
              <a:t>要素价格均等化</a:t>
            </a:r>
            <a:r>
              <a:rPr kumimoji="0" lang="en-US" altLang="en-US" sz="2000" b="0" i="0" u="none" strike="noStrike" kern="1200" cap="none" spc="0" normalizeH="0" baseline="0" noProof="0" dirty="0">
                <a:ln>
                  <a:noFill/>
                </a:ln>
                <a:solidFill>
                  <a:srgbClr val="007FA3"/>
                </a:solidFill>
                <a:effectLst/>
                <a:uLnTx/>
                <a:uFillTx/>
                <a:latin typeface="Times New Roman" panose="02020603050405020304" pitchFamily="18" charset="0"/>
                <a:ea typeface="ヒラギノ角ゴ Pro W3" pitchFamily="-84" charset="-128"/>
                <a:cs typeface="Times New Roman" panose="02020603050405020304" pitchFamily="18" charset="0"/>
              </a:rPr>
              <a:t>(2 of 3)</a:t>
            </a:r>
            <a:endParaRPr kumimoji="0" lang="en-IN" sz="2000" b="0" i="0" u="none" strike="noStrike" kern="1200" cap="none" spc="0" normalizeH="0" baseline="0" noProof="0" dirty="0">
              <a:ln>
                <a:noFill/>
              </a:ln>
              <a:solidFill>
                <a:srgbClr val="007FA3"/>
              </a:solidFill>
              <a:effectLst/>
              <a:uLnTx/>
              <a:uFillTx/>
              <a:latin typeface="Times New Roman" panose="02020603050405020304" pitchFamily="18" charset="0"/>
              <a:ea typeface="+mj-ea"/>
              <a:cs typeface="Times New Roman" panose="02020603050405020304" pitchFamily="18" charset="0"/>
            </a:endParaRPr>
          </a:p>
        </p:txBody>
      </p:sp>
      <p:sp>
        <p:nvSpPr>
          <p:cNvPr id="8" name="矩形 7"/>
          <p:cNvSpPr/>
          <p:nvPr/>
        </p:nvSpPr>
        <p:spPr>
          <a:xfrm>
            <a:off x="4670262" y="3212976"/>
            <a:ext cx="1224706" cy="1015663"/>
          </a:xfrm>
          <a:prstGeom prst="rect">
            <a:avLst/>
          </a:prstGeom>
        </p:spPr>
        <p:txBody>
          <a:bodyPr wrap="square">
            <a:spAutoFit/>
          </a:bodyPr>
          <a:lstStyle/>
          <a:p>
            <a:pPr>
              <a:buFont typeface="Arial" pitchFamily="34" charset="0"/>
              <a:buChar char="•"/>
            </a:pPr>
            <a:r>
              <a:rPr lang="zh-CN" altLang="en-US" sz="2000" i="1" dirty="0">
                <a:solidFill>
                  <a:srgbClr val="001581"/>
                </a:solidFill>
              </a:rPr>
              <a:t>各国的工资率差别很大</a:t>
            </a:r>
          </a:p>
        </p:txBody>
      </p:sp>
      <p:sp>
        <p:nvSpPr>
          <p:cNvPr id="9" name="矩形 8"/>
          <p:cNvSpPr/>
          <p:nvPr/>
        </p:nvSpPr>
        <p:spPr>
          <a:xfrm>
            <a:off x="6303114" y="2300354"/>
            <a:ext cx="2707496" cy="3462486"/>
          </a:xfrm>
          <a:prstGeom prst="rect">
            <a:avLst/>
          </a:prstGeom>
          <a:solidFill>
            <a:schemeClr val="accent5">
              <a:lumMod val="20000"/>
              <a:lumOff val="80000"/>
            </a:schemeClr>
          </a:solidFill>
        </p:spPr>
        <p:txBody>
          <a:bodyPr wrap="square">
            <a:spAutoFit/>
          </a:bodyPr>
          <a:lstStyle/>
          <a:p>
            <a:pPr>
              <a:spcBef>
                <a:spcPts val="600"/>
              </a:spcBef>
              <a:spcAft>
                <a:spcPts val="600"/>
              </a:spcAft>
              <a:buFont typeface="Arial" pitchFamily="34" charset="0"/>
              <a:buChar char="•"/>
            </a:pPr>
            <a:r>
              <a:rPr lang="en-US" altLang="zh-CN" sz="2100" b="1" dirty="0"/>
              <a:t> </a:t>
            </a:r>
            <a:r>
              <a:rPr lang="zh-CN" altLang="en-US" sz="2100" b="1" dirty="0"/>
              <a:t>事实上，对要素价格均等化这一预测至关重要的</a:t>
            </a:r>
            <a:r>
              <a:rPr lang="zh-CN" altLang="en-US" sz="2100" b="1" dirty="0">
                <a:solidFill>
                  <a:srgbClr val="FF0000"/>
                </a:solidFill>
              </a:rPr>
              <a:t>三个假设</a:t>
            </a:r>
            <a:r>
              <a:rPr lang="zh-CN" altLang="en-US" sz="2100" b="1" dirty="0"/>
              <a:t>肯定是不正确的。</a:t>
            </a:r>
            <a:endParaRPr lang="en-US" altLang="zh-CN" sz="2100" b="1" dirty="0"/>
          </a:p>
          <a:p>
            <a:pPr>
              <a:spcBef>
                <a:spcPts val="600"/>
              </a:spcBef>
              <a:spcAft>
                <a:spcPts val="600"/>
              </a:spcAft>
              <a:buFont typeface="Arial" pitchFamily="34" charset="0"/>
              <a:buChar char="•"/>
            </a:pPr>
            <a:r>
              <a:rPr lang="en-US" altLang="zh-CN" sz="2100" b="1" dirty="0">
                <a:solidFill>
                  <a:srgbClr val="001581"/>
                </a:solidFill>
              </a:rPr>
              <a:t> (1)</a:t>
            </a:r>
            <a:r>
              <a:rPr lang="zh-CN" altLang="en-US" sz="2100" b="1" dirty="0">
                <a:solidFill>
                  <a:srgbClr val="001581"/>
                </a:solidFill>
              </a:rPr>
              <a:t>技术是相同</a:t>
            </a:r>
            <a:r>
              <a:rPr lang="zh-CN" altLang="en-US" sz="2100" b="1" dirty="0"/>
              <a:t>的</a:t>
            </a:r>
            <a:r>
              <a:rPr lang="en-US" altLang="zh-CN" sz="2100" b="1" dirty="0"/>
              <a:t>;</a:t>
            </a:r>
          </a:p>
          <a:p>
            <a:pPr>
              <a:spcBef>
                <a:spcPts val="600"/>
              </a:spcBef>
              <a:spcAft>
                <a:spcPts val="600"/>
              </a:spcAft>
              <a:buFont typeface="Arial" pitchFamily="34" charset="0"/>
              <a:buChar char="•"/>
            </a:pPr>
            <a:r>
              <a:rPr lang="en-US" altLang="zh-CN" sz="2100" b="1" dirty="0">
                <a:solidFill>
                  <a:srgbClr val="001581"/>
                </a:solidFill>
              </a:rPr>
              <a:t> (2) </a:t>
            </a:r>
            <a:r>
              <a:rPr lang="zh-CN" altLang="en-US" sz="2100" b="1" dirty="0">
                <a:solidFill>
                  <a:srgbClr val="001581"/>
                </a:solidFill>
              </a:rPr>
              <a:t>无成本贸易</a:t>
            </a:r>
            <a:r>
              <a:rPr lang="zh-CN" altLang="en-US" sz="2100" b="1" dirty="0"/>
              <a:t>使两国的商品价格相等</a:t>
            </a:r>
            <a:r>
              <a:rPr lang="en-US" altLang="zh-CN" sz="2100" b="1" dirty="0"/>
              <a:t>;</a:t>
            </a:r>
          </a:p>
          <a:p>
            <a:pPr>
              <a:spcBef>
                <a:spcPts val="600"/>
              </a:spcBef>
              <a:spcAft>
                <a:spcPts val="600"/>
              </a:spcAft>
              <a:buFont typeface="Arial" pitchFamily="34" charset="0"/>
              <a:buChar char="•"/>
            </a:pPr>
            <a:r>
              <a:rPr lang="en-US" altLang="zh-CN" sz="2100" b="1" dirty="0">
                <a:solidFill>
                  <a:srgbClr val="001581"/>
                </a:solidFill>
              </a:rPr>
              <a:t> (3) </a:t>
            </a:r>
            <a:r>
              <a:rPr lang="zh-CN" altLang="en-US" sz="2100" b="1" dirty="0">
                <a:solidFill>
                  <a:srgbClr val="001581"/>
                </a:solidFill>
              </a:rPr>
              <a:t>这两个国家都生产这两种产品</a:t>
            </a:r>
            <a:r>
              <a:rPr lang="en-US" altLang="zh-CN" sz="2100" b="1" dirty="0">
                <a:solidFill>
                  <a:srgbClr val="001581"/>
                </a:solidFill>
              </a:rPr>
              <a:t>.</a:t>
            </a:r>
            <a:endParaRPr lang="zh-CN" altLang="en-US" sz="2100" b="1" dirty="0">
              <a:solidFill>
                <a:srgbClr val="001581"/>
              </a:solidFill>
            </a:endParaRPr>
          </a:p>
        </p:txBody>
      </p:sp>
    </p:spTree>
    <p:extLst>
      <p:ext uri="{BB962C8B-B14F-4D97-AF65-F5344CB8AC3E}">
        <p14:creationId xmlns:p14="http://schemas.microsoft.com/office/powerpoint/2010/main" val="28406468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par>
                                <p:cTn id="8" presetID="3" presetClass="entr" presetSubtype="1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linds(horizontal)">
                                      <p:cBhvr>
                                        <p:cTn id="10" dur="500"/>
                                        <p:tgtEl>
                                          <p:spTgt spid="5"/>
                                        </p:tgtEl>
                                      </p:cBhvr>
                                    </p:animEffect>
                                  </p:childTnLst>
                                </p:cTn>
                              </p:par>
                              <p:par>
                                <p:cTn id="11" presetID="3" presetClass="entr" presetSubtype="10" fill="hold" grpId="0" nodeType="withEffect">
                                  <p:stCondLst>
                                    <p:cond delay="0"/>
                                  </p:stCondLst>
                                  <p:childTnLst>
                                    <p:set>
                                      <p:cBhvr>
                                        <p:cTn id="12" dur="1" fill="hold">
                                          <p:stCondLst>
                                            <p:cond delay="0"/>
                                          </p:stCondLst>
                                        </p:cTn>
                                        <p:tgtEl>
                                          <p:spTgt spid="3">
                                            <p:bg/>
                                          </p:spTgt>
                                        </p:tgtEl>
                                        <p:attrNameLst>
                                          <p:attrName>style.visibility</p:attrName>
                                        </p:attrNameLst>
                                      </p:cBhvr>
                                      <p:to>
                                        <p:strVal val="visible"/>
                                      </p:to>
                                    </p:set>
                                    <p:animEffect transition="in" filter="blinds(horizontal)">
                                      <p:cBhvr>
                                        <p:cTn id="13" dur="500"/>
                                        <p:tgtEl>
                                          <p:spTgt spid="3">
                                            <p:bg/>
                                          </p:spTgt>
                                        </p:tgtEl>
                                      </p:cBhvr>
                                    </p:animEffect>
                                  </p:childTnLst>
                                </p:cTn>
                              </p:par>
                              <p:par>
                                <p:cTn id="14" presetID="3" presetClass="entr" presetSubtype="10" fill="hold" grpId="0" nodeType="withEffect">
                                  <p:stCondLst>
                                    <p:cond delay="0"/>
                                  </p:stCondLst>
                                  <p:childTnLst>
                                    <p:set>
                                      <p:cBhvr>
                                        <p:cTn id="15" dur="1" fill="hold">
                                          <p:stCondLst>
                                            <p:cond delay="0"/>
                                          </p:stCondLst>
                                        </p:cTn>
                                        <p:tgtEl>
                                          <p:spTgt spid="3">
                                            <p:txEl>
                                              <p:pRg st="0" end="0"/>
                                            </p:txEl>
                                          </p:spTgt>
                                        </p:tgtEl>
                                        <p:attrNameLst>
                                          <p:attrName>style.visibility</p:attrName>
                                        </p:attrNameLst>
                                      </p:cBhvr>
                                      <p:to>
                                        <p:strVal val="visible"/>
                                      </p:to>
                                    </p:set>
                                    <p:animEffect transition="in" filter="blinds(horizontal)">
                                      <p:cBhvr>
                                        <p:cTn id="16" dur="500"/>
                                        <p:tgtEl>
                                          <p:spTgt spid="3">
                                            <p:txEl>
                                              <p:pRg st="0" end="0"/>
                                            </p:txEl>
                                          </p:spTgt>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animEffect transition="in" filter="blinds(horizontal)">
                                      <p:cBhvr>
                                        <p:cTn id="2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animBg="1"/>
      <p:bldP spid="8" grpId="0"/>
      <p:bldP spid="9"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zh-CN" altLang="en-US" sz="3600" b="1" dirty="0">
                <a:solidFill>
                  <a:srgbClr val="007FA3"/>
                </a:solidFill>
                <a:latin typeface="+mn-ea"/>
                <a:ea typeface="+mn-ea"/>
              </a:rPr>
              <a:t>要素价格均等化</a:t>
            </a:r>
            <a:r>
              <a:rPr lang="en-US" altLang="en-US" sz="2000" b="0" dirty="0">
                <a:ea typeface="ヒラギノ角ゴ Pro W3" pitchFamily="-84" charset="-128"/>
              </a:rPr>
              <a:t>(2 of 3)</a:t>
            </a:r>
            <a:endParaRPr lang="en-IN" sz="2000" b="0" dirty="0"/>
          </a:p>
        </p:txBody>
      </p:sp>
      <p:sp>
        <p:nvSpPr>
          <p:cNvPr id="4" name="Content Placeholder 3"/>
          <p:cNvSpPr>
            <a:spLocks noGrp="1"/>
          </p:cNvSpPr>
          <p:nvPr>
            <p:ph idx="1"/>
          </p:nvPr>
        </p:nvSpPr>
        <p:spPr>
          <a:xfrm>
            <a:off x="457200" y="1600201"/>
            <a:ext cx="8077200" cy="4781127"/>
          </a:xfrm>
        </p:spPr>
        <p:txBody>
          <a:bodyPr/>
          <a:lstStyle/>
          <a:p>
            <a:pPr>
              <a:spcBef>
                <a:spcPts val="1200"/>
              </a:spcBef>
              <a:spcAft>
                <a:spcPts val="600"/>
              </a:spcAft>
            </a:pPr>
            <a:r>
              <a:rPr lang="zh-CN" altLang="en-US" sz="2800" b="1" dirty="0"/>
              <a:t>对要素价格均等化这一预测至关重要的</a:t>
            </a:r>
            <a:r>
              <a:rPr lang="zh-CN" altLang="en-US" sz="2800" b="1" dirty="0">
                <a:solidFill>
                  <a:srgbClr val="FF0000"/>
                </a:solidFill>
              </a:rPr>
              <a:t>三个假设</a:t>
            </a:r>
            <a:r>
              <a:rPr lang="zh-CN" altLang="en-US" sz="2800" b="1" dirty="0"/>
              <a:t>肯定是不正确的。</a:t>
            </a:r>
            <a:endParaRPr lang="en-US" altLang="en-US" sz="2800" dirty="0">
              <a:solidFill>
                <a:srgbClr val="FF0000"/>
              </a:solidFill>
              <a:ea typeface="ヒラギノ角ゴ Pro W3" pitchFamily="-84" charset="-128"/>
            </a:endParaRPr>
          </a:p>
          <a:p>
            <a:pPr marL="914400" lvl="1" indent="-457200">
              <a:spcBef>
                <a:spcPts val="1200"/>
              </a:spcBef>
              <a:spcAft>
                <a:spcPts val="600"/>
              </a:spcAft>
              <a:buFont typeface="+mj-lt"/>
              <a:buAutoNum type="arabicPeriod"/>
            </a:pPr>
            <a:r>
              <a:rPr lang="zh-CN" altLang="en-US" sz="2400" dirty="0">
                <a:latin typeface="+mn-ea"/>
              </a:rPr>
              <a:t>该模型</a:t>
            </a:r>
            <a:r>
              <a:rPr lang="zh-CN" altLang="en-US" sz="2400" i="1" dirty="0">
                <a:solidFill>
                  <a:srgbClr val="96008F"/>
                </a:solidFill>
              </a:rPr>
              <a:t>假设</a:t>
            </a:r>
            <a:r>
              <a:rPr lang="zh-CN" altLang="en-US" sz="2400" dirty="0">
                <a:latin typeface="+mn-ea"/>
              </a:rPr>
              <a:t>贸易国</a:t>
            </a:r>
            <a:r>
              <a:rPr lang="zh-CN" altLang="en-US" sz="2400" i="1" dirty="0">
                <a:solidFill>
                  <a:srgbClr val="96008F"/>
                </a:solidFill>
              </a:rPr>
              <a:t>生产相同的商品</a:t>
            </a:r>
            <a:r>
              <a:rPr lang="zh-CN" altLang="en-US" sz="2400" dirty="0">
                <a:latin typeface="+mn-ea"/>
              </a:rPr>
              <a:t>，但如果它们的要素比率根本不同，那么它们</a:t>
            </a:r>
            <a:r>
              <a:rPr lang="zh-CN" altLang="en-US" sz="2400" dirty="0">
                <a:solidFill>
                  <a:srgbClr val="FF0000"/>
                </a:solidFill>
                <a:hlinkClick r:id="rId3" action="ppaction://hlinksldjump"/>
              </a:rPr>
              <a:t>可能生产不同的商品</a:t>
            </a:r>
            <a:r>
              <a:rPr lang="zh-CN" altLang="en-US" sz="2400" dirty="0">
                <a:latin typeface="+mn-ea"/>
              </a:rPr>
              <a:t>。</a:t>
            </a:r>
            <a:endParaRPr lang="en-US" altLang="zh-CN" sz="2400" dirty="0">
              <a:latin typeface="+mn-ea"/>
            </a:endParaRPr>
          </a:p>
          <a:p>
            <a:pPr marL="914400" lvl="1" indent="-457200">
              <a:spcBef>
                <a:spcPts val="1200"/>
              </a:spcBef>
              <a:spcAft>
                <a:spcPts val="600"/>
              </a:spcAft>
              <a:buFont typeface="+mj-lt"/>
              <a:buAutoNum type="arabicPeriod"/>
            </a:pPr>
            <a:r>
              <a:rPr lang="zh-CN" altLang="en-US" sz="2400" dirty="0">
                <a:latin typeface="+mn-ea"/>
              </a:rPr>
              <a:t>该模型还</a:t>
            </a:r>
            <a:r>
              <a:rPr lang="zh-CN" altLang="en-US" sz="2400" i="1" dirty="0">
                <a:solidFill>
                  <a:srgbClr val="96008F"/>
                </a:solidFill>
              </a:rPr>
              <a:t>假设</a:t>
            </a:r>
            <a:r>
              <a:rPr lang="zh-CN" altLang="en-US" sz="2400" dirty="0">
                <a:latin typeface="+mn-ea"/>
              </a:rPr>
              <a:t>贸易国拥有</a:t>
            </a:r>
            <a:r>
              <a:rPr lang="zh-CN" altLang="en-US" sz="2400" i="1" dirty="0">
                <a:solidFill>
                  <a:srgbClr val="96008F"/>
                </a:solidFill>
              </a:rPr>
              <a:t>相同的技术</a:t>
            </a:r>
            <a:r>
              <a:rPr lang="zh-CN" altLang="en-US" sz="2400" dirty="0">
                <a:latin typeface="+mn-ea"/>
              </a:rPr>
              <a:t>，但</a:t>
            </a:r>
            <a:r>
              <a:rPr lang="zh-CN" altLang="en-US" sz="2400" dirty="0">
                <a:solidFill>
                  <a:srgbClr val="001581"/>
                </a:solidFill>
              </a:rPr>
              <a:t>不同的技术</a:t>
            </a:r>
            <a:r>
              <a:rPr lang="zh-CN" altLang="en-US" sz="2400" dirty="0">
                <a:latin typeface="+mn-ea"/>
              </a:rPr>
              <a:t>可能会影响要素的生产率，从而影响支付给这些要素的工资</a:t>
            </a:r>
            <a:r>
              <a:rPr lang="en-US" altLang="zh-CN" sz="2400" dirty="0">
                <a:latin typeface="+mn-ea"/>
              </a:rPr>
              <a:t>/</a:t>
            </a:r>
            <a:r>
              <a:rPr lang="zh-CN" altLang="en-US" sz="2400" dirty="0">
                <a:latin typeface="+mn-ea"/>
              </a:rPr>
              <a:t>费率。</a:t>
            </a:r>
            <a:endParaRPr lang="en-US" altLang="en-US" sz="2400" dirty="0">
              <a:latin typeface="+mn-ea"/>
            </a:endParaRPr>
          </a:p>
        </p:txBody>
      </p:sp>
    </p:spTree>
    <p:extLst>
      <p:ext uri="{BB962C8B-B14F-4D97-AF65-F5344CB8AC3E}">
        <p14:creationId xmlns:p14="http://schemas.microsoft.com/office/powerpoint/2010/main" val="62315965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7772400" cy="1097280"/>
          </a:xfrm>
        </p:spPr>
        <p:txBody>
          <a:bodyPr/>
          <a:lstStyle/>
          <a:p>
            <a:r>
              <a:rPr lang="zh-CN" altLang="en-US" sz="3600" b="1" dirty="0">
                <a:solidFill>
                  <a:srgbClr val="007FA3"/>
                </a:solidFill>
                <a:latin typeface="+mn-ea"/>
                <a:ea typeface="+mn-ea"/>
              </a:rPr>
              <a:t>要素价格均等化</a:t>
            </a:r>
            <a:r>
              <a:rPr lang="en-US" altLang="en-US" sz="2000" b="0" dirty="0">
                <a:ea typeface="ヒラギノ角ゴ Pro W3" pitchFamily="-84" charset="-128"/>
              </a:rPr>
              <a:t>(3 of 3)</a:t>
            </a:r>
            <a:endParaRPr lang="en-IN" sz="2000" b="0" dirty="0"/>
          </a:p>
        </p:txBody>
      </p:sp>
      <p:sp>
        <p:nvSpPr>
          <p:cNvPr id="4" name="Content Placeholder 3"/>
          <p:cNvSpPr>
            <a:spLocks noGrp="1"/>
          </p:cNvSpPr>
          <p:nvPr>
            <p:ph idx="1"/>
          </p:nvPr>
        </p:nvSpPr>
        <p:spPr>
          <a:xfrm>
            <a:off x="457200" y="1600201"/>
            <a:ext cx="8077200" cy="3845023"/>
          </a:xfrm>
        </p:spPr>
        <p:txBody>
          <a:bodyPr/>
          <a:lstStyle/>
          <a:p>
            <a:pPr marL="457200" indent="-457200">
              <a:spcBef>
                <a:spcPts val="1200"/>
              </a:spcBef>
              <a:spcAft>
                <a:spcPts val="600"/>
              </a:spcAft>
              <a:buFont typeface="+mj-lt"/>
              <a:buAutoNum type="arabicPeriod" startAt="3"/>
            </a:pPr>
            <a:r>
              <a:rPr lang="zh-CN" altLang="en-US" sz="2400" dirty="0">
                <a:latin typeface="+mn-ea"/>
              </a:rPr>
              <a:t>该模型还</a:t>
            </a:r>
            <a:r>
              <a:rPr lang="zh-CN" altLang="en-US" sz="2400" i="1" dirty="0">
                <a:solidFill>
                  <a:srgbClr val="99008C"/>
                </a:solidFill>
              </a:rPr>
              <a:t>忽略了贸易壁垒和运输成本</a:t>
            </a:r>
            <a:r>
              <a:rPr lang="zh-CN" altLang="en-US" sz="2400" dirty="0">
                <a:latin typeface="+mn-ea"/>
              </a:rPr>
              <a:t>，这可能会影响产出价格，从而影响要素价格的均衡。</a:t>
            </a:r>
            <a:endParaRPr lang="en-US" altLang="zh-CN" sz="2400" dirty="0">
              <a:latin typeface="+mn-ea"/>
            </a:endParaRPr>
          </a:p>
          <a:p>
            <a:pPr>
              <a:spcBef>
                <a:spcPts val="1200"/>
              </a:spcBef>
              <a:spcAft>
                <a:spcPts val="600"/>
              </a:spcAft>
            </a:pPr>
            <a:r>
              <a:rPr lang="zh-CN" altLang="en-US" sz="2400" dirty="0">
                <a:latin typeface="+mn-ea"/>
              </a:rPr>
              <a:t>该模型预测了</a:t>
            </a:r>
            <a:r>
              <a:rPr lang="zh-CN" altLang="en-US" sz="2400" i="1" dirty="0">
                <a:solidFill>
                  <a:srgbClr val="96008F"/>
                </a:solidFill>
              </a:rPr>
              <a:t>长期的结果</a:t>
            </a:r>
            <a:r>
              <a:rPr lang="zh-CN" altLang="en-US" sz="2400" dirty="0">
                <a:latin typeface="+mn-ea"/>
              </a:rPr>
              <a:t>，但在一个经济体开放贸易后，生产要素可能不会迅速转移到密集使用丰裕要素的行业。</a:t>
            </a:r>
            <a:endParaRPr lang="en-US" altLang="en-US" sz="2400" dirty="0">
              <a:ea typeface="ヒラギノ角ゴ Pro W3" pitchFamily="-84" charset="-128"/>
            </a:endParaRPr>
          </a:p>
          <a:p>
            <a:pPr lvl="1">
              <a:spcBef>
                <a:spcPts val="1200"/>
              </a:spcBef>
              <a:spcAft>
                <a:spcPts val="600"/>
              </a:spcAft>
            </a:pPr>
            <a:r>
              <a:rPr lang="zh-CN" altLang="en-US" sz="2400" dirty="0">
                <a:latin typeface="+mn-ea"/>
              </a:rPr>
              <a:t>从</a:t>
            </a:r>
            <a:r>
              <a:rPr lang="zh-CN" altLang="en-US" sz="2400" dirty="0">
                <a:solidFill>
                  <a:srgbClr val="007FA3"/>
                </a:solidFill>
              </a:rPr>
              <a:t>短期</a:t>
            </a:r>
            <a:r>
              <a:rPr lang="zh-CN" altLang="en-US" sz="2400" dirty="0">
                <a:latin typeface="+mn-ea"/>
              </a:rPr>
              <a:t>来看，要素的生产率将取决于它们在当前行业中的使用情况，因此各国的工资</a:t>
            </a:r>
            <a:r>
              <a:rPr lang="en-US" altLang="zh-CN" sz="2400" dirty="0">
                <a:latin typeface="+mn-ea"/>
              </a:rPr>
              <a:t>/</a:t>
            </a:r>
            <a:r>
              <a:rPr lang="zh-CN" altLang="en-US" sz="2400" dirty="0">
                <a:latin typeface="+mn-ea"/>
              </a:rPr>
              <a:t>租金率可能有所不同。</a:t>
            </a:r>
            <a:endParaRPr lang="en-US" altLang="en-US" sz="2400" dirty="0">
              <a:ea typeface="ヒラギノ角ゴ Pro W3" pitchFamily="-84" charset="-128"/>
            </a:endParaRPr>
          </a:p>
        </p:txBody>
      </p:sp>
    </p:spTree>
    <p:extLst>
      <p:ext uri="{BB962C8B-B14F-4D97-AF65-F5344CB8AC3E}">
        <p14:creationId xmlns:p14="http://schemas.microsoft.com/office/powerpoint/2010/main" val="206421411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latin typeface="+mn-lt"/>
                <a:ea typeface="+mn-ea"/>
              </a:rPr>
              <a:t>3. </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3600" dirty="0">
                <a:latin typeface="+mn-lt"/>
                <a:ea typeface="+mn-ea"/>
              </a:rPr>
              <a:t> </a:t>
            </a:r>
            <a:r>
              <a:rPr lang="en-US" altLang="en-US" sz="2000" b="0" dirty="0">
                <a:latin typeface="+mn-lt"/>
                <a:ea typeface="+mn-ea"/>
              </a:rPr>
              <a:t>(1 of 7)</a:t>
            </a:r>
            <a:endParaRPr lang="en-IN" sz="2000" b="0" dirty="0">
              <a:latin typeface="+mn-lt"/>
              <a:ea typeface="+mn-ea"/>
            </a:endParaRPr>
          </a:p>
        </p:txBody>
      </p:sp>
      <p:sp>
        <p:nvSpPr>
          <p:cNvPr id="4" name="Content Placeholder 3"/>
          <p:cNvSpPr>
            <a:spLocks noGrp="1"/>
          </p:cNvSpPr>
          <p:nvPr>
            <p:ph idx="1"/>
          </p:nvPr>
        </p:nvSpPr>
        <p:spPr>
          <a:xfrm>
            <a:off x="265177" y="1458053"/>
            <a:ext cx="8352928" cy="5184575"/>
          </a:xfrm>
          <a:solidFill>
            <a:schemeClr val="bg1"/>
          </a:solidFill>
        </p:spPr>
        <p:txBody>
          <a:bodyPr/>
          <a:lstStyle/>
          <a:p>
            <a:pPr>
              <a:spcBef>
                <a:spcPts val="1200"/>
              </a:spcBef>
              <a:spcAft>
                <a:spcPts val="600"/>
              </a:spcAft>
            </a:pPr>
            <a:r>
              <a:rPr lang="zh-CN" altLang="en-US" sz="2400" dirty="0"/>
              <a:t>该模型的本质是：贸易是由各国间要素丰度差异所驱动的。</a:t>
            </a:r>
            <a:endParaRPr lang="en-US" altLang="zh-CN" sz="2400" dirty="0"/>
          </a:p>
          <a:p>
            <a:pPr lvl="2">
              <a:spcBef>
                <a:spcPts val="1200"/>
              </a:spcBef>
              <a:spcAft>
                <a:spcPts val="600"/>
              </a:spcAft>
            </a:pPr>
            <a:r>
              <a:rPr lang="en-US" altLang="zh-CN" sz="2000" dirty="0">
                <a:sym typeface="Wingdings" panose="05000000000000000000" pitchFamily="2" charset="2"/>
              </a:rPr>
              <a:t></a:t>
            </a:r>
            <a:r>
              <a:rPr lang="zh-CN" altLang="en-US" sz="2000" dirty="0"/>
              <a:t>货物贸易正在取代要素贸易</a:t>
            </a:r>
            <a:endParaRPr lang="en-US" altLang="zh-CN" sz="2000" dirty="0"/>
          </a:p>
          <a:p>
            <a:pPr lvl="2">
              <a:spcBef>
                <a:spcPts val="1200"/>
              </a:spcBef>
              <a:spcAft>
                <a:spcPts val="600"/>
              </a:spcAft>
            </a:pPr>
            <a:r>
              <a:rPr lang="en-US" altLang="zh-CN" sz="2000" dirty="0">
                <a:sym typeface="Wingdings" panose="05000000000000000000" pitchFamily="2" charset="2"/>
              </a:rPr>
              <a:t></a:t>
            </a:r>
            <a:r>
              <a:rPr lang="zh-CN" altLang="en-US" sz="2000" dirty="0"/>
              <a:t>各国之间的货物贸易应体现这些要素差异（贸易的要素含量）</a:t>
            </a:r>
            <a:endParaRPr lang="en-US" altLang="zh-CN" sz="2000" dirty="0"/>
          </a:p>
          <a:p>
            <a:pPr>
              <a:spcBef>
                <a:spcPts val="1200"/>
              </a:spcBef>
              <a:spcAft>
                <a:spcPts val="600"/>
              </a:spcAft>
            </a:pPr>
            <a:r>
              <a:rPr lang="zh-CN" altLang="en-US" sz="2400" dirty="0"/>
              <a:t>然而，由于这</a:t>
            </a:r>
            <a:r>
              <a:rPr lang="zh-CN" altLang="en-US" sz="2400" dirty="0">
                <a:solidFill>
                  <a:srgbClr val="FF0000"/>
                </a:solidFill>
              </a:rPr>
              <a:t>三个关键假设</a:t>
            </a:r>
            <a:r>
              <a:rPr lang="zh-CN" altLang="en-US" sz="2400" dirty="0"/>
              <a:t>，对其实证测试却很难成功。</a:t>
            </a:r>
            <a:endParaRPr lang="en-US" altLang="zh-CN" sz="2400" dirty="0"/>
          </a:p>
          <a:p>
            <a:pPr>
              <a:spcBef>
                <a:spcPts val="1200"/>
              </a:spcBef>
              <a:spcAft>
                <a:spcPts val="600"/>
              </a:spcAft>
            </a:pPr>
            <a:r>
              <a:rPr lang="zh-CN" altLang="en-US" sz="2400" dirty="0"/>
              <a:t>这是否意味着要素丰裕度的差异无助于解释观察到的各国贸易模式？</a:t>
            </a:r>
            <a:endParaRPr lang="en-US" altLang="zh-CN" sz="2400" dirty="0"/>
          </a:p>
          <a:p>
            <a:pPr>
              <a:spcBef>
                <a:spcPts val="1200"/>
              </a:spcBef>
              <a:spcAft>
                <a:spcPts val="600"/>
              </a:spcAft>
            </a:pPr>
            <a:r>
              <a:rPr lang="zh-CN" altLang="en-US" sz="2400" dirty="0"/>
              <a:t>一点也不。</a:t>
            </a:r>
            <a:endParaRPr lang="en-US" altLang="zh-CN" sz="2400" dirty="0"/>
          </a:p>
          <a:p>
            <a:pPr lvl="1">
              <a:spcBef>
                <a:spcPts val="1200"/>
              </a:spcBef>
              <a:spcAft>
                <a:spcPts val="600"/>
              </a:spcAft>
            </a:pPr>
            <a:r>
              <a:rPr lang="zh-CN" altLang="en-US" sz="2000" b="1" dirty="0">
                <a:solidFill>
                  <a:srgbClr val="001581"/>
                </a:solidFill>
              </a:rPr>
              <a:t>首先，</a:t>
            </a:r>
            <a:r>
              <a:rPr lang="zh-CN" altLang="en-US" sz="2000" i="1" dirty="0">
                <a:solidFill>
                  <a:srgbClr val="99008C"/>
                </a:solidFill>
              </a:rPr>
              <a:t>放松假设</a:t>
            </a:r>
            <a:r>
              <a:rPr lang="en-US" altLang="zh-CN" sz="2000" dirty="0">
                <a:sym typeface="Wingdings" panose="05000000000000000000" pitchFamily="2" charset="2"/>
              </a:rPr>
              <a:t> </a:t>
            </a:r>
            <a:r>
              <a:rPr lang="zh-CN" altLang="en-US" sz="2000" dirty="0"/>
              <a:t>大大提高了预测成功率。</a:t>
            </a:r>
            <a:endParaRPr lang="en-US" altLang="zh-CN" sz="2000" dirty="0"/>
          </a:p>
          <a:p>
            <a:pPr lvl="1">
              <a:spcBef>
                <a:spcPts val="1200"/>
              </a:spcBef>
              <a:spcAft>
                <a:spcPts val="600"/>
              </a:spcAft>
            </a:pPr>
            <a:r>
              <a:rPr lang="zh-CN" altLang="en-US" sz="2000" dirty="0"/>
              <a:t>其次，</a:t>
            </a:r>
            <a:r>
              <a:rPr lang="zh-CN" altLang="en-US" sz="2000" i="1" dirty="0">
                <a:solidFill>
                  <a:srgbClr val="99008C"/>
                </a:solidFill>
              </a:rPr>
              <a:t>直接观测</a:t>
            </a:r>
            <a:r>
              <a:rPr lang="zh-CN" altLang="en-US" sz="2000" dirty="0"/>
              <a:t>发达国家和发展中国家之间的货物贸易模式</a:t>
            </a:r>
            <a:r>
              <a:rPr lang="en-US" altLang="zh-CN" sz="2000" dirty="0">
                <a:sym typeface="Wingdings" panose="05000000000000000000" pitchFamily="2" charset="2"/>
              </a:rPr>
              <a:t></a:t>
            </a:r>
            <a:r>
              <a:rPr lang="en-US" altLang="zh-CN" sz="2000" dirty="0"/>
              <a:t>H-O</a:t>
            </a:r>
            <a:r>
              <a:rPr lang="zh-CN" altLang="en-US" sz="2000" dirty="0"/>
              <a:t>模型的预测非常符合。</a:t>
            </a:r>
            <a:endParaRPr lang="en-US" altLang="zh-CN" sz="2000" dirty="0"/>
          </a:p>
        </p:txBody>
      </p:sp>
    </p:spTree>
    <p:extLst>
      <p:ext uri="{BB962C8B-B14F-4D97-AF65-F5344CB8AC3E}">
        <p14:creationId xmlns:p14="http://schemas.microsoft.com/office/powerpoint/2010/main" val="34336223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xEl>
                                              <p:pRg st="5" end="5"/>
                                            </p:tx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4">
                                            <p:txEl>
                                              <p:pRg st="6" end="6"/>
                                            </p:txEl>
                                          </p:spTgt>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uiExpand="1" build="p"/>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3600" dirty="0">
                <a:latin typeface="+mn-lt"/>
                <a:ea typeface="+mn-ea"/>
              </a:rPr>
              <a:t> </a:t>
            </a:r>
            <a:r>
              <a:rPr lang="en-US" altLang="en-US" sz="2000" b="0" dirty="0">
                <a:ea typeface="ヒラギノ角ゴ Pro W3" pitchFamily="-84" charset="-128"/>
              </a:rPr>
              <a:t>(2 of 7)</a:t>
            </a:r>
            <a:endParaRPr lang="en-IN" sz="2000" b="0" dirty="0"/>
          </a:p>
        </p:txBody>
      </p:sp>
      <p:sp>
        <p:nvSpPr>
          <p:cNvPr id="4" name="Content Placeholder 3"/>
          <p:cNvSpPr>
            <a:spLocks noGrp="1"/>
          </p:cNvSpPr>
          <p:nvPr>
            <p:ph idx="1"/>
          </p:nvPr>
        </p:nvSpPr>
        <p:spPr>
          <a:xfrm>
            <a:off x="323528" y="1412777"/>
            <a:ext cx="8591872" cy="4896544"/>
          </a:xfrm>
          <a:solidFill>
            <a:schemeClr val="bg1"/>
          </a:solidFill>
        </p:spPr>
        <p:txBody>
          <a:bodyPr/>
          <a:lstStyle/>
          <a:p>
            <a:r>
              <a:rPr lang="en-US" altLang="en-US" sz="2400" b="1" dirty="0">
                <a:solidFill>
                  <a:srgbClr val="FF0000"/>
                </a:solidFill>
              </a:rPr>
              <a:t>First -1 : </a:t>
            </a:r>
            <a:r>
              <a:rPr lang="zh-CN" altLang="en-US" sz="2400" b="1" dirty="0">
                <a:solidFill>
                  <a:srgbClr val="FF0000"/>
                </a:solidFill>
              </a:rPr>
              <a:t>符号检测</a:t>
            </a:r>
            <a:r>
              <a:rPr lang="en-US" altLang="en-US" sz="2400" b="1" dirty="0">
                <a:solidFill>
                  <a:srgbClr val="FF0000"/>
                </a:solidFill>
                <a:sym typeface="Wingdings" panose="05000000000000000000" pitchFamily="2" charset="2"/>
              </a:rPr>
              <a:t> </a:t>
            </a:r>
          </a:p>
          <a:p>
            <a:pPr marL="0" indent="0">
              <a:buNone/>
            </a:pPr>
            <a:r>
              <a:rPr lang="en-US" altLang="en-US" sz="2400" b="1" dirty="0">
                <a:solidFill>
                  <a:srgbClr val="FF0000"/>
                </a:solidFill>
                <a:sym typeface="Wingdings" panose="05000000000000000000" pitchFamily="2" charset="2"/>
              </a:rPr>
              <a:t>              </a:t>
            </a:r>
            <a:r>
              <a:rPr lang="en-US" altLang="en-US" sz="2400" dirty="0">
                <a:sym typeface="Wingdings" panose="05000000000000000000" pitchFamily="2" charset="2"/>
              </a:rPr>
              <a:t> </a:t>
            </a:r>
            <a:r>
              <a:rPr lang="zh-CN" altLang="en-US" sz="2400" dirty="0">
                <a:sym typeface="Wingdings" panose="05000000000000000000" pitchFamily="2" charset="2"/>
              </a:rPr>
              <a:t>要素含量贸易的方向</a:t>
            </a:r>
            <a:endParaRPr lang="en-US" altLang="en-US" sz="2400" dirty="0"/>
          </a:p>
          <a:p>
            <a:r>
              <a:rPr lang="zh-CN" altLang="en-US" sz="2400" dirty="0"/>
              <a:t>对美国数据的检验</a:t>
            </a:r>
            <a:endParaRPr lang="en-US" altLang="en-US" sz="2400" dirty="0"/>
          </a:p>
          <a:p>
            <a:pPr lvl="1"/>
            <a:r>
              <a:rPr lang="zh-CN" altLang="en-US" sz="2400" b="1" dirty="0">
                <a:latin typeface="华文仿宋" panose="02010600040101010101" pitchFamily="2" charset="-122"/>
                <a:ea typeface="华文仿宋" panose="02010600040101010101" pitchFamily="2" charset="-122"/>
              </a:rPr>
              <a:t>里昂惕夫</a:t>
            </a:r>
            <a:r>
              <a:rPr lang="zh-CN" altLang="en-US" sz="2400" dirty="0">
                <a:latin typeface="华文仿宋" panose="02010600040101010101" pitchFamily="2" charset="-122"/>
                <a:ea typeface="华文仿宋" panose="02010600040101010101" pitchFamily="2" charset="-122"/>
              </a:rPr>
              <a:t>发现，尽管美国是世界上资本最丰富的国家，但美国出口的资本密集度低于美国进口：</a:t>
            </a:r>
            <a:r>
              <a:rPr lang="zh-CN" altLang="en-US" sz="2400" b="1" dirty="0">
                <a:solidFill>
                  <a:srgbClr val="001581"/>
                </a:solidFill>
                <a:latin typeface="华文仿宋" panose="02010600040101010101" pitchFamily="2" charset="-122"/>
                <a:ea typeface="华文仿宋" panose="02010600040101010101" pitchFamily="2" charset="-122"/>
              </a:rPr>
              <a:t>里昂惕夫悖论</a:t>
            </a:r>
            <a:r>
              <a:rPr lang="zh-CN" altLang="en-US" sz="2400" dirty="0">
                <a:latin typeface="华文仿宋" panose="02010600040101010101" pitchFamily="2" charset="-122"/>
                <a:ea typeface="华文仿宋" panose="02010600040101010101" pitchFamily="2" charset="-122"/>
              </a:rPr>
              <a:t>。</a:t>
            </a:r>
            <a:endParaRPr lang="en-US" altLang="en-US" sz="2400" dirty="0">
              <a:latin typeface="华文仿宋" panose="02010600040101010101" pitchFamily="2" charset="-122"/>
              <a:ea typeface="华文仿宋" panose="02010600040101010101" pitchFamily="2" charset="-122"/>
            </a:endParaRPr>
          </a:p>
          <a:p>
            <a:r>
              <a:rPr lang="zh-CN" altLang="en-US" sz="2400" dirty="0"/>
              <a:t>对全球数据的检验</a:t>
            </a:r>
            <a:endParaRPr lang="en-US" altLang="en-US" sz="2400" dirty="0"/>
          </a:p>
          <a:p>
            <a:pPr lvl="1"/>
            <a:r>
              <a:rPr lang="en-US" altLang="en-US" sz="2400" dirty="0">
                <a:latin typeface="华文仿宋" panose="02010600040101010101" pitchFamily="2" charset="-122"/>
                <a:ea typeface="华文仿宋" panose="02010600040101010101" pitchFamily="2" charset="-122"/>
              </a:rPr>
              <a:t>Bowen</a:t>
            </a:r>
            <a:r>
              <a:rPr lang="zh-CN" altLang="en-US" sz="2400" dirty="0">
                <a:latin typeface="华文仿宋" panose="02010600040101010101" pitchFamily="2" charset="-122"/>
                <a:ea typeface="华文仿宋" panose="02010600040101010101" pitchFamily="2" charset="-122"/>
              </a:rPr>
              <a:t>、</a:t>
            </a:r>
            <a:r>
              <a:rPr lang="en-US" altLang="en-US" sz="2400" dirty="0" err="1">
                <a:latin typeface="华文仿宋" panose="02010600040101010101" pitchFamily="2" charset="-122"/>
                <a:ea typeface="华文仿宋" panose="02010600040101010101" pitchFamily="2" charset="-122"/>
              </a:rPr>
              <a:t>Leamer</a:t>
            </a:r>
            <a:r>
              <a:rPr lang="en-US" altLang="en-US" sz="2400" dirty="0">
                <a:latin typeface="华文仿宋" panose="02010600040101010101" pitchFamily="2" charset="-122"/>
                <a:ea typeface="华文仿宋" panose="02010600040101010101" pitchFamily="2" charset="-122"/>
              </a:rPr>
              <a:t>, </a:t>
            </a:r>
            <a:r>
              <a:rPr lang="zh-CN" altLang="en-US" sz="2400" dirty="0">
                <a:latin typeface="华文仿宋" panose="02010600040101010101" pitchFamily="2" charset="-122"/>
                <a:ea typeface="华文仿宋" panose="02010600040101010101" pitchFamily="2" charset="-122"/>
              </a:rPr>
              <a:t>和</a:t>
            </a:r>
            <a:r>
              <a:rPr lang="en-US" altLang="en-US" sz="2400" dirty="0" err="1">
                <a:latin typeface="华文仿宋" panose="02010600040101010101" pitchFamily="2" charset="-122"/>
                <a:ea typeface="华文仿宋" panose="02010600040101010101" pitchFamily="2" charset="-122"/>
              </a:rPr>
              <a:t>Sveikauskas</a:t>
            </a:r>
            <a:r>
              <a:rPr lang="zh-CN" altLang="en-US" sz="2400" dirty="0">
                <a:latin typeface="华文仿宋" panose="02010600040101010101" pitchFamily="2" charset="-122"/>
                <a:ea typeface="华文仿宋" panose="02010600040101010101" pitchFamily="2" charset="-122"/>
              </a:rPr>
              <a:t>根据来自</a:t>
            </a:r>
            <a:r>
              <a:rPr lang="en-US" altLang="zh-CN" sz="2400" dirty="0">
                <a:latin typeface="华文仿宋" panose="02010600040101010101" pitchFamily="2" charset="-122"/>
                <a:ea typeface="华文仿宋" panose="02010600040101010101" pitchFamily="2" charset="-122"/>
              </a:rPr>
              <a:t>27</a:t>
            </a:r>
            <a:r>
              <a:rPr lang="zh-CN" altLang="en-US" sz="2400" dirty="0">
                <a:latin typeface="华文仿宋" panose="02010600040101010101" pitchFamily="2" charset="-122"/>
                <a:ea typeface="华文仿宋" panose="02010600040101010101" pitchFamily="2" charset="-122"/>
              </a:rPr>
              <a:t>个国家和</a:t>
            </a:r>
            <a:r>
              <a:rPr lang="en-US" altLang="zh-CN" sz="2400" dirty="0">
                <a:latin typeface="华文仿宋" panose="02010600040101010101" pitchFamily="2" charset="-122"/>
                <a:ea typeface="华文仿宋" panose="02010600040101010101" pitchFamily="2" charset="-122"/>
              </a:rPr>
              <a:t>12</a:t>
            </a:r>
            <a:r>
              <a:rPr lang="zh-CN" altLang="en-US" sz="2400" dirty="0">
                <a:latin typeface="华文仿宋" panose="02010600040101010101" pitchFamily="2" charset="-122"/>
                <a:ea typeface="华文仿宋" panose="02010600040101010101" pitchFamily="2" charset="-122"/>
              </a:rPr>
              <a:t>种要素的数据对</a:t>
            </a:r>
            <a:r>
              <a:rPr lang="en-US" altLang="zh-CN" sz="2400" dirty="0">
                <a:latin typeface="华文仿宋" panose="02010600040101010101" pitchFamily="2" charset="-122"/>
                <a:ea typeface="华文仿宋" panose="02010600040101010101" pitchFamily="2" charset="-122"/>
              </a:rPr>
              <a:t>H-O</a:t>
            </a:r>
            <a:r>
              <a:rPr lang="zh-CN" altLang="en-US" sz="2400" dirty="0">
                <a:latin typeface="华文仿宋" panose="02010600040101010101" pitchFamily="2" charset="-122"/>
                <a:ea typeface="华文仿宋" panose="02010600040101010101" pitchFamily="2" charset="-122"/>
              </a:rPr>
              <a:t>模型进行了检验，并在国际层面上证实了里昂惕夫悖论。</a:t>
            </a:r>
            <a:endParaRPr lang="en-US" altLang="en-US" sz="2400" dirty="0">
              <a:latin typeface="华文仿宋" panose="02010600040101010101" pitchFamily="2" charset="-122"/>
              <a:ea typeface="华文仿宋" panose="02010600040101010101" pitchFamily="2" charset="-122"/>
            </a:endParaRPr>
          </a:p>
        </p:txBody>
      </p:sp>
    </p:spTree>
    <p:extLst>
      <p:ext uri="{BB962C8B-B14F-4D97-AF65-F5344CB8AC3E}">
        <p14:creationId xmlns:p14="http://schemas.microsoft.com/office/powerpoint/2010/main" val="378858010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549332"/>
          </a:xfrm>
        </p:spPr>
        <p:txBody>
          <a:bodyPr/>
          <a:lstStyle/>
          <a:p>
            <a:r>
              <a:rPr lang="zh-CN" altLang="en-US" sz="2400" dirty="0">
                <a:ea typeface="ヒラギノ角ゴ Pro W3" pitchFamily="-84" charset="-128"/>
              </a:rPr>
              <a:t>表</a:t>
            </a:r>
            <a:r>
              <a:rPr lang="en-US" altLang="en-US" sz="2400" dirty="0">
                <a:ea typeface="ヒラギノ角ゴ Pro W3" pitchFamily="-84" charset="-128"/>
              </a:rPr>
              <a:t>5.2 1962</a:t>
            </a:r>
            <a:r>
              <a:rPr lang="zh-CN" altLang="en-US" sz="2400" dirty="0">
                <a:ea typeface="ヒラギノ角ゴ Pro W3" pitchFamily="-84" charset="-128"/>
              </a:rPr>
              <a:t>年美国进出口产品包含的要素含量</a:t>
            </a:r>
            <a:endParaRPr lang="en-IN" sz="2400" b="0" dirty="0"/>
          </a:p>
        </p:txBody>
      </p:sp>
      <p:sp>
        <p:nvSpPr>
          <p:cNvPr id="3" name="Content Placeholder 2"/>
          <p:cNvSpPr>
            <a:spLocks noGrp="1"/>
          </p:cNvSpPr>
          <p:nvPr>
            <p:ph idx="1"/>
          </p:nvPr>
        </p:nvSpPr>
        <p:spPr>
          <a:xfrm>
            <a:off x="424020" y="3573016"/>
            <a:ext cx="8435280" cy="216024"/>
          </a:xfrm>
        </p:spPr>
        <p:txBody>
          <a:bodyPr/>
          <a:lstStyle/>
          <a:p>
            <a:pPr marL="0" indent="0">
              <a:buNone/>
            </a:pPr>
            <a:r>
              <a:rPr lang="en-US" sz="1000" b="1" dirty="0"/>
              <a:t>Source: </a:t>
            </a:r>
            <a:r>
              <a:rPr lang="en-US" sz="1000" dirty="0"/>
              <a:t>Robert Baldwin, “Determinants of the Commodity Structure of U.S. Trade,” </a:t>
            </a:r>
            <a:r>
              <a:rPr lang="en-US" sz="1000" b="1" dirty="0"/>
              <a:t>American Economic Review</a:t>
            </a:r>
            <a:r>
              <a:rPr lang="en-US" sz="1000" i="1" dirty="0"/>
              <a:t> </a:t>
            </a:r>
            <a:r>
              <a:rPr lang="en-US" sz="1000" dirty="0"/>
              <a:t>61 (March 1971), pp. 126-145.</a:t>
            </a:r>
          </a:p>
        </p:txBody>
      </p:sp>
      <p:graphicFrame>
        <p:nvGraphicFramePr>
          <p:cNvPr id="6" name="Table 4"/>
          <p:cNvGraphicFramePr>
            <a:graphicFrameLocks noGrp="1"/>
          </p:cNvGraphicFramePr>
          <p:nvPr>
            <p:ph idx="13"/>
            <p:extLst>
              <p:ext uri="{D42A27DB-BD31-4B8C-83A1-F6EECF244321}">
                <p14:modId xmlns:p14="http://schemas.microsoft.com/office/powerpoint/2010/main" val="2986619188"/>
              </p:ext>
            </p:extLst>
          </p:nvPr>
        </p:nvGraphicFramePr>
        <p:xfrm>
          <a:off x="457200" y="980728"/>
          <a:ext cx="8305800" cy="2494280"/>
        </p:xfrm>
        <a:graphic>
          <a:graphicData uri="http://schemas.openxmlformats.org/drawingml/2006/table">
            <a:tbl>
              <a:tblPr firstRow="1">
                <a:tableStyleId>{3B4B98B0-60AC-42C2-AFA5-B58CD77FA1E5}</a:tableStyleId>
              </a:tblPr>
              <a:tblGrid>
                <a:gridCol w="4572000">
                  <a:extLst>
                    <a:ext uri="{9D8B030D-6E8A-4147-A177-3AD203B41FA5}">
                      <a16:colId xmlns:a16="http://schemas.microsoft.com/office/drawing/2014/main" val="20000"/>
                    </a:ext>
                  </a:extLst>
                </a:gridCol>
                <a:gridCol w="1676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370840">
                <a:tc>
                  <a:txBody>
                    <a:bodyPr/>
                    <a:lstStyle/>
                    <a:p>
                      <a:r>
                        <a:rPr lang="en-US" dirty="0">
                          <a:solidFill>
                            <a:schemeClr val="bg1"/>
                          </a:solidFill>
                        </a:rPr>
                        <a:t>blank</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dirty="0"/>
                        <a:t>Imports</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dirty="0"/>
                        <a:t>Exports</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0"/>
                  </a:ext>
                </a:extLst>
              </a:tr>
              <a:tr h="370840">
                <a:tc>
                  <a:txBody>
                    <a:bodyPr/>
                    <a:lstStyle/>
                    <a:p>
                      <a:r>
                        <a:rPr lang="en-US" dirty="0"/>
                        <a:t>Capital per million dollars</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r"/>
                      <a:r>
                        <a:rPr lang="en-US" dirty="0"/>
                        <a:t>$2,132,000</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tc>
                  <a:txBody>
                    <a:bodyPr/>
                    <a:lstStyle/>
                    <a:p>
                      <a:pPr algn="r"/>
                      <a:r>
                        <a:rPr lang="en-US" dirty="0"/>
                        <a:t>$1,876,000</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1"/>
                  </a:ext>
                </a:extLst>
              </a:tr>
              <a:tr h="370840">
                <a:tc>
                  <a:txBody>
                    <a:bodyPr/>
                    <a:lstStyle/>
                    <a:p>
                      <a:r>
                        <a:rPr lang="en-US" dirty="0"/>
                        <a:t>Labor (person-years) per million dollars</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119</a:t>
                      </a:r>
                    </a:p>
                  </a:txBody>
                  <a:tcPr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131</a:t>
                      </a:r>
                    </a:p>
                  </a:txBody>
                  <a:tcPr anchor="b">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2"/>
                  </a:ext>
                </a:extLst>
              </a:tr>
              <a:tr h="370840">
                <a:tc>
                  <a:txBody>
                    <a:bodyPr/>
                    <a:lstStyle/>
                    <a:p>
                      <a:r>
                        <a:rPr lang="en-US" dirty="0"/>
                        <a:t>Capital-labor</a:t>
                      </a:r>
                      <a:r>
                        <a:rPr lang="en-US" baseline="0" dirty="0"/>
                        <a:t> ration (dollars per worker)</a:t>
                      </a:r>
                      <a:endParaRPr lang="en-US" dirty="0"/>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$17,916</a:t>
                      </a:r>
                    </a:p>
                  </a:txBody>
                  <a:tcPr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$14,321</a:t>
                      </a:r>
                    </a:p>
                  </a:txBody>
                  <a:tcPr anchor="b">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3"/>
                  </a:ext>
                </a:extLst>
              </a:tr>
              <a:tr h="370840">
                <a:tc>
                  <a:txBody>
                    <a:bodyPr/>
                    <a:lstStyle/>
                    <a:p>
                      <a:r>
                        <a:rPr lang="en-US" dirty="0"/>
                        <a:t>Average years of education per worker</a:t>
                      </a:r>
                    </a:p>
                  </a:txBody>
                  <a:tcPr>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9.9</a:t>
                      </a:r>
                    </a:p>
                  </a:txBody>
                  <a:tcPr anchor="b">
                    <a:lnL>
                      <a:noFill/>
                    </a:lnL>
                    <a:lnR>
                      <a:noFill/>
                    </a:lnR>
                    <a:lnT>
                      <a:noFill/>
                    </a:lnT>
                    <a:lnB>
                      <a:noFill/>
                    </a:lnB>
                    <a:lnTlToBr w="12700" cmpd="sng">
                      <a:noFill/>
                      <a:prstDash val="solid"/>
                    </a:lnTlToBr>
                    <a:lnBlToTr w="12700" cmpd="sng">
                      <a:noFill/>
                      <a:prstDash val="solid"/>
                    </a:lnBlToTr>
                    <a:solidFill>
                      <a:schemeClr val="bg1"/>
                    </a:solidFill>
                  </a:tcPr>
                </a:tc>
                <a:tc>
                  <a:txBody>
                    <a:bodyPr/>
                    <a:lstStyle/>
                    <a:p>
                      <a:pPr algn="r"/>
                      <a:r>
                        <a:rPr lang="en-US" dirty="0"/>
                        <a:t>10.1</a:t>
                      </a:r>
                    </a:p>
                  </a:txBody>
                  <a:tcPr anchor="b">
                    <a:lnL>
                      <a:noFill/>
                    </a:lnL>
                    <a:lnR>
                      <a:noFill/>
                    </a:lnR>
                    <a:lnT>
                      <a:noFill/>
                    </a:lnT>
                    <a:lnB>
                      <a:noFill/>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4"/>
                  </a:ext>
                </a:extLst>
              </a:tr>
              <a:tr h="370840">
                <a:tc>
                  <a:txBody>
                    <a:bodyPr/>
                    <a:lstStyle/>
                    <a:p>
                      <a:r>
                        <a:rPr lang="en-US" dirty="0"/>
                        <a:t>Proportion of engineers and scientists in work force</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dirty="0"/>
                        <a:t>0.0189</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tc>
                  <a:txBody>
                    <a:bodyPr/>
                    <a:lstStyle/>
                    <a:p>
                      <a:pPr algn="r"/>
                      <a:r>
                        <a:rPr lang="en-US" dirty="0"/>
                        <a:t>0.0255</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bg1"/>
                    </a:solidFill>
                  </a:tcPr>
                </a:tc>
                <a:extLst>
                  <a:ext uri="{0D108BD9-81ED-4DB2-BD59-A6C34878D82A}">
                    <a16:rowId xmlns:a16="http://schemas.microsoft.com/office/drawing/2014/main" val="10005"/>
                  </a:ext>
                </a:extLst>
              </a:tr>
            </a:tbl>
          </a:graphicData>
        </a:graphic>
      </p:graphicFrame>
      <p:grpSp>
        <p:nvGrpSpPr>
          <p:cNvPr id="28" name="组合 27"/>
          <p:cNvGrpSpPr/>
          <p:nvPr/>
        </p:nvGrpSpPr>
        <p:grpSpPr>
          <a:xfrm>
            <a:off x="466800" y="1700808"/>
            <a:ext cx="4105200" cy="732122"/>
            <a:chOff x="466800" y="1700808"/>
            <a:chExt cx="4105200" cy="732122"/>
          </a:xfrm>
        </p:grpSpPr>
        <p:sp>
          <p:nvSpPr>
            <p:cNvPr id="4" name="椭圆 3"/>
            <p:cNvSpPr/>
            <p:nvPr/>
          </p:nvSpPr>
          <p:spPr>
            <a:xfrm>
              <a:off x="466800" y="2060848"/>
              <a:ext cx="2160240" cy="372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cxnSp>
          <p:nvCxnSpPr>
            <p:cNvPr id="7" name="直接箭头连接符 6"/>
            <p:cNvCxnSpPr/>
            <p:nvPr/>
          </p:nvCxnSpPr>
          <p:spPr>
            <a:xfrm>
              <a:off x="2699792" y="2060848"/>
              <a:ext cx="1872208" cy="0"/>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0" name="直接箭头连接符 9"/>
            <p:cNvCxnSpPr/>
            <p:nvPr/>
          </p:nvCxnSpPr>
          <p:spPr>
            <a:xfrm>
              <a:off x="1763688" y="1700808"/>
              <a:ext cx="1368152" cy="0"/>
            </a:xfrm>
            <a:prstGeom prst="straightConnector1">
              <a:avLst/>
            </a:prstGeom>
            <a:ln>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cxnSp>
        <p:nvCxnSpPr>
          <p:cNvPr id="12" name="直接箭头连接符 11"/>
          <p:cNvCxnSpPr/>
          <p:nvPr/>
        </p:nvCxnSpPr>
        <p:spPr>
          <a:xfrm>
            <a:off x="5580112" y="2432930"/>
            <a:ext cx="327918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4" name="矩形 13"/>
          <p:cNvSpPr/>
          <p:nvPr/>
        </p:nvSpPr>
        <p:spPr>
          <a:xfrm>
            <a:off x="7060047" y="2064132"/>
            <a:ext cx="394660" cy="523220"/>
          </a:xfrm>
          <a:prstGeom prst="rect">
            <a:avLst/>
          </a:prstGeom>
        </p:spPr>
        <p:txBody>
          <a:bodyPr wrap="none">
            <a:spAutoFit/>
          </a:bodyPr>
          <a:lstStyle/>
          <a:p>
            <a:r>
              <a:rPr lang="en-US" altLang="zh-CN" sz="2800" b="1" dirty="0">
                <a:solidFill>
                  <a:srgbClr val="FF0000"/>
                </a:solidFill>
              </a:rPr>
              <a:t>&gt;</a:t>
            </a:r>
            <a:endParaRPr lang="zh-CN" altLang="en-US" sz="2800" b="1" dirty="0">
              <a:solidFill>
                <a:srgbClr val="FF0000"/>
              </a:solidFill>
            </a:endParaRPr>
          </a:p>
        </p:txBody>
      </p:sp>
      <p:sp>
        <p:nvSpPr>
          <p:cNvPr id="15" name="矩形 14"/>
          <p:cNvSpPr/>
          <p:nvPr/>
        </p:nvSpPr>
        <p:spPr>
          <a:xfrm>
            <a:off x="5148064" y="3686887"/>
            <a:ext cx="3877022" cy="769441"/>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zh-CN" altLang="en-US" sz="2200" dirty="0">
                <a:latin typeface="Arial Narrow" panose="020B0606020202030204" pitchFamily="34" charset="0"/>
              </a:rPr>
              <a:t>美国出口产品的资本与劳动力比率低于美国进口产品。</a:t>
            </a:r>
          </a:p>
        </p:txBody>
      </p:sp>
      <p:cxnSp>
        <p:nvCxnSpPr>
          <p:cNvPr id="16" name="直接箭头连接符 15"/>
          <p:cNvCxnSpPr/>
          <p:nvPr/>
        </p:nvCxnSpPr>
        <p:spPr>
          <a:xfrm flipV="1">
            <a:off x="6738392" y="2500464"/>
            <a:ext cx="321655" cy="1182944"/>
          </a:xfrm>
          <a:prstGeom prst="straightConnector1">
            <a:avLst/>
          </a:prstGeom>
          <a:ln>
            <a:solidFill>
              <a:srgbClr val="FF0000"/>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18" name="矩形 17"/>
          <p:cNvSpPr/>
          <p:nvPr/>
        </p:nvSpPr>
        <p:spPr>
          <a:xfrm>
            <a:off x="91720" y="3944939"/>
            <a:ext cx="4572000" cy="1785104"/>
          </a:xfrm>
          <a:prstGeom prst="rect">
            <a:avLst/>
          </a:prstGeom>
        </p:spPr>
        <p:txBody>
          <a:bodyPr>
            <a:spAutoFit/>
          </a:bodyPr>
          <a:lstStyle/>
          <a:p>
            <a:pPr marL="285750" indent="-285750">
              <a:buFont typeface="Arial" panose="020B0604020202020204" pitchFamily="34" charset="0"/>
              <a:buChar char="•"/>
            </a:pPr>
            <a:r>
              <a:rPr lang="zh-CN" altLang="en-US" sz="2200" dirty="0">
                <a:latin typeface="+mn-ea"/>
              </a:rPr>
              <a:t>人们会</a:t>
            </a:r>
            <a:r>
              <a:rPr lang="zh-CN" altLang="en-US" sz="2200" dirty="0">
                <a:latin typeface="+mn-ea"/>
                <a:hlinkClick r:id="rId3" action="ppaction://hlinksldjump"/>
              </a:rPr>
              <a:t>期望美国</a:t>
            </a:r>
            <a:r>
              <a:rPr lang="zh-CN" altLang="en-US" sz="2200" dirty="0">
                <a:latin typeface="+mn-ea"/>
              </a:rPr>
              <a:t>成为资本密集型商品的出口国和劳动密集型商品进口国。</a:t>
            </a:r>
            <a:endParaRPr lang="en-US" altLang="zh-CN" sz="2200" dirty="0">
              <a:latin typeface="+mn-ea"/>
            </a:endParaRPr>
          </a:p>
          <a:p>
            <a:pPr marL="285750" indent="-285750">
              <a:buFont typeface="Arial" panose="020B0604020202020204" pitchFamily="34" charset="0"/>
              <a:buChar char="•"/>
            </a:pPr>
            <a:r>
              <a:rPr lang="zh-CN" altLang="en-US" sz="2200" dirty="0">
                <a:latin typeface="+mn-ea"/>
              </a:rPr>
              <a:t>然而，令人惊讶的是，事实并非如此</a:t>
            </a:r>
            <a:endParaRPr lang="en-US" altLang="zh-CN" sz="2200" dirty="0">
              <a:latin typeface="+mn-ea"/>
            </a:endParaRPr>
          </a:p>
        </p:txBody>
      </p:sp>
      <p:sp>
        <p:nvSpPr>
          <p:cNvPr id="20" name="矩形 19"/>
          <p:cNvSpPr/>
          <p:nvPr/>
        </p:nvSpPr>
        <p:spPr>
          <a:xfrm>
            <a:off x="5051473" y="4654028"/>
            <a:ext cx="3877022" cy="1107996"/>
          </a:xfrm>
          <a:prstGeom prst="rect">
            <a:avLst/>
          </a:prstGeom>
        </p:spPr>
        <p:txBody>
          <a:bodyPr wrap="square">
            <a:spAutoFit/>
          </a:bodyPr>
          <a:lstStyle/>
          <a:p>
            <a:pPr marL="285750" indent="-285750">
              <a:buFont typeface="Arial" panose="020B0604020202020204" pitchFamily="34" charset="0"/>
              <a:buChar char="•"/>
            </a:pPr>
            <a:r>
              <a:rPr lang="zh-CN" altLang="en-US" sz="2200" i="1" dirty="0">
                <a:solidFill>
                  <a:srgbClr val="FF0000"/>
                </a:solidFill>
                <a:latin typeface="Arial Narrow" panose="020B0606020202030204" pitchFamily="34" charset="0"/>
              </a:rPr>
              <a:t>各国技术相同的假设</a:t>
            </a:r>
            <a:r>
              <a:rPr lang="zh-CN" altLang="en-US" sz="2200" dirty="0">
                <a:latin typeface="Arial Narrow" panose="020B0606020202030204" pitchFamily="34" charset="0"/>
              </a:rPr>
              <a:t>对实现这一预测起着至关重要的作用。</a:t>
            </a:r>
          </a:p>
        </p:txBody>
      </p:sp>
      <p:cxnSp>
        <p:nvCxnSpPr>
          <p:cNvPr id="22" name="直接箭头连接符 21"/>
          <p:cNvCxnSpPr/>
          <p:nvPr/>
        </p:nvCxnSpPr>
        <p:spPr>
          <a:xfrm>
            <a:off x="5745898" y="2840190"/>
            <a:ext cx="327918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a:off x="7225833" y="2471392"/>
            <a:ext cx="394660" cy="523220"/>
          </a:xfrm>
          <a:prstGeom prst="rect">
            <a:avLst/>
          </a:prstGeom>
        </p:spPr>
        <p:txBody>
          <a:bodyPr wrap="none">
            <a:spAutoFit/>
          </a:bodyPr>
          <a:lstStyle/>
          <a:p>
            <a:r>
              <a:rPr lang="en-US" altLang="zh-CN" sz="2800" b="1" dirty="0">
                <a:solidFill>
                  <a:srgbClr val="FF0000"/>
                </a:solidFill>
              </a:rPr>
              <a:t>&lt;</a:t>
            </a:r>
            <a:endParaRPr lang="zh-CN" altLang="en-US" sz="2800" b="1" dirty="0">
              <a:solidFill>
                <a:srgbClr val="FF0000"/>
              </a:solidFill>
            </a:endParaRPr>
          </a:p>
        </p:txBody>
      </p:sp>
      <p:cxnSp>
        <p:nvCxnSpPr>
          <p:cNvPr id="24" name="直接箭头连接符 23"/>
          <p:cNvCxnSpPr/>
          <p:nvPr/>
        </p:nvCxnSpPr>
        <p:spPr>
          <a:xfrm>
            <a:off x="5815113" y="3431009"/>
            <a:ext cx="3279188"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5" name="矩形 24"/>
          <p:cNvSpPr/>
          <p:nvPr/>
        </p:nvSpPr>
        <p:spPr>
          <a:xfrm>
            <a:off x="7295048" y="3062211"/>
            <a:ext cx="394660" cy="523220"/>
          </a:xfrm>
          <a:prstGeom prst="rect">
            <a:avLst/>
          </a:prstGeom>
        </p:spPr>
        <p:txBody>
          <a:bodyPr wrap="none">
            <a:spAutoFit/>
          </a:bodyPr>
          <a:lstStyle/>
          <a:p>
            <a:r>
              <a:rPr lang="en-US" altLang="zh-CN" sz="2800" b="1" dirty="0">
                <a:solidFill>
                  <a:srgbClr val="FF0000"/>
                </a:solidFill>
              </a:rPr>
              <a:t>&lt;</a:t>
            </a:r>
            <a:endParaRPr lang="zh-CN" altLang="en-US" sz="2800" b="1" dirty="0">
              <a:solidFill>
                <a:srgbClr val="FF0000"/>
              </a:solidFill>
            </a:endParaRPr>
          </a:p>
        </p:txBody>
      </p:sp>
      <p:sp>
        <p:nvSpPr>
          <p:cNvPr id="26" name="矩形 25"/>
          <p:cNvSpPr/>
          <p:nvPr/>
        </p:nvSpPr>
        <p:spPr>
          <a:xfrm>
            <a:off x="4407725" y="2489275"/>
            <a:ext cx="1800493" cy="369332"/>
          </a:xfrm>
          <a:prstGeom prst="rect">
            <a:avLst/>
          </a:prstGeom>
        </p:spPr>
        <p:txBody>
          <a:bodyPr wrap="none">
            <a:spAutoFit/>
          </a:bodyPr>
          <a:lstStyle/>
          <a:p>
            <a:r>
              <a:rPr lang="zh-CN" altLang="en-US" dirty="0">
                <a:solidFill>
                  <a:srgbClr val="FF0000"/>
                </a:solidFill>
                <a:latin typeface="Arial Narrow" panose="020B0606020202030204" pitchFamily="34" charset="0"/>
              </a:rPr>
              <a:t>熟练劳动力密集</a:t>
            </a:r>
            <a:endParaRPr lang="zh-CN" altLang="en-US" dirty="0">
              <a:solidFill>
                <a:srgbClr val="FF0000"/>
              </a:solidFill>
            </a:endParaRPr>
          </a:p>
        </p:txBody>
      </p:sp>
      <p:sp>
        <p:nvSpPr>
          <p:cNvPr id="27" name="矩形 26"/>
          <p:cNvSpPr/>
          <p:nvPr/>
        </p:nvSpPr>
        <p:spPr>
          <a:xfrm>
            <a:off x="4589617" y="3075746"/>
            <a:ext cx="1107996" cy="369332"/>
          </a:xfrm>
          <a:prstGeom prst="rect">
            <a:avLst/>
          </a:prstGeom>
        </p:spPr>
        <p:txBody>
          <a:bodyPr wrap="none">
            <a:spAutoFit/>
          </a:bodyPr>
          <a:lstStyle/>
          <a:p>
            <a:r>
              <a:rPr lang="zh-CN" altLang="en-US" dirty="0">
                <a:solidFill>
                  <a:srgbClr val="FF0000"/>
                </a:solidFill>
                <a:latin typeface="Arial Narrow" panose="020B0606020202030204" pitchFamily="34" charset="0"/>
              </a:rPr>
              <a:t>技术密集</a:t>
            </a:r>
            <a:endParaRPr lang="zh-CN" altLang="en-US" dirty="0">
              <a:solidFill>
                <a:srgbClr val="FF0000"/>
              </a:solidFill>
            </a:endParaRPr>
          </a:p>
        </p:txBody>
      </p:sp>
    </p:spTree>
    <p:extLst>
      <p:ext uri="{BB962C8B-B14F-4D97-AF65-F5344CB8AC3E}">
        <p14:creationId xmlns:p14="http://schemas.microsoft.com/office/powerpoint/2010/main" val="11914666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5"/>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5" grpId="0" animBg="1"/>
      <p:bldP spid="20" grpId="0"/>
      <p:bldP spid="23" grpId="0"/>
      <p:bldP spid="25" grpId="0"/>
      <p:bldP spid="26" grpId="0"/>
      <p:bldP spid="27"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2000" b="0" dirty="0">
                <a:ea typeface="ヒラギノ角ゴ Pro W3" pitchFamily="-84" charset="-128"/>
              </a:rPr>
              <a:t>(3 of 7)</a:t>
            </a:r>
            <a:endParaRPr lang="en-IN" sz="2000" b="0" dirty="0"/>
          </a:p>
        </p:txBody>
      </p:sp>
      <p:sp>
        <p:nvSpPr>
          <p:cNvPr id="4" name="Content Placeholder 3"/>
          <p:cNvSpPr>
            <a:spLocks noGrp="1"/>
          </p:cNvSpPr>
          <p:nvPr>
            <p:ph idx="1"/>
          </p:nvPr>
        </p:nvSpPr>
        <p:spPr>
          <a:xfrm>
            <a:off x="457200" y="1484785"/>
            <a:ext cx="8153400" cy="4608511"/>
          </a:xfrm>
          <a:solidFill>
            <a:schemeClr val="bg1"/>
          </a:solidFill>
        </p:spPr>
        <p:txBody>
          <a:bodyPr/>
          <a:lstStyle/>
          <a:p>
            <a:r>
              <a:rPr lang="en-US" altLang="en-US" sz="2400" b="1" dirty="0">
                <a:solidFill>
                  <a:srgbClr val="FF0000"/>
                </a:solidFill>
              </a:rPr>
              <a:t>First - 2 : </a:t>
            </a:r>
            <a:r>
              <a:rPr lang="zh-CN" altLang="en-US" sz="2400" b="1" dirty="0">
                <a:solidFill>
                  <a:srgbClr val="FF0000"/>
                </a:solidFill>
                <a:sym typeface="Wingdings" panose="05000000000000000000" pitchFamily="2" charset="2"/>
              </a:rPr>
              <a:t>定量检测</a:t>
            </a:r>
            <a:r>
              <a:rPr lang="en-US" altLang="en-US" sz="2400" b="1" dirty="0">
                <a:solidFill>
                  <a:srgbClr val="FF0000"/>
                </a:solidFill>
                <a:sym typeface="Wingdings" panose="05000000000000000000" pitchFamily="2" charset="2"/>
              </a:rPr>
              <a:t> </a:t>
            </a:r>
          </a:p>
          <a:p>
            <a:pPr marL="0" indent="0">
              <a:buNone/>
            </a:pPr>
            <a:r>
              <a:rPr lang="en-US" altLang="en-US" sz="2400" b="1" dirty="0">
                <a:solidFill>
                  <a:srgbClr val="FF0000"/>
                </a:solidFill>
                <a:sym typeface="Wingdings" panose="05000000000000000000" pitchFamily="2" charset="2"/>
              </a:rPr>
              <a:t>              </a:t>
            </a:r>
            <a:r>
              <a:rPr lang="en-US" altLang="en-US" sz="2400" dirty="0">
                <a:sym typeface="Wingdings" panose="05000000000000000000" pitchFamily="2" charset="2"/>
              </a:rPr>
              <a:t> </a:t>
            </a:r>
            <a:r>
              <a:rPr lang="zh-CN" altLang="en-US" sz="2400" dirty="0">
                <a:sym typeface="Wingdings" panose="05000000000000000000" pitchFamily="2" charset="2"/>
              </a:rPr>
              <a:t>对贸易中要素含量的定量检测</a:t>
            </a:r>
            <a:endParaRPr lang="en-US" altLang="en-US" sz="2400" dirty="0"/>
          </a:p>
          <a:p>
            <a:r>
              <a:rPr lang="zh-CN" altLang="en-US" sz="2200" dirty="0"/>
              <a:t>丢失贸易的情况</a:t>
            </a:r>
            <a:endParaRPr lang="en-US" altLang="en-US" sz="2200" dirty="0"/>
          </a:p>
          <a:p>
            <a:pPr lvl="1"/>
            <a:r>
              <a:rPr lang="zh-CN" altLang="en-US" sz="2200" dirty="0"/>
              <a:t>因为</a:t>
            </a:r>
            <a:r>
              <a:rPr lang="en-US" altLang="zh-CN" sz="2200" dirty="0"/>
              <a:t>H-O</a:t>
            </a:r>
            <a:r>
              <a:rPr lang="zh-CN" altLang="en-US" sz="2200" dirty="0"/>
              <a:t>模型也预测生产要素将生产和出口一定数量的商品，直到要素价格均衡。换言之，生产要素服务的预测价值将</a:t>
            </a:r>
            <a:r>
              <a:rPr lang="zh-CN" altLang="en-US" sz="2200" b="1" dirty="0"/>
              <a:t>体现</a:t>
            </a:r>
            <a:r>
              <a:rPr lang="zh-CN" altLang="en-US" sz="2200" dirty="0"/>
              <a:t>在国家间贸易的预测量中。（要素价格差异越大，贸易越多）</a:t>
            </a:r>
            <a:endParaRPr lang="en-US" altLang="en-US" sz="2200" dirty="0"/>
          </a:p>
          <a:p>
            <a:pPr lvl="1"/>
            <a:r>
              <a:rPr lang="zh-CN" altLang="en-US" sz="2200" dirty="0"/>
              <a:t>但预测的贸易额远大于实际发生的贸易额。</a:t>
            </a:r>
            <a:endParaRPr lang="en-US" altLang="en-US" sz="2200" dirty="0"/>
          </a:p>
          <a:p>
            <a:pPr lvl="1"/>
            <a:r>
              <a:rPr lang="zh-CN" altLang="en-US" sz="2200" dirty="0"/>
              <a:t>这一结果被</a:t>
            </a:r>
            <a:r>
              <a:rPr lang="en-US" altLang="ja-JP" sz="2200" dirty="0"/>
              <a:t>Daniel </a:t>
            </a:r>
            <a:r>
              <a:rPr lang="en-US" altLang="ja-JP" sz="2200" dirty="0" err="1"/>
              <a:t>Trefler</a:t>
            </a:r>
            <a:r>
              <a:rPr lang="zh-CN" altLang="en-US" sz="2200" dirty="0"/>
              <a:t>称为“</a:t>
            </a:r>
            <a:r>
              <a:rPr lang="zh-CN" altLang="en-US" sz="2200" i="1" dirty="0">
                <a:solidFill>
                  <a:srgbClr val="96008F"/>
                </a:solidFill>
              </a:rPr>
              <a:t>丢失的贸易 </a:t>
            </a:r>
            <a:r>
              <a:rPr lang="zh-CN" altLang="en-US" sz="2200" dirty="0"/>
              <a:t>”。</a:t>
            </a:r>
            <a:endParaRPr lang="en-US" altLang="en-US" sz="2200" dirty="0"/>
          </a:p>
          <a:p>
            <a:pPr lvl="1"/>
            <a:endParaRPr lang="en-US" altLang="en-US" sz="2200" dirty="0"/>
          </a:p>
        </p:txBody>
      </p:sp>
    </p:spTree>
    <p:extLst>
      <p:ext uri="{BB962C8B-B14F-4D97-AF65-F5344CB8AC3E}">
        <p14:creationId xmlns:p14="http://schemas.microsoft.com/office/powerpoint/2010/main" val="1131884333"/>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2000" b="0" dirty="0">
                <a:ea typeface="ヒラギノ角ゴ Pro W3" pitchFamily="-84" charset="-128"/>
              </a:rPr>
              <a:t>(4 of 7)</a:t>
            </a:r>
            <a:endParaRPr lang="en-IN" sz="2000" b="0" dirty="0"/>
          </a:p>
        </p:txBody>
      </p:sp>
      <p:sp>
        <p:nvSpPr>
          <p:cNvPr id="4" name="Content Placeholder 3"/>
          <p:cNvSpPr>
            <a:spLocks noGrp="1"/>
          </p:cNvSpPr>
          <p:nvPr>
            <p:ph idx="1"/>
          </p:nvPr>
        </p:nvSpPr>
        <p:spPr>
          <a:xfrm>
            <a:off x="457200" y="1484785"/>
            <a:ext cx="8153400" cy="4839816"/>
          </a:xfrm>
        </p:spPr>
        <p:txBody>
          <a:bodyPr/>
          <a:lstStyle/>
          <a:p>
            <a:r>
              <a:rPr lang="en-US" altLang="en-US" sz="2400" b="1" dirty="0">
                <a:solidFill>
                  <a:srgbClr val="FF0000"/>
                </a:solidFill>
              </a:rPr>
              <a:t>First - 2 : </a:t>
            </a:r>
            <a:r>
              <a:rPr lang="zh-CN" altLang="en-US" sz="2400" b="1" dirty="0">
                <a:solidFill>
                  <a:srgbClr val="FF0000"/>
                </a:solidFill>
                <a:sym typeface="Wingdings" panose="05000000000000000000" pitchFamily="2" charset="2"/>
              </a:rPr>
              <a:t>定量检测</a:t>
            </a:r>
            <a:r>
              <a:rPr lang="en-US" altLang="en-US" sz="2400" b="1" dirty="0">
                <a:solidFill>
                  <a:srgbClr val="FF0000"/>
                </a:solidFill>
                <a:sym typeface="Wingdings" panose="05000000000000000000" pitchFamily="2" charset="2"/>
              </a:rPr>
              <a:t> </a:t>
            </a:r>
          </a:p>
          <a:p>
            <a:pPr marL="0" indent="0">
              <a:buNone/>
            </a:pPr>
            <a:r>
              <a:rPr lang="en-US" altLang="en-US" sz="2400" b="1" dirty="0">
                <a:solidFill>
                  <a:srgbClr val="FF0000"/>
                </a:solidFill>
                <a:sym typeface="Wingdings" panose="05000000000000000000" pitchFamily="2" charset="2"/>
              </a:rPr>
              <a:t>              </a:t>
            </a:r>
            <a:r>
              <a:rPr lang="en-US" altLang="en-US" sz="2400" dirty="0">
                <a:sym typeface="Wingdings" panose="05000000000000000000" pitchFamily="2" charset="2"/>
              </a:rPr>
              <a:t> </a:t>
            </a:r>
            <a:r>
              <a:rPr lang="zh-CN" altLang="en-US" sz="2400" dirty="0">
                <a:sym typeface="Wingdings" panose="05000000000000000000" pitchFamily="2" charset="2"/>
              </a:rPr>
              <a:t>对贸易中要素含量的定量检测</a:t>
            </a:r>
            <a:endParaRPr lang="en-US" altLang="en-US" sz="2400" dirty="0"/>
          </a:p>
          <a:p>
            <a:r>
              <a:rPr lang="zh-CN" altLang="en-US" sz="2200" dirty="0"/>
              <a:t>丢失贸易的情况</a:t>
            </a:r>
            <a:endParaRPr lang="en-US" altLang="en-US" sz="2200" dirty="0"/>
          </a:p>
          <a:p>
            <a:pPr lvl="1"/>
            <a:r>
              <a:rPr lang="zh-CN" altLang="en-US" sz="2200" dirty="0">
                <a:latin typeface="+mn-ea"/>
              </a:rPr>
              <a:t>这种“丢失贸易”的原因似乎是各国之间</a:t>
            </a:r>
            <a:r>
              <a:rPr lang="zh-CN" altLang="en-US" sz="2200" i="1" dirty="0">
                <a:solidFill>
                  <a:srgbClr val="FF0000"/>
                </a:solidFill>
              </a:rPr>
              <a:t>技术相同的假设</a:t>
            </a:r>
            <a:r>
              <a:rPr lang="zh-CN" altLang="en-US" sz="2200" dirty="0">
                <a:latin typeface="+mn-ea"/>
              </a:rPr>
              <a:t>。</a:t>
            </a:r>
            <a:endParaRPr lang="en-US" altLang="ja-JP" sz="2200" dirty="0">
              <a:latin typeface="+mn-ea"/>
            </a:endParaRPr>
          </a:p>
          <a:p>
            <a:pPr lvl="2"/>
            <a:r>
              <a:rPr lang="zh-CN" altLang="en-US" sz="2200" dirty="0">
                <a:latin typeface="+mn-ea"/>
              </a:rPr>
              <a:t>技术影响工人的生产力，从而影响劳动服务的价值。</a:t>
            </a:r>
            <a:endParaRPr lang="en-US" altLang="en-US" sz="2200" dirty="0">
              <a:ea typeface="ヒラギノ角ゴ Pro W3" pitchFamily="-84" charset="-128"/>
            </a:endParaRPr>
          </a:p>
          <a:p>
            <a:pPr lvl="2"/>
            <a:r>
              <a:rPr lang="zh-CN" altLang="en-US" sz="2200" dirty="0">
                <a:latin typeface="+mn-ea"/>
              </a:rPr>
              <a:t>一个拥有高技术和高劳务价值的国家不一定会从一个技术含量低、劳务价值低的国家大量进口。</a:t>
            </a:r>
            <a:endParaRPr lang="en-US" altLang="en-US" sz="2200" dirty="0">
              <a:ea typeface="ヒラギノ角ゴ Pro W3" pitchFamily="-84" charset="-128"/>
            </a:endParaRPr>
          </a:p>
        </p:txBody>
      </p:sp>
    </p:spTree>
    <p:extLst>
      <p:ext uri="{BB962C8B-B14F-4D97-AF65-F5344CB8AC3E}">
        <p14:creationId xmlns:p14="http://schemas.microsoft.com/office/powerpoint/2010/main" val="28531928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229600" cy="784736"/>
          </a:xfrm>
        </p:spPr>
        <p:txBody>
          <a:bodyPr/>
          <a:lstStyle/>
          <a:p>
            <a:r>
              <a:rPr lang="zh-CN" altLang="en-US" sz="3600" dirty="0">
                <a:ea typeface="ヒラギノ角ゴ Pro W3" pitchFamily="-84" charset="-128"/>
              </a:rPr>
              <a:t>目录</a:t>
            </a:r>
            <a:endParaRPr lang="en-IN" sz="3600" dirty="0"/>
          </a:p>
        </p:txBody>
      </p:sp>
      <p:sp>
        <p:nvSpPr>
          <p:cNvPr id="3" name="Content Placeholder 2"/>
          <p:cNvSpPr>
            <a:spLocks noGrp="1"/>
          </p:cNvSpPr>
          <p:nvPr>
            <p:ph idx="1"/>
          </p:nvPr>
        </p:nvSpPr>
        <p:spPr>
          <a:xfrm>
            <a:off x="1259632" y="1124744"/>
            <a:ext cx="7884368" cy="5447528"/>
          </a:xfrm>
        </p:spPr>
        <p:txBody>
          <a:bodyPr/>
          <a:lstStyle/>
          <a:p>
            <a:r>
              <a:rPr lang="en-US" altLang="zh-CN" sz="2400" dirty="0"/>
              <a:t>1. </a:t>
            </a:r>
            <a:r>
              <a:rPr lang="zh-CN" altLang="en-US" sz="2400" dirty="0"/>
              <a:t>两要素经济模型</a:t>
            </a:r>
            <a:endParaRPr lang="en-US" altLang="zh-CN" sz="2400" dirty="0"/>
          </a:p>
          <a:p>
            <a:pPr lvl="1"/>
            <a:r>
              <a:rPr lang="zh-CN" altLang="en-US" sz="2400" dirty="0"/>
              <a:t>生产可能性</a:t>
            </a:r>
            <a:endParaRPr lang="en-US" altLang="zh-CN" sz="2400" dirty="0"/>
          </a:p>
          <a:p>
            <a:pPr lvl="1"/>
            <a:r>
              <a:rPr lang="zh-CN" altLang="en-US" sz="2400" dirty="0"/>
              <a:t>选择投入组合</a:t>
            </a:r>
            <a:endParaRPr lang="en-US" altLang="zh-CN" sz="2400" dirty="0"/>
          </a:p>
          <a:p>
            <a:pPr lvl="1"/>
            <a:r>
              <a:rPr lang="zh-CN" altLang="en-US" sz="2400" dirty="0"/>
              <a:t>要素价格和商品价格</a:t>
            </a:r>
            <a:endParaRPr lang="en-US" altLang="zh-CN" sz="2400" dirty="0"/>
          </a:p>
          <a:p>
            <a:pPr lvl="1"/>
            <a:r>
              <a:rPr lang="zh-CN" altLang="en-US" sz="2400" dirty="0"/>
              <a:t>资源和产出</a:t>
            </a:r>
            <a:endParaRPr lang="en-US" altLang="zh-CN" sz="2400" dirty="0"/>
          </a:p>
          <a:p>
            <a:r>
              <a:rPr lang="en-US" altLang="zh-CN" sz="2400" dirty="0"/>
              <a:t>2. </a:t>
            </a:r>
            <a:r>
              <a:rPr lang="zh-CN" altLang="en-US" sz="2400" dirty="0"/>
              <a:t>国际贸易的影响</a:t>
            </a:r>
            <a:endParaRPr lang="en-US" altLang="zh-CN" sz="2400" dirty="0"/>
          </a:p>
          <a:p>
            <a:pPr lvl="1"/>
            <a:r>
              <a:rPr lang="zh-CN" altLang="en-US" sz="2400" dirty="0"/>
              <a:t>相对价格与贸易模式</a:t>
            </a:r>
            <a:endParaRPr lang="en-US" altLang="zh-CN" sz="2400" dirty="0"/>
          </a:p>
          <a:p>
            <a:pPr lvl="1"/>
            <a:r>
              <a:rPr lang="zh-CN" altLang="en-US" sz="2400" dirty="0"/>
              <a:t>贸易和收入分配</a:t>
            </a:r>
            <a:endParaRPr lang="en-US" altLang="zh-CN" sz="2400" dirty="0"/>
          </a:p>
          <a:p>
            <a:pPr lvl="1"/>
            <a:r>
              <a:rPr lang="zh-CN" altLang="en-US" sz="2400" dirty="0"/>
              <a:t>基于技能的技术变革与收入不平等</a:t>
            </a:r>
            <a:endParaRPr lang="en-US" altLang="zh-CN" sz="2400" dirty="0"/>
          </a:p>
          <a:p>
            <a:pPr lvl="1"/>
            <a:r>
              <a:rPr lang="zh-CN" altLang="en-US" sz="2400" dirty="0"/>
              <a:t>要素价格均等化</a:t>
            </a:r>
            <a:endParaRPr lang="en-US" altLang="zh-CN" sz="2400" dirty="0"/>
          </a:p>
          <a:p>
            <a:r>
              <a:rPr lang="en-US" altLang="en-US" sz="2400" dirty="0">
                <a:ea typeface="ヒラギノ角ゴ Pro W3" pitchFamily="-84" charset="-128"/>
              </a:rPr>
              <a:t>3. </a:t>
            </a:r>
            <a:r>
              <a:rPr lang="zh-CN" altLang="en-US" sz="2400" dirty="0"/>
              <a:t>经验证据</a:t>
            </a:r>
          </a:p>
          <a:p>
            <a:endParaRPr lang="en-US" sz="2400" dirty="0"/>
          </a:p>
        </p:txBody>
      </p:sp>
    </p:spTree>
    <p:extLst>
      <p:ext uri="{BB962C8B-B14F-4D97-AF65-F5344CB8AC3E}">
        <p14:creationId xmlns:p14="http://schemas.microsoft.com/office/powerpoint/2010/main" val="4087299827"/>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435280" cy="549332"/>
          </a:xfrm>
        </p:spPr>
        <p:txBody>
          <a:bodyPr/>
          <a:lstStyle/>
          <a:p>
            <a:r>
              <a:rPr lang="zh-CN" altLang="en-US" sz="2800" dirty="0">
                <a:ea typeface="ヒラギノ角ゴ Pro W3" pitchFamily="-84" charset="-128"/>
              </a:rPr>
              <a:t>表</a:t>
            </a:r>
            <a:r>
              <a:rPr lang="en-US" altLang="en-US" sz="2800" dirty="0">
                <a:ea typeface="ヒラギノ角ゴ Pro W3" pitchFamily="-84" charset="-128"/>
              </a:rPr>
              <a:t>5.3 1983</a:t>
            </a:r>
            <a:r>
              <a:rPr lang="zh-CN" altLang="en-US" sz="2800" dirty="0">
                <a:ea typeface="ヒラギノ角ゴ Pro W3" pitchFamily="-84" charset="-128"/>
              </a:rPr>
              <a:t>年估计技术效率    </a:t>
            </a:r>
            <a:r>
              <a:rPr lang="zh-CN" altLang="en-US" sz="2000" dirty="0">
                <a:ea typeface="ヒラギノ角ゴ Pro W3" pitchFamily="-84" charset="-128"/>
              </a:rPr>
              <a:t>（美国</a:t>
            </a:r>
            <a:r>
              <a:rPr lang="en-US" altLang="zh-CN" sz="2000" dirty="0">
                <a:ea typeface="ヒラギノ角ゴ Pro W3" pitchFamily="-84" charset="-128"/>
              </a:rPr>
              <a:t>=1</a:t>
            </a:r>
            <a:r>
              <a:rPr lang="zh-CN" altLang="en-US" sz="2000" dirty="0">
                <a:ea typeface="ヒラギノ角ゴ Pro W3" pitchFamily="-84" charset="-128"/>
              </a:rPr>
              <a:t>）</a:t>
            </a:r>
            <a:endParaRPr lang="en-IN" sz="2800" b="0" dirty="0"/>
          </a:p>
        </p:txBody>
      </p:sp>
      <p:sp>
        <p:nvSpPr>
          <p:cNvPr id="3" name="Content Placeholder 2"/>
          <p:cNvSpPr>
            <a:spLocks noGrp="1"/>
          </p:cNvSpPr>
          <p:nvPr>
            <p:ph idx="1"/>
          </p:nvPr>
        </p:nvSpPr>
        <p:spPr>
          <a:xfrm>
            <a:off x="482352" y="3717032"/>
            <a:ext cx="8266972" cy="184056"/>
          </a:xfrm>
        </p:spPr>
        <p:txBody>
          <a:bodyPr/>
          <a:lstStyle/>
          <a:p>
            <a:pPr marL="0" indent="0">
              <a:buNone/>
            </a:pPr>
            <a:r>
              <a:rPr lang="en-US" sz="1000" b="1" dirty="0"/>
              <a:t>Source: </a:t>
            </a:r>
            <a:r>
              <a:rPr lang="en-US" sz="1000" dirty="0"/>
              <a:t>Daniel Trefler, “The Case of the Missing Trade and Other mysteries,” </a:t>
            </a:r>
            <a:r>
              <a:rPr lang="en-US" sz="1000" b="1" dirty="0"/>
              <a:t>American Economic Review </a:t>
            </a:r>
            <a:r>
              <a:rPr lang="en-US" sz="1000" dirty="0"/>
              <a:t>(December 1995), pp. 1029-1046.</a:t>
            </a:r>
          </a:p>
        </p:txBody>
      </p:sp>
      <p:graphicFrame>
        <p:nvGraphicFramePr>
          <p:cNvPr id="5" name="Content Placeholder 4"/>
          <p:cNvGraphicFramePr>
            <a:graphicFrameLocks noGrp="1"/>
          </p:cNvGraphicFramePr>
          <p:nvPr>
            <p:ph idx="13"/>
            <p:extLst>
              <p:ext uri="{D42A27DB-BD31-4B8C-83A1-F6EECF244321}">
                <p14:modId xmlns:p14="http://schemas.microsoft.com/office/powerpoint/2010/main" val="4087923690"/>
              </p:ext>
            </p:extLst>
          </p:nvPr>
        </p:nvGraphicFramePr>
        <p:xfrm>
          <a:off x="443524" y="1052736"/>
          <a:ext cx="8305800" cy="2560320"/>
        </p:xfrm>
        <a:graphic>
          <a:graphicData uri="http://schemas.openxmlformats.org/drawingml/2006/table">
            <a:tbl>
              <a:tblPr firstRow="1">
                <a:tableStyleId>{3B4B98B0-60AC-42C2-AFA5-B58CD77FA1E5}</a:tableStyleId>
              </a:tblPr>
              <a:tblGrid>
                <a:gridCol w="4152900">
                  <a:extLst>
                    <a:ext uri="{9D8B030D-6E8A-4147-A177-3AD203B41FA5}">
                      <a16:colId xmlns:a16="http://schemas.microsoft.com/office/drawing/2014/main" val="20000"/>
                    </a:ext>
                  </a:extLst>
                </a:gridCol>
                <a:gridCol w="4152900">
                  <a:extLst>
                    <a:ext uri="{9D8B030D-6E8A-4147-A177-3AD203B41FA5}">
                      <a16:colId xmlns:a16="http://schemas.microsoft.com/office/drawing/2014/main" val="20001"/>
                    </a:ext>
                  </a:extLst>
                </a:gridCol>
              </a:tblGrid>
              <a:tr h="355783">
                <a:tc>
                  <a:txBody>
                    <a:bodyPr/>
                    <a:lstStyle/>
                    <a:p>
                      <a:r>
                        <a:rPr lang="en-US" dirty="0"/>
                        <a:t>Country</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solidFill>
                            <a:schemeClr val="bg1"/>
                          </a:solidFill>
                        </a:rPr>
                        <a:t>blank</a:t>
                      </a:r>
                    </a:p>
                  </a:txBody>
                  <a:tcPr>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0"/>
                  </a:ext>
                </a:extLst>
              </a:tr>
              <a:tr h="355783">
                <a:tc>
                  <a:txBody>
                    <a:bodyPr/>
                    <a:lstStyle/>
                    <a:p>
                      <a:r>
                        <a:rPr lang="en-US" dirty="0"/>
                        <a:t>Bangladesh</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dirty="0"/>
                        <a:t>0.03</a:t>
                      </a:r>
                    </a:p>
                  </a:txBody>
                  <a:tcPr>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355783">
                <a:tc>
                  <a:txBody>
                    <a:bodyPr/>
                    <a:lstStyle/>
                    <a:p>
                      <a:r>
                        <a:rPr lang="en-US" dirty="0"/>
                        <a:t>Thailand</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0.17</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355783">
                <a:tc>
                  <a:txBody>
                    <a:bodyPr/>
                    <a:lstStyle/>
                    <a:p>
                      <a:r>
                        <a:rPr lang="en-US" dirty="0"/>
                        <a:t>Hong Kong</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0.40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3"/>
                  </a:ext>
                </a:extLst>
              </a:tr>
              <a:tr h="355783">
                <a:tc>
                  <a:txBody>
                    <a:bodyPr/>
                    <a:lstStyle/>
                    <a:p>
                      <a:r>
                        <a:rPr lang="en-US" dirty="0"/>
                        <a:t>Japan</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0.70</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4"/>
                  </a:ext>
                </a:extLst>
              </a:tr>
              <a:tr h="355783">
                <a:tc>
                  <a:txBody>
                    <a:bodyPr/>
                    <a:lstStyle/>
                    <a:p>
                      <a:r>
                        <a:rPr lang="en-US" dirty="0"/>
                        <a:t>West Germany</a:t>
                      </a:r>
                    </a:p>
                  </a:txBody>
                  <a:tcPr>
                    <a:lnL>
                      <a:noFill/>
                    </a:lnL>
                    <a:lnR>
                      <a:noFill/>
                    </a:lnR>
                    <a:lnT>
                      <a:noFill/>
                    </a:lnT>
                    <a:lnB>
                      <a:noFill/>
                    </a:lnB>
                    <a:lnTlToBr w="12700" cmpd="sng">
                      <a:noFill/>
                      <a:prstDash val="solid"/>
                    </a:lnTlToBr>
                    <a:lnBlToTr w="12700" cmpd="sng">
                      <a:noFill/>
                      <a:prstDash val="solid"/>
                    </a:lnBlToTr>
                  </a:tcPr>
                </a:tc>
                <a:tc>
                  <a:txBody>
                    <a:bodyPr/>
                    <a:lstStyle/>
                    <a:p>
                      <a:pPr algn="ctr"/>
                      <a:r>
                        <a:rPr lang="en-US" dirty="0"/>
                        <a:t>0.78</a:t>
                      </a:r>
                    </a:p>
                  </a:txBody>
                  <a:tcPr>
                    <a:lnL>
                      <a:noFill/>
                    </a:lnL>
                    <a:lnR>
                      <a:noFill/>
                    </a:lnR>
                    <a:lnT>
                      <a:noFill/>
                    </a:lnT>
                    <a:lnB>
                      <a:noFill/>
                    </a:lnB>
                    <a:lnTlToBr w="12700" cmpd="sng">
                      <a:noFill/>
                      <a:prstDash val="solid"/>
                    </a:lnTlToBr>
                    <a:lnBlToTr w="12700" cmpd="sng">
                      <a:noFill/>
                      <a:prstDash val="solid"/>
                    </a:lnBlToTr>
                  </a:tcPr>
                </a:tc>
                <a:extLst>
                  <a:ext uri="{0D108BD9-81ED-4DB2-BD59-A6C34878D82A}">
                    <a16:rowId xmlns:a16="http://schemas.microsoft.com/office/drawing/2014/main" val="10005"/>
                  </a:ext>
                </a:extLst>
              </a:tr>
              <a:tr h="355783">
                <a:tc>
                  <a:txBody>
                    <a:bodyPr/>
                    <a:lstStyle/>
                    <a:p>
                      <a:r>
                        <a:rPr lang="en-US" dirty="0"/>
                        <a:t>United States</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dirty="0"/>
                        <a:t>1</a:t>
                      </a:r>
                    </a:p>
                  </a:txBody>
                  <a:tcPr>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6"/>
                  </a:ext>
                </a:extLst>
              </a:tr>
            </a:tbl>
          </a:graphicData>
        </a:graphic>
      </p:graphicFrame>
      <p:sp>
        <p:nvSpPr>
          <p:cNvPr id="4" name="矩形 3"/>
          <p:cNvSpPr/>
          <p:nvPr/>
        </p:nvSpPr>
        <p:spPr>
          <a:xfrm>
            <a:off x="107504" y="3901088"/>
            <a:ext cx="5832648" cy="1815882"/>
          </a:xfrm>
          <a:prstGeom prst="rect">
            <a:avLst/>
          </a:prstGeom>
          <a:solidFill>
            <a:schemeClr val="bg1"/>
          </a:solidFill>
        </p:spPr>
        <p:txBody>
          <a:bodyPr wrap="square">
            <a:spAutoFit/>
          </a:bodyPr>
          <a:lstStyle/>
          <a:p>
            <a:pPr marL="285750" indent="-285750">
              <a:buFont typeface="Arial" panose="020B0604020202020204" pitchFamily="34" charset="0"/>
              <a:buChar char="•"/>
            </a:pPr>
            <a:r>
              <a:rPr lang="zh-CN" altLang="en-US" sz="2400" dirty="0">
                <a:solidFill>
                  <a:srgbClr val="FF0000"/>
                </a:solidFill>
                <a:latin typeface="Arial Narrow" panose="020B0606020202030204" pitchFamily="34" charset="0"/>
              </a:rPr>
              <a:t>考虑到各国的技术差异</a:t>
            </a:r>
            <a:endParaRPr lang="en-US" altLang="zh-CN" sz="2400" dirty="0">
              <a:solidFill>
                <a:srgbClr val="FF0000"/>
              </a:solidFill>
              <a:latin typeface="Arial Narrow" panose="020B0606020202030204" pitchFamily="34" charset="0"/>
            </a:endParaRPr>
          </a:p>
          <a:p>
            <a:pPr marL="742950" lvl="1" indent="-285750">
              <a:buFont typeface="Arial" panose="020B0604020202020204" pitchFamily="34" charset="0"/>
              <a:buChar char="•"/>
            </a:pPr>
            <a:r>
              <a:rPr lang="zh-CN" altLang="en-US" sz="2200" dirty="0">
                <a:latin typeface="Arial Narrow" panose="020B0606020202030204" pitchFamily="34" charset="0"/>
              </a:rPr>
              <a:t>如果美国工人的工作效率远高于世界平均水平，那么美国的</a:t>
            </a:r>
            <a:r>
              <a:rPr lang="zh-CN" altLang="en-US" sz="2200" b="1" dirty="0">
                <a:solidFill>
                  <a:srgbClr val="001581"/>
                </a:solidFill>
                <a:latin typeface="Arial Narrow" panose="020B0606020202030204" pitchFamily="34" charset="0"/>
              </a:rPr>
              <a:t>“有效”劳动力供应</a:t>
            </a:r>
            <a:r>
              <a:rPr lang="zh-CN" altLang="en-US" sz="2200" dirty="0">
                <a:latin typeface="Arial Narrow" panose="020B0606020202030204" pitchFamily="34" charset="0"/>
              </a:rPr>
              <a:t>量就相应地更大，因此美国的预期进口劳动力服务量也相应地更低。</a:t>
            </a:r>
          </a:p>
        </p:txBody>
      </p:sp>
      <p:sp>
        <p:nvSpPr>
          <p:cNvPr id="6" name="椭圆 5"/>
          <p:cNvSpPr/>
          <p:nvPr/>
        </p:nvSpPr>
        <p:spPr>
          <a:xfrm>
            <a:off x="6300192" y="3240974"/>
            <a:ext cx="720080" cy="37208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7" name="矩形 6"/>
          <p:cNvSpPr/>
          <p:nvPr/>
        </p:nvSpPr>
        <p:spPr>
          <a:xfrm>
            <a:off x="4860033" y="1898400"/>
            <a:ext cx="1224136" cy="923330"/>
          </a:xfrm>
          <a:prstGeom prst="rect">
            <a:avLst/>
          </a:prstGeom>
        </p:spPr>
        <p:txBody>
          <a:bodyPr wrap="square">
            <a:spAutoFit/>
          </a:bodyPr>
          <a:lstStyle/>
          <a:p>
            <a:r>
              <a:rPr lang="zh-CN" altLang="en-US" dirty="0"/>
              <a:t>其为美国的倍数或分数</a:t>
            </a:r>
          </a:p>
        </p:txBody>
      </p:sp>
      <p:cxnSp>
        <p:nvCxnSpPr>
          <p:cNvPr id="9" name="直接连接符 8"/>
          <p:cNvCxnSpPr/>
          <p:nvPr/>
        </p:nvCxnSpPr>
        <p:spPr>
          <a:xfrm>
            <a:off x="6300192" y="1556792"/>
            <a:ext cx="0" cy="1606547"/>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矩形 9"/>
          <p:cNvSpPr/>
          <p:nvPr/>
        </p:nvSpPr>
        <p:spPr>
          <a:xfrm>
            <a:off x="6660232" y="4215788"/>
            <a:ext cx="2089092" cy="830997"/>
          </a:xfrm>
          <a:prstGeom prst="rect">
            <a:avLst/>
          </a:prstGeom>
        </p:spPr>
        <p:txBody>
          <a:bodyPr wrap="square">
            <a:spAutoFit/>
          </a:bodyPr>
          <a:lstStyle/>
          <a:p>
            <a:pPr marL="342900" indent="-342900">
              <a:buFont typeface="Arial" panose="020B0604020202020204" pitchFamily="34" charset="0"/>
              <a:buChar char="•"/>
            </a:pPr>
            <a:r>
              <a:rPr lang="zh-CN" altLang="en-US" sz="2400" dirty="0">
                <a:solidFill>
                  <a:srgbClr val="001581"/>
                </a:solidFill>
                <a:latin typeface="Arial Narrow" panose="020B0606020202030204" pitchFamily="34" charset="0"/>
              </a:rPr>
              <a:t>事实上技术差异非常大。</a:t>
            </a:r>
          </a:p>
        </p:txBody>
      </p:sp>
    </p:spTree>
    <p:extLst>
      <p:ext uri="{BB962C8B-B14F-4D97-AF65-F5344CB8AC3E}">
        <p14:creationId xmlns:p14="http://schemas.microsoft.com/office/powerpoint/2010/main" val="32197926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9"/>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grpId="0" nodeType="afterEffect">
                                  <p:stCondLst>
                                    <p:cond delay="500"/>
                                  </p:stCondLst>
                                  <p:childTnLst>
                                    <p:set>
                                      <p:cBhvr>
                                        <p:cTn id="12" dur="1" fill="hold">
                                          <p:stCondLst>
                                            <p:cond delay="0"/>
                                          </p:stCondLst>
                                        </p:cTn>
                                        <p:tgtEl>
                                          <p:spTgt spid="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P spid="10"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686800" cy="549332"/>
          </a:xfrm>
        </p:spPr>
        <p:txBody>
          <a:bodyPr/>
          <a:lstStyle/>
          <a:p>
            <a:r>
              <a:rPr lang="zh-CN" altLang="en-US" sz="2600" dirty="0">
                <a:latin typeface="+mn-ea"/>
                <a:ea typeface="+mn-ea"/>
              </a:rPr>
              <a:t>表</a:t>
            </a:r>
            <a:r>
              <a:rPr lang="en-US" altLang="en-US" sz="2600" dirty="0">
                <a:latin typeface="+mn-ea"/>
                <a:ea typeface="+mn-ea"/>
              </a:rPr>
              <a:t> 5.4 A</a:t>
            </a:r>
            <a:r>
              <a:rPr lang="zh-CN" altLang="en-US" sz="2600" dirty="0">
                <a:latin typeface="+mn-ea"/>
                <a:ea typeface="+mn-ea"/>
              </a:rPr>
              <a:t>更符合贸易要素含量的检验</a:t>
            </a:r>
            <a:endParaRPr lang="en-IN" sz="2600" b="0" dirty="0">
              <a:latin typeface="+mn-ea"/>
              <a:ea typeface="+mn-ea"/>
            </a:endParaRPr>
          </a:p>
        </p:txBody>
      </p:sp>
      <p:sp>
        <p:nvSpPr>
          <p:cNvPr id="3" name="Content Placeholder 2"/>
          <p:cNvSpPr>
            <a:spLocks noGrp="1"/>
          </p:cNvSpPr>
          <p:nvPr>
            <p:ph idx="1"/>
          </p:nvPr>
        </p:nvSpPr>
        <p:spPr>
          <a:xfrm>
            <a:off x="457200" y="3177952"/>
            <a:ext cx="8579296" cy="1115144"/>
          </a:xfrm>
        </p:spPr>
        <p:txBody>
          <a:bodyPr/>
          <a:lstStyle/>
          <a:p>
            <a:pPr marL="0" indent="0">
              <a:spcBef>
                <a:spcPts val="0"/>
              </a:spcBef>
              <a:buNone/>
            </a:pPr>
            <a:r>
              <a:rPr lang="zh-CN" altLang="en-US" sz="2000" dirty="0"/>
              <a:t>              假设</a:t>
            </a:r>
            <a:r>
              <a:rPr lang="en-US" sz="2000" dirty="0"/>
              <a:t>: (1)</a:t>
            </a:r>
            <a:r>
              <a:rPr lang="zh-CN" altLang="en-US" sz="2000" dirty="0"/>
              <a:t>各国技术相同</a:t>
            </a:r>
            <a:r>
              <a:rPr lang="en-US" sz="2000" dirty="0"/>
              <a:t>; </a:t>
            </a:r>
          </a:p>
          <a:p>
            <a:pPr marL="0" indent="0">
              <a:spcBef>
                <a:spcPts val="0"/>
              </a:spcBef>
              <a:buNone/>
            </a:pPr>
            <a:r>
              <a:rPr lang="en-US" sz="2000" dirty="0"/>
              <a:t>                       (2)</a:t>
            </a:r>
            <a:r>
              <a:rPr lang="zh-CN" altLang="en-US" sz="2000" dirty="0"/>
              <a:t>各国生产同样的商品组合</a:t>
            </a:r>
            <a:r>
              <a:rPr lang="en-US" sz="2000" dirty="0"/>
              <a:t>; </a:t>
            </a:r>
          </a:p>
          <a:p>
            <a:pPr marL="0" indent="0">
              <a:spcBef>
                <a:spcPts val="0"/>
              </a:spcBef>
              <a:buNone/>
            </a:pPr>
            <a:r>
              <a:rPr lang="en-US" sz="2000" dirty="0"/>
              <a:t>                       (3) </a:t>
            </a:r>
            <a:r>
              <a:rPr lang="zh-CN" altLang="en-US" sz="2000" dirty="0"/>
              <a:t>无成本贸易使商品价格相等。</a:t>
            </a:r>
            <a:endParaRPr lang="en-US" sz="2000" dirty="0"/>
          </a:p>
        </p:txBody>
      </p:sp>
      <p:graphicFrame>
        <p:nvGraphicFramePr>
          <p:cNvPr id="6" name="Table 4"/>
          <p:cNvGraphicFramePr>
            <a:graphicFrameLocks noGrp="1"/>
          </p:cNvGraphicFramePr>
          <p:nvPr>
            <p:ph idx="13"/>
            <p:extLst>
              <p:ext uri="{D42A27DB-BD31-4B8C-83A1-F6EECF244321}">
                <p14:modId xmlns:p14="http://schemas.microsoft.com/office/powerpoint/2010/main" val="318075542"/>
              </p:ext>
            </p:extLst>
          </p:nvPr>
        </p:nvGraphicFramePr>
        <p:xfrm>
          <a:off x="495870" y="980727"/>
          <a:ext cx="8382001" cy="1981200"/>
        </p:xfrm>
        <a:graphic>
          <a:graphicData uri="http://schemas.openxmlformats.org/drawingml/2006/table">
            <a:tbl>
              <a:tblPr firstRow="1">
                <a:tableStyleId>{3B4B98B0-60AC-42C2-AFA5-B58CD77FA1E5}</a:tableStyleId>
              </a:tblPr>
              <a:tblGrid>
                <a:gridCol w="2057400">
                  <a:extLst>
                    <a:ext uri="{9D8B030D-6E8A-4147-A177-3AD203B41FA5}">
                      <a16:colId xmlns:a16="http://schemas.microsoft.com/office/drawing/2014/main" val="20000"/>
                    </a:ext>
                  </a:extLst>
                </a:gridCol>
                <a:gridCol w="1600200">
                  <a:extLst>
                    <a:ext uri="{9D8B030D-6E8A-4147-A177-3AD203B41FA5}">
                      <a16:colId xmlns:a16="http://schemas.microsoft.com/office/drawing/2014/main" val="20001"/>
                    </a:ext>
                  </a:extLst>
                </a:gridCol>
                <a:gridCol w="1524000">
                  <a:extLst>
                    <a:ext uri="{9D8B030D-6E8A-4147-A177-3AD203B41FA5}">
                      <a16:colId xmlns:a16="http://schemas.microsoft.com/office/drawing/2014/main" val="20002"/>
                    </a:ext>
                  </a:extLst>
                </a:gridCol>
                <a:gridCol w="1524001">
                  <a:extLst>
                    <a:ext uri="{9D8B030D-6E8A-4147-A177-3AD203B41FA5}">
                      <a16:colId xmlns:a16="http://schemas.microsoft.com/office/drawing/2014/main" val="20003"/>
                    </a:ext>
                  </a:extLst>
                </a:gridCol>
                <a:gridCol w="1676400">
                  <a:extLst>
                    <a:ext uri="{9D8B030D-6E8A-4147-A177-3AD203B41FA5}">
                      <a16:colId xmlns:a16="http://schemas.microsoft.com/office/drawing/2014/main" val="20004"/>
                    </a:ext>
                  </a:extLst>
                </a:gridCol>
              </a:tblGrid>
              <a:tr h="735001">
                <a:tc>
                  <a:txBody>
                    <a:bodyPr/>
                    <a:lstStyle/>
                    <a:p>
                      <a:r>
                        <a:rPr lang="en-US" sz="1600" dirty="0">
                          <a:solidFill>
                            <a:schemeClr val="bg1"/>
                          </a:solidFill>
                        </a:rPr>
                        <a:t>blank</a:t>
                      </a:r>
                    </a:p>
                  </a:txBody>
                  <a:tcPr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放弃的假设</a:t>
                      </a:r>
                      <a:r>
                        <a:rPr lang="en-US" sz="1600" b="0" dirty="0"/>
                        <a:t>None</a:t>
                      </a:r>
                    </a:p>
                  </a:txBody>
                  <a:tcPr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放弃的假设</a:t>
                      </a:r>
                      <a:r>
                        <a:rPr lang="en-US" sz="1600" b="0" dirty="0"/>
                        <a:t>Drop (1)</a:t>
                      </a:r>
                    </a:p>
                  </a:txBody>
                  <a:tcPr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zh-CN" altLang="en-US" sz="1600" dirty="0"/>
                        <a:t>放弃的假设</a:t>
                      </a:r>
                      <a:r>
                        <a:rPr lang="en-US" sz="1600" b="0" dirty="0"/>
                        <a:t>Drop (1)-(2)</a:t>
                      </a:r>
                    </a:p>
                  </a:txBody>
                  <a:tcPr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endParaRPr lang="en-US" altLang="zh-CN" sz="1600" dirty="0"/>
                    </a:p>
                    <a:p>
                      <a:pPr algn="ctr"/>
                      <a:r>
                        <a:rPr lang="zh-CN" altLang="en-US" sz="1600" dirty="0"/>
                        <a:t>放弃的假设</a:t>
                      </a:r>
                      <a:r>
                        <a:rPr lang="en-US" sz="1600" dirty="0"/>
                        <a:t> </a:t>
                      </a:r>
                    </a:p>
                    <a:p>
                      <a:pPr algn="ctr"/>
                      <a:r>
                        <a:rPr lang="en-US" sz="1600" b="0" dirty="0"/>
                        <a:t>Drop (1)-(3)</a:t>
                      </a:r>
                    </a:p>
                  </a:txBody>
                  <a:tcPr anchor="b">
                    <a:lnL>
                      <a:noFill/>
                    </a:lnL>
                    <a:lnR>
                      <a:noFill/>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1"/>
                  </a:ext>
                </a:extLst>
              </a:tr>
              <a:tr h="517223">
                <a:tc>
                  <a:txBody>
                    <a:bodyPr/>
                    <a:lstStyle/>
                    <a:p>
                      <a:r>
                        <a:rPr lang="en-US" sz="1600" dirty="0"/>
                        <a:t>Predictive Success (sign test) </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0.32</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0.50</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0.86</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tc>
                  <a:txBody>
                    <a:bodyPr/>
                    <a:lstStyle/>
                    <a:p>
                      <a:pPr algn="ctr"/>
                      <a:r>
                        <a:rPr lang="en-US" sz="1600" dirty="0"/>
                        <a:t>0.91</a:t>
                      </a:r>
                    </a:p>
                  </a:txBody>
                  <a:tcPr anchor="b">
                    <a:lnL>
                      <a:noFill/>
                    </a:lnL>
                    <a:lnR>
                      <a:noFill/>
                    </a:lnR>
                    <a:lnT w="12700" cap="flat" cmpd="sng" algn="ctr">
                      <a:solidFill>
                        <a:schemeClr val="tx1"/>
                      </a:solidFill>
                      <a:prstDash val="solid"/>
                      <a:round/>
                      <a:headEnd type="none" w="med" len="med"/>
                      <a:tailEnd type="none" w="med" len="med"/>
                    </a:lnT>
                    <a:lnB>
                      <a:noFill/>
                    </a:lnB>
                    <a:lnTlToBr w="12700" cmpd="sng">
                      <a:noFill/>
                      <a:prstDash val="solid"/>
                    </a:lnTlToBr>
                    <a:lnBlToTr w="12700" cmpd="sng">
                      <a:noFill/>
                      <a:prstDash val="solid"/>
                    </a:lnBlToTr>
                  </a:tcPr>
                </a:tc>
                <a:extLst>
                  <a:ext uri="{0D108BD9-81ED-4DB2-BD59-A6C34878D82A}">
                    <a16:rowId xmlns:a16="http://schemas.microsoft.com/office/drawing/2014/main" val="10002"/>
                  </a:ext>
                </a:extLst>
              </a:tr>
              <a:tr h="517223">
                <a:tc>
                  <a:txBody>
                    <a:bodyPr/>
                    <a:lstStyle/>
                    <a:p>
                      <a:r>
                        <a:rPr lang="en-US" sz="1600" dirty="0"/>
                        <a:t>Missing Trade (observed/predicted)</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0.0005</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0.008</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0.19</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a:r>
                        <a:rPr lang="en-US" sz="1600" dirty="0"/>
                        <a:t>0.69</a:t>
                      </a:r>
                    </a:p>
                  </a:txBody>
                  <a:tcPr anchor="b">
                    <a:lnL>
                      <a:noFill/>
                    </a:lnL>
                    <a:lnR>
                      <a:noFill/>
                    </a:lnR>
                    <a:lnT>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0003"/>
                  </a:ext>
                </a:extLst>
              </a:tr>
            </a:tbl>
          </a:graphicData>
        </a:graphic>
      </p:graphicFrame>
      <p:sp>
        <p:nvSpPr>
          <p:cNvPr id="4" name="矩形 3"/>
          <p:cNvSpPr/>
          <p:nvPr/>
        </p:nvSpPr>
        <p:spPr>
          <a:xfrm>
            <a:off x="107504" y="4180344"/>
            <a:ext cx="5625863" cy="2123658"/>
          </a:xfrm>
          <a:prstGeom prst="rect">
            <a:avLst/>
          </a:prstGeom>
          <a:solidFill>
            <a:schemeClr val="bg1"/>
          </a:solidFill>
        </p:spPr>
        <p:txBody>
          <a:bodyPr wrap="square">
            <a:spAutoFit/>
          </a:bodyPr>
          <a:lstStyle/>
          <a:p>
            <a:pPr marL="285750" indent="-285750">
              <a:buFont typeface="Arial" panose="020B0604020202020204" pitchFamily="34" charset="0"/>
              <a:buChar char="•"/>
            </a:pPr>
            <a:r>
              <a:rPr lang="zh-CN" altLang="en-US" sz="2200" dirty="0">
                <a:latin typeface="Arial Narrow" panose="020B0606020202030204" pitchFamily="34" charset="0"/>
              </a:rPr>
              <a:t>如果放宽相同技术假设，考虑到要素价格均衡的假设（各国生产相同的商品，无成本贸易使商品价格均衡）：</a:t>
            </a:r>
            <a:endParaRPr lang="en-US" altLang="zh-CN" sz="2200" dirty="0">
              <a:latin typeface="Arial Narrow" panose="020B0606020202030204" pitchFamily="34" charset="0"/>
            </a:endParaRPr>
          </a:p>
          <a:p>
            <a:pPr marL="285750" indent="-285750">
              <a:buFont typeface="Arial" panose="020B0604020202020204" pitchFamily="34" charset="0"/>
              <a:buChar char="•"/>
            </a:pPr>
            <a:r>
              <a:rPr lang="zh-CN" altLang="en-US" sz="2200" dirty="0">
                <a:latin typeface="Arial Narrow" panose="020B0606020202030204" pitchFamily="34" charset="0"/>
              </a:rPr>
              <a:t>然后，对要素含量贸易的</a:t>
            </a:r>
            <a:r>
              <a:rPr lang="zh-CN" altLang="en-US" sz="2200" i="1" dirty="0">
                <a:solidFill>
                  <a:srgbClr val="FF0000"/>
                </a:solidFill>
                <a:latin typeface="Arial Narrow" panose="020B0606020202030204" pitchFamily="34" charset="0"/>
              </a:rPr>
              <a:t>方向和数量</a:t>
            </a:r>
            <a:r>
              <a:rPr lang="zh-CN" altLang="en-US" sz="2200" dirty="0">
                <a:latin typeface="Arial Narrow" panose="020B0606020202030204" pitchFamily="34" charset="0"/>
              </a:rPr>
              <a:t>的预测与经验证据就能很好地吻合，最终产生了很好的拟合。</a:t>
            </a:r>
            <a:endParaRPr lang="en-US" altLang="en-US" sz="2200" dirty="0">
              <a:latin typeface="Arial Narrow" panose="020B0606020202030204" pitchFamily="34" charset="0"/>
            </a:endParaRPr>
          </a:p>
        </p:txBody>
      </p:sp>
      <p:sp>
        <p:nvSpPr>
          <p:cNvPr id="5" name="矩形 4"/>
          <p:cNvSpPr/>
          <p:nvPr/>
        </p:nvSpPr>
        <p:spPr>
          <a:xfrm>
            <a:off x="6266525" y="4608026"/>
            <a:ext cx="1962945" cy="1200329"/>
          </a:xfrm>
          <a:prstGeom prst="rect">
            <a:avLst/>
          </a:prstGeom>
        </p:spPr>
        <p:txBody>
          <a:bodyPr wrap="square">
            <a:spAutoFit/>
          </a:bodyPr>
          <a:lstStyle/>
          <a:p>
            <a:r>
              <a:rPr lang="en-US" altLang="en-US" dirty="0">
                <a:ea typeface="ヒラギノ角ゴ Pro W3" pitchFamily="-84" charset="-128"/>
              </a:rPr>
              <a:t>An important study by Donald Davis and David Weinstein</a:t>
            </a:r>
            <a:endParaRPr lang="zh-CN" altLang="en-US" dirty="0"/>
          </a:p>
        </p:txBody>
      </p:sp>
      <p:sp>
        <p:nvSpPr>
          <p:cNvPr id="7" name="右箭头 6"/>
          <p:cNvSpPr/>
          <p:nvPr/>
        </p:nvSpPr>
        <p:spPr>
          <a:xfrm>
            <a:off x="5611130" y="4906034"/>
            <a:ext cx="399051" cy="302157"/>
          </a:xfrm>
          <a:prstGeom prst="rightArrow">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grpSp>
        <p:nvGrpSpPr>
          <p:cNvPr id="11" name="组合 10"/>
          <p:cNvGrpSpPr/>
          <p:nvPr/>
        </p:nvGrpSpPr>
        <p:grpSpPr>
          <a:xfrm>
            <a:off x="2483768" y="764704"/>
            <a:ext cx="1800200" cy="2623552"/>
            <a:chOff x="2483768" y="764704"/>
            <a:chExt cx="1800200" cy="2623552"/>
          </a:xfrm>
        </p:grpSpPr>
        <p:sp>
          <p:nvSpPr>
            <p:cNvPr id="8" name="椭圆 7"/>
            <p:cNvSpPr/>
            <p:nvPr/>
          </p:nvSpPr>
          <p:spPr>
            <a:xfrm>
              <a:off x="2483768" y="764704"/>
              <a:ext cx="1800200" cy="2623552"/>
            </a:xfrm>
            <a:prstGeom prst="ellipse">
              <a:avLst/>
            </a:prstGeom>
            <a:noFill/>
            <a:ln>
              <a:solidFill>
                <a:srgbClr val="00158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solidFill>
                  <a:srgbClr val="001581"/>
                </a:solidFill>
              </a:endParaRPr>
            </a:p>
          </p:txBody>
        </p:sp>
        <p:sp>
          <p:nvSpPr>
            <p:cNvPr id="9" name="矩形 8"/>
            <p:cNvSpPr/>
            <p:nvPr/>
          </p:nvSpPr>
          <p:spPr>
            <a:xfrm>
              <a:off x="3491880" y="2015842"/>
              <a:ext cx="389850" cy="369332"/>
            </a:xfrm>
            <a:prstGeom prst="rect">
              <a:avLst/>
            </a:prstGeom>
          </p:spPr>
          <p:txBody>
            <a:bodyPr wrap="none">
              <a:spAutoFit/>
            </a:bodyPr>
            <a:lstStyle/>
            <a:p>
              <a:r>
                <a:rPr lang="en-US" altLang="zh-CN" dirty="0">
                  <a:solidFill>
                    <a:srgbClr val="001581"/>
                  </a:solidFill>
                </a:rPr>
                <a:t>%</a:t>
              </a:r>
              <a:endParaRPr lang="zh-CN" altLang="en-US" dirty="0">
                <a:solidFill>
                  <a:srgbClr val="001581"/>
                </a:solidFill>
              </a:endParaRPr>
            </a:p>
          </p:txBody>
        </p:sp>
        <p:sp>
          <p:nvSpPr>
            <p:cNvPr id="10" name="矩形 9"/>
            <p:cNvSpPr/>
            <p:nvPr/>
          </p:nvSpPr>
          <p:spPr>
            <a:xfrm>
              <a:off x="3486588" y="2453073"/>
              <a:ext cx="716863" cy="369332"/>
            </a:xfrm>
            <a:prstGeom prst="rect">
              <a:avLst/>
            </a:prstGeom>
          </p:spPr>
          <p:txBody>
            <a:bodyPr wrap="none">
              <a:spAutoFit/>
            </a:bodyPr>
            <a:lstStyle/>
            <a:p>
              <a:r>
                <a:rPr lang="en-US" altLang="zh-CN" dirty="0">
                  <a:solidFill>
                    <a:srgbClr val="001581"/>
                  </a:solidFill>
                </a:rPr>
                <a:t>&lt;&lt;&lt;1</a:t>
              </a:r>
              <a:endParaRPr lang="zh-CN" altLang="en-US" dirty="0">
                <a:solidFill>
                  <a:srgbClr val="001581"/>
                </a:solidFill>
              </a:endParaRPr>
            </a:p>
          </p:txBody>
        </p:sp>
      </p:grpSp>
      <p:grpSp>
        <p:nvGrpSpPr>
          <p:cNvPr id="25" name="组合 24"/>
          <p:cNvGrpSpPr/>
          <p:nvPr/>
        </p:nvGrpSpPr>
        <p:grpSpPr>
          <a:xfrm>
            <a:off x="4013684" y="829417"/>
            <a:ext cx="1800200" cy="2623552"/>
            <a:chOff x="4013684" y="829417"/>
            <a:chExt cx="1800200" cy="2623552"/>
          </a:xfrm>
        </p:grpSpPr>
        <p:sp>
          <p:nvSpPr>
            <p:cNvPr id="12" name="椭圆 11"/>
            <p:cNvSpPr/>
            <p:nvPr/>
          </p:nvSpPr>
          <p:spPr>
            <a:xfrm>
              <a:off x="4013684" y="829417"/>
              <a:ext cx="1800200" cy="2623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3" name="矩形 12"/>
            <p:cNvSpPr/>
            <p:nvPr/>
          </p:nvSpPr>
          <p:spPr>
            <a:xfrm>
              <a:off x="5097155" y="2040442"/>
              <a:ext cx="389850" cy="369332"/>
            </a:xfrm>
            <a:prstGeom prst="rect">
              <a:avLst/>
            </a:prstGeom>
          </p:spPr>
          <p:txBody>
            <a:bodyPr wrap="none">
              <a:spAutoFit/>
            </a:bodyPr>
            <a:lstStyle/>
            <a:p>
              <a:r>
                <a:rPr lang="en-US" altLang="zh-CN" dirty="0">
                  <a:solidFill>
                    <a:srgbClr val="FF0000"/>
                  </a:solidFill>
                </a:rPr>
                <a:t>%</a:t>
              </a:r>
              <a:endParaRPr lang="zh-CN" altLang="en-US" dirty="0">
                <a:solidFill>
                  <a:srgbClr val="FF0000"/>
                </a:solidFill>
              </a:endParaRPr>
            </a:p>
          </p:txBody>
        </p:sp>
        <p:sp>
          <p:nvSpPr>
            <p:cNvPr id="14" name="矩形 13"/>
            <p:cNvSpPr/>
            <p:nvPr/>
          </p:nvSpPr>
          <p:spPr>
            <a:xfrm>
              <a:off x="5016504" y="2425611"/>
              <a:ext cx="716863" cy="369332"/>
            </a:xfrm>
            <a:prstGeom prst="rect">
              <a:avLst/>
            </a:prstGeom>
          </p:spPr>
          <p:txBody>
            <a:bodyPr wrap="none">
              <a:spAutoFit/>
            </a:bodyPr>
            <a:lstStyle/>
            <a:p>
              <a:r>
                <a:rPr lang="en-US" altLang="zh-CN" dirty="0">
                  <a:solidFill>
                    <a:srgbClr val="001581"/>
                  </a:solidFill>
                </a:rPr>
                <a:t>&lt;&lt;&lt;1</a:t>
              </a:r>
              <a:endParaRPr lang="zh-CN" altLang="en-US" dirty="0">
                <a:solidFill>
                  <a:srgbClr val="001581"/>
                </a:solidFill>
              </a:endParaRPr>
            </a:p>
          </p:txBody>
        </p:sp>
      </p:grpSp>
      <p:cxnSp>
        <p:nvCxnSpPr>
          <p:cNvPr id="15" name="直接箭头连接符 14"/>
          <p:cNvCxnSpPr>
            <a:cxnSpLocks/>
          </p:cNvCxnSpPr>
          <p:nvPr/>
        </p:nvCxnSpPr>
        <p:spPr>
          <a:xfrm>
            <a:off x="2139453" y="3452969"/>
            <a:ext cx="1928491"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26" name="组合 25"/>
          <p:cNvGrpSpPr/>
          <p:nvPr/>
        </p:nvGrpSpPr>
        <p:grpSpPr>
          <a:xfrm>
            <a:off x="5565803" y="679450"/>
            <a:ext cx="1800200" cy="2623552"/>
            <a:chOff x="5565803" y="679450"/>
            <a:chExt cx="1800200" cy="2623552"/>
          </a:xfrm>
        </p:grpSpPr>
        <p:sp>
          <p:nvSpPr>
            <p:cNvPr id="17" name="椭圆 16"/>
            <p:cNvSpPr/>
            <p:nvPr/>
          </p:nvSpPr>
          <p:spPr>
            <a:xfrm>
              <a:off x="5565803" y="679450"/>
              <a:ext cx="1800200" cy="2623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18" name="矩形 17"/>
            <p:cNvSpPr/>
            <p:nvPr/>
          </p:nvSpPr>
          <p:spPr>
            <a:xfrm>
              <a:off x="6639698" y="2003192"/>
              <a:ext cx="389850" cy="369332"/>
            </a:xfrm>
            <a:prstGeom prst="rect">
              <a:avLst/>
            </a:prstGeom>
          </p:spPr>
          <p:txBody>
            <a:bodyPr wrap="none">
              <a:spAutoFit/>
            </a:bodyPr>
            <a:lstStyle/>
            <a:p>
              <a:r>
                <a:rPr lang="en-US" altLang="zh-CN" dirty="0">
                  <a:solidFill>
                    <a:srgbClr val="FF0000"/>
                  </a:solidFill>
                </a:rPr>
                <a:t>%</a:t>
              </a:r>
              <a:endParaRPr lang="zh-CN" altLang="en-US" dirty="0">
                <a:solidFill>
                  <a:srgbClr val="FF0000"/>
                </a:solidFill>
              </a:endParaRPr>
            </a:p>
          </p:txBody>
        </p:sp>
        <p:sp>
          <p:nvSpPr>
            <p:cNvPr id="19" name="矩形 18"/>
            <p:cNvSpPr/>
            <p:nvPr/>
          </p:nvSpPr>
          <p:spPr>
            <a:xfrm>
              <a:off x="6583201" y="2576581"/>
              <a:ext cx="582211" cy="369332"/>
            </a:xfrm>
            <a:prstGeom prst="rect">
              <a:avLst/>
            </a:prstGeom>
          </p:spPr>
          <p:txBody>
            <a:bodyPr wrap="none">
              <a:spAutoFit/>
            </a:bodyPr>
            <a:lstStyle/>
            <a:p>
              <a:r>
                <a:rPr lang="en-US" altLang="zh-CN" dirty="0">
                  <a:solidFill>
                    <a:srgbClr val="FF0000"/>
                  </a:solidFill>
                </a:rPr>
                <a:t>&lt;&lt;1</a:t>
              </a:r>
              <a:endParaRPr lang="zh-CN" altLang="en-US" dirty="0">
                <a:solidFill>
                  <a:srgbClr val="FF0000"/>
                </a:solidFill>
              </a:endParaRPr>
            </a:p>
          </p:txBody>
        </p:sp>
      </p:grpSp>
      <p:grpSp>
        <p:nvGrpSpPr>
          <p:cNvPr id="27" name="组合 26"/>
          <p:cNvGrpSpPr/>
          <p:nvPr/>
        </p:nvGrpSpPr>
        <p:grpSpPr>
          <a:xfrm>
            <a:off x="7190293" y="764704"/>
            <a:ext cx="1800200" cy="2623552"/>
            <a:chOff x="7190293" y="764704"/>
            <a:chExt cx="1800200" cy="2623552"/>
          </a:xfrm>
        </p:grpSpPr>
        <p:sp>
          <p:nvSpPr>
            <p:cNvPr id="20" name="椭圆 19"/>
            <p:cNvSpPr/>
            <p:nvPr/>
          </p:nvSpPr>
          <p:spPr>
            <a:xfrm>
              <a:off x="7190293" y="764704"/>
              <a:ext cx="1800200" cy="2623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21" name="矩形 20"/>
            <p:cNvSpPr/>
            <p:nvPr/>
          </p:nvSpPr>
          <p:spPr>
            <a:xfrm>
              <a:off x="8248574" y="2015842"/>
              <a:ext cx="389850" cy="369332"/>
            </a:xfrm>
            <a:prstGeom prst="rect">
              <a:avLst/>
            </a:prstGeom>
          </p:spPr>
          <p:txBody>
            <a:bodyPr wrap="none">
              <a:spAutoFit/>
            </a:bodyPr>
            <a:lstStyle/>
            <a:p>
              <a:r>
                <a:rPr lang="en-US" altLang="zh-CN" dirty="0">
                  <a:solidFill>
                    <a:srgbClr val="FF0000"/>
                  </a:solidFill>
                </a:rPr>
                <a:t>%</a:t>
              </a:r>
              <a:endParaRPr lang="zh-CN" altLang="en-US" dirty="0">
                <a:solidFill>
                  <a:srgbClr val="FF0000"/>
                </a:solidFill>
              </a:endParaRPr>
            </a:p>
          </p:txBody>
        </p:sp>
        <p:sp>
          <p:nvSpPr>
            <p:cNvPr id="22" name="矩形 21"/>
            <p:cNvSpPr/>
            <p:nvPr/>
          </p:nvSpPr>
          <p:spPr>
            <a:xfrm>
              <a:off x="8190866" y="2602722"/>
              <a:ext cx="447558" cy="369332"/>
            </a:xfrm>
            <a:prstGeom prst="rect">
              <a:avLst/>
            </a:prstGeom>
          </p:spPr>
          <p:txBody>
            <a:bodyPr wrap="none">
              <a:spAutoFit/>
            </a:bodyPr>
            <a:lstStyle/>
            <a:p>
              <a:r>
                <a:rPr lang="en-US" altLang="zh-CN" dirty="0">
                  <a:solidFill>
                    <a:srgbClr val="FF0000"/>
                  </a:solidFill>
                </a:rPr>
                <a:t>&lt;1</a:t>
              </a:r>
              <a:endParaRPr lang="zh-CN" altLang="en-US" dirty="0">
                <a:solidFill>
                  <a:srgbClr val="FF0000"/>
                </a:solidFill>
              </a:endParaRPr>
            </a:p>
          </p:txBody>
        </p:sp>
      </p:grpSp>
      <p:cxnSp>
        <p:nvCxnSpPr>
          <p:cNvPr id="23" name="直接箭头连接符 22"/>
          <p:cNvCxnSpPr>
            <a:cxnSpLocks/>
          </p:cNvCxnSpPr>
          <p:nvPr/>
        </p:nvCxnSpPr>
        <p:spPr>
          <a:xfrm>
            <a:off x="2150163" y="3752566"/>
            <a:ext cx="3141917"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a:cxnSpLocks/>
          </p:cNvCxnSpPr>
          <p:nvPr/>
        </p:nvCxnSpPr>
        <p:spPr>
          <a:xfrm>
            <a:off x="2150163" y="4073341"/>
            <a:ext cx="3370670" cy="0"/>
          </a:xfrm>
          <a:prstGeom prst="straightConnector1">
            <a:avLst/>
          </a:prstGeom>
          <a:ln w="28575">
            <a:solidFill>
              <a:srgbClr val="FF00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矩形 27"/>
          <p:cNvSpPr/>
          <p:nvPr/>
        </p:nvSpPr>
        <p:spPr>
          <a:xfrm>
            <a:off x="6030898" y="4118935"/>
            <a:ext cx="3110494" cy="2123658"/>
          </a:xfrm>
          <a:prstGeom prst="rect">
            <a:avLst/>
          </a:prstGeom>
          <a:solidFill>
            <a:schemeClr val="accent5">
              <a:lumMod val="20000"/>
              <a:lumOff val="80000"/>
            </a:schemeClr>
          </a:solidFill>
        </p:spPr>
        <p:txBody>
          <a:bodyPr wrap="square">
            <a:spAutoFit/>
          </a:bodyPr>
          <a:lstStyle/>
          <a:p>
            <a:pPr marL="285750" indent="-285750">
              <a:buFont typeface="Arial" panose="020B0604020202020204" pitchFamily="34" charset="0"/>
              <a:buChar char="•"/>
            </a:pPr>
            <a:r>
              <a:rPr lang="zh-CN" altLang="en-US" sz="2200" dirty="0">
                <a:latin typeface="Arial Narrow" panose="020B0606020202030204" pitchFamily="34" charset="0"/>
              </a:rPr>
              <a:t>当这些假设被放弃时，我们可以根据要素比例的差异重新制定一个贸易模型，该模型非常符合观察到的贸易要素含量模式</a:t>
            </a:r>
          </a:p>
        </p:txBody>
      </p:sp>
    </p:spTree>
    <p:extLst>
      <p:ext uri="{BB962C8B-B14F-4D97-AF65-F5344CB8AC3E}">
        <p14:creationId xmlns:p14="http://schemas.microsoft.com/office/powerpoint/2010/main" val="234070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1"/>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2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uiExpand="1" build="p"/>
      <p:bldP spid="2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2000" b="0" dirty="0">
                <a:ea typeface="ヒラギノ角ゴ Pro W3" pitchFamily="-84" charset="-128"/>
              </a:rPr>
              <a:t>(5 of 7)</a:t>
            </a:r>
            <a:endParaRPr lang="en-IN" sz="2000" b="0" dirty="0"/>
          </a:p>
        </p:txBody>
      </p:sp>
      <p:sp>
        <p:nvSpPr>
          <p:cNvPr id="4" name="Content Placeholder 3"/>
          <p:cNvSpPr>
            <a:spLocks noGrp="1"/>
          </p:cNvSpPr>
          <p:nvPr>
            <p:ph idx="1"/>
          </p:nvPr>
        </p:nvSpPr>
        <p:spPr>
          <a:xfrm>
            <a:off x="457200" y="1312653"/>
            <a:ext cx="8153400" cy="518827"/>
          </a:xfrm>
        </p:spPr>
        <p:txBody>
          <a:bodyPr/>
          <a:lstStyle/>
          <a:p>
            <a:r>
              <a:rPr lang="zh-CN" altLang="en-US" sz="2400" b="1" dirty="0">
                <a:solidFill>
                  <a:srgbClr val="FF0000"/>
                </a:solidFill>
                <a:ea typeface="ヒラギノ角ゴ Pro W3" pitchFamily="-84" charset="-128"/>
              </a:rPr>
              <a:t>其次</a:t>
            </a:r>
            <a:r>
              <a:rPr lang="en-US" altLang="en-US" sz="2400" b="1" dirty="0">
                <a:solidFill>
                  <a:srgbClr val="FF0000"/>
                </a:solidFill>
                <a:ea typeface="ヒラギノ角ゴ Pro W3" pitchFamily="-84" charset="-128"/>
              </a:rPr>
              <a:t>: </a:t>
            </a:r>
            <a:r>
              <a:rPr lang="zh-CN" altLang="en-US" sz="2400" i="1" dirty="0">
                <a:solidFill>
                  <a:srgbClr val="99008C"/>
                </a:solidFill>
              </a:rPr>
              <a:t>直接观测</a:t>
            </a:r>
            <a:r>
              <a:rPr lang="zh-CN" altLang="en-US" sz="2400" dirty="0"/>
              <a:t>发达国家和发展中国家之间的货物贸易模式</a:t>
            </a:r>
            <a:endParaRPr lang="en-US" altLang="en-US" sz="2400" dirty="0">
              <a:ea typeface="ヒラギノ角ゴ Pro W3" pitchFamily="-84" charset="-128"/>
            </a:endParaRPr>
          </a:p>
        </p:txBody>
      </p:sp>
      <p:sp>
        <p:nvSpPr>
          <p:cNvPr id="5" name="Title 1"/>
          <p:cNvSpPr txBox="1">
            <a:spLocks/>
          </p:cNvSpPr>
          <p:nvPr/>
        </p:nvSpPr>
        <p:spPr>
          <a:xfrm>
            <a:off x="107504" y="6150457"/>
            <a:ext cx="7272808" cy="513529"/>
          </a:xfrm>
          <a:prstGeom prst="rect">
            <a:avLst/>
          </a:prstGeom>
          <a:solidFill>
            <a:schemeClr val="bg1"/>
          </a:solidFill>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2000" dirty="0">
                <a:latin typeface="+mn-ea"/>
                <a:ea typeface="+mn-ea"/>
              </a:rPr>
              <a:t>图</a:t>
            </a:r>
            <a:r>
              <a:rPr lang="en-US" altLang="en-US" sz="2000" dirty="0">
                <a:latin typeface="+mn-ea"/>
                <a:ea typeface="+mn-ea"/>
              </a:rPr>
              <a:t> 5.13</a:t>
            </a:r>
            <a:r>
              <a:rPr lang="zh-CN" altLang="en-US" sz="2000" dirty="0">
                <a:latin typeface="+mn-ea"/>
                <a:ea typeface="+mn-ea"/>
              </a:rPr>
              <a:t>少数发达国家和发展中国家对美国的出口</a:t>
            </a:r>
            <a:r>
              <a:rPr lang="en-US" altLang="en-US" sz="2000" dirty="0">
                <a:latin typeface="+mn-ea"/>
                <a:ea typeface="+mn-ea"/>
              </a:rPr>
              <a:t>, 2008–2012</a:t>
            </a:r>
            <a:endParaRPr lang="en-IN" sz="2000" b="0" dirty="0">
              <a:latin typeface="+mn-ea"/>
              <a:ea typeface="+mn-ea"/>
            </a:endParaRPr>
          </a:p>
        </p:txBody>
      </p:sp>
      <p:pic>
        <p:nvPicPr>
          <p:cNvPr id="6" name="Picture 4" descr="A bar graph plots the share of U S imports by sector versus 6 countries, 3 developing and 3 developed. 4 skill sectors for each country are represented: least skill-intensive, second least skill-intensive, second most skill-intensive, and the most skill-intensive. The following list provides share of U S imports, by sector, for each country. Developing countries are as follows. Bangladesh: least, 0.975; second least, 0.050; second most, 0.001; most, 0.002. Cambodia: least, 0.99; second least, 0.02; second most, 0.01; most, zero. Haiti: least, 0.98; second least, 0.004; second most, 0.005; most, 0.004. Developed countries are as follows. France: least, 0.060; second least, 0.10; second most, 0.12; most, 0.78. Germany: least, 0.24; second least, 0.12; second most, 0.121; most, 0.48. United Kingdom: least, 0.1; second least, 0.08; second most, 0.18; most, 0.64. All values estim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10553" y="2135056"/>
            <a:ext cx="5516680" cy="4097092"/>
          </a:xfrm>
          <a:prstGeom prst="rect">
            <a:avLst/>
          </a:prstGeom>
        </p:spPr>
      </p:pic>
      <p:sp>
        <p:nvSpPr>
          <p:cNvPr id="7" name="矩形 6"/>
          <p:cNvSpPr/>
          <p:nvPr/>
        </p:nvSpPr>
        <p:spPr>
          <a:xfrm>
            <a:off x="2511862" y="1726985"/>
            <a:ext cx="6393074" cy="707886"/>
          </a:xfrm>
          <a:prstGeom prst="rect">
            <a:avLst/>
          </a:prstGeom>
        </p:spPr>
        <p:txBody>
          <a:bodyPr wrap="square">
            <a:spAutoFit/>
          </a:bodyPr>
          <a:lstStyle/>
          <a:p>
            <a:pPr marL="342900" indent="-342900">
              <a:buFont typeface="Arial" panose="020B0604020202020204" pitchFamily="34" charset="0"/>
              <a:buChar char="•"/>
            </a:pPr>
            <a:r>
              <a:rPr lang="zh-CN" altLang="en-US" sz="2000" dirty="0">
                <a:latin typeface="+mn-ea"/>
              </a:rPr>
              <a:t>将</a:t>
            </a:r>
            <a:r>
              <a:rPr lang="zh-CN" altLang="en-US" sz="2000" i="1" u="sng" dirty="0">
                <a:solidFill>
                  <a:srgbClr val="99008C"/>
                </a:solidFill>
                <a:latin typeface="+mn-ea"/>
              </a:rPr>
              <a:t>劳动力丰富、技能稀缺 </a:t>
            </a:r>
            <a:r>
              <a:rPr lang="zh-CN" altLang="en-US" sz="2000" dirty="0">
                <a:latin typeface="+mn-ea"/>
              </a:rPr>
              <a:t>的发展中国家的出口与</a:t>
            </a:r>
            <a:r>
              <a:rPr lang="zh-CN" altLang="en-US" sz="2000" i="1" u="sng" dirty="0">
                <a:solidFill>
                  <a:srgbClr val="99008C"/>
                </a:solidFill>
                <a:latin typeface="+mn-ea"/>
              </a:rPr>
              <a:t>技能丰富、劳动力稀缺</a:t>
            </a:r>
            <a:r>
              <a:rPr lang="zh-CN" altLang="en-US" sz="2000" dirty="0">
                <a:latin typeface="+mn-ea"/>
              </a:rPr>
              <a:t>的（富裕）国家的出口进行</a:t>
            </a:r>
            <a:r>
              <a:rPr lang="zh-CN" altLang="en-US" sz="2000" b="1" dirty="0">
                <a:solidFill>
                  <a:srgbClr val="001581"/>
                </a:solidFill>
                <a:latin typeface="+mn-ea"/>
              </a:rPr>
              <a:t>对比</a:t>
            </a:r>
            <a:r>
              <a:rPr lang="zh-CN" altLang="en-US" sz="2000" dirty="0">
                <a:latin typeface="+mn-ea"/>
              </a:rPr>
              <a:t>。</a:t>
            </a:r>
            <a:endParaRPr lang="en-US" altLang="en-US" sz="2000" dirty="0">
              <a:latin typeface="+mn-ea"/>
            </a:endParaRPr>
          </a:p>
        </p:txBody>
      </p:sp>
      <p:sp>
        <p:nvSpPr>
          <p:cNvPr id="8" name="矩形 7"/>
          <p:cNvSpPr/>
          <p:nvPr/>
        </p:nvSpPr>
        <p:spPr>
          <a:xfrm>
            <a:off x="6085362" y="2669843"/>
            <a:ext cx="3010430" cy="2323713"/>
          </a:xfrm>
          <a:prstGeom prst="rect">
            <a:avLst/>
          </a:prstGeom>
          <a:solidFill>
            <a:schemeClr val="bg1"/>
          </a:solidFill>
        </p:spPr>
        <p:txBody>
          <a:bodyPr wrap="square">
            <a:spAutoFit/>
          </a:bodyPr>
          <a:lstStyle/>
          <a:p>
            <a:pPr marL="342900" indent="-342900">
              <a:spcBef>
                <a:spcPts val="600"/>
              </a:spcBef>
              <a:buFont typeface="Arial" panose="020B0604020202020204" pitchFamily="34" charset="0"/>
              <a:buChar char="•"/>
            </a:pPr>
            <a:r>
              <a:rPr lang="zh-CN" altLang="en-US" sz="2000" dirty="0">
                <a:latin typeface="+mn-ea"/>
              </a:rPr>
              <a:t>三个发展中国家</a:t>
            </a:r>
            <a:r>
              <a:rPr lang="zh-CN" altLang="en-US" sz="2000" i="1" dirty="0">
                <a:solidFill>
                  <a:srgbClr val="FF0000"/>
                </a:solidFill>
                <a:latin typeface="+mn-ea"/>
              </a:rPr>
              <a:t>对美国的出口</a:t>
            </a:r>
            <a:r>
              <a:rPr lang="zh-CN" altLang="en-US" sz="2000" dirty="0">
                <a:latin typeface="+mn-ea"/>
              </a:rPr>
              <a:t>集中在技能密集度最低的部门。</a:t>
            </a:r>
            <a:endParaRPr lang="en-US" altLang="zh-CN" sz="2000" dirty="0">
              <a:latin typeface="+mn-ea"/>
            </a:endParaRPr>
          </a:p>
          <a:p>
            <a:pPr marL="342900" indent="-342900">
              <a:spcBef>
                <a:spcPts val="600"/>
              </a:spcBef>
              <a:buFont typeface="Arial" panose="020B0604020202020204" pitchFamily="34" charset="0"/>
              <a:buChar char="•"/>
            </a:pPr>
            <a:r>
              <a:rPr lang="zh-CN" altLang="en-US" sz="2000" dirty="0">
                <a:latin typeface="+mn-ea"/>
              </a:rPr>
              <a:t>而三个技能丰富的国家对美国的出口则集中在技能密集度较高的行业。</a:t>
            </a:r>
            <a:endParaRPr lang="en-US" altLang="en-US" sz="2000" dirty="0">
              <a:latin typeface="+mn-ea"/>
            </a:endParaRPr>
          </a:p>
        </p:txBody>
      </p:sp>
      <p:sp>
        <p:nvSpPr>
          <p:cNvPr id="10" name="椭圆 9"/>
          <p:cNvSpPr/>
          <p:nvPr/>
        </p:nvSpPr>
        <p:spPr>
          <a:xfrm>
            <a:off x="-7239" y="2142247"/>
            <a:ext cx="546791" cy="2623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3" name="Text Box 47">
            <a:extLst>
              <a:ext uri="{FF2B5EF4-FFF2-40B4-BE49-F238E27FC236}">
                <a16:creationId xmlns:a16="http://schemas.microsoft.com/office/drawing/2014/main" id="{854A1C16-1B7C-DFEC-8C36-C2294E341505}"/>
              </a:ext>
            </a:extLst>
          </p:cNvPr>
          <p:cNvSpPr txBox="1">
            <a:spLocks noChangeArrowheads="1"/>
          </p:cNvSpPr>
          <p:nvPr/>
        </p:nvSpPr>
        <p:spPr bwMode="auto">
          <a:xfrm>
            <a:off x="611560" y="5110341"/>
            <a:ext cx="5294738" cy="461665"/>
          </a:xfrm>
          <a:prstGeom prst="rect">
            <a:avLst/>
          </a:prstGeom>
          <a:solidFill>
            <a:schemeClr val="bg1"/>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spcBef>
                <a:spcPct val="0"/>
              </a:spcBef>
              <a:buClrTx/>
              <a:buSzTx/>
              <a:buFontTx/>
              <a:buNone/>
            </a:pPr>
            <a:r>
              <a:rPr lang="zh-CN" altLang="en-US" sz="1200" b="1" dirty="0">
                <a:latin typeface="楷体" panose="02010609060101010101" pitchFamily="49" charset="-122"/>
                <a:ea typeface="楷体" panose="02010609060101010101" pitchFamily="49" charset="-122"/>
              </a:rPr>
              <a:t>孟加拉国   柬埔寨    海地              法国     德国      英国</a:t>
            </a:r>
            <a:endParaRPr lang="en-US" altLang="zh-CN" sz="1200" b="1" dirty="0">
              <a:latin typeface="楷体" panose="02010609060101010101" pitchFamily="49" charset="-122"/>
              <a:ea typeface="楷体" panose="02010609060101010101" pitchFamily="49" charset="-122"/>
            </a:endParaRPr>
          </a:p>
          <a:p>
            <a:pPr>
              <a:spcBef>
                <a:spcPct val="0"/>
              </a:spcBef>
              <a:buClrTx/>
              <a:buSzTx/>
              <a:buFontTx/>
              <a:buNone/>
            </a:pPr>
            <a:r>
              <a:rPr lang="zh-CN" altLang="en-US" sz="1200" b="1" dirty="0">
                <a:latin typeface="楷体" panose="02010609060101010101" pitchFamily="49" charset="-122"/>
                <a:ea typeface="楷体" panose="02010609060101010101" pitchFamily="49" charset="-122"/>
              </a:rPr>
              <a:t>        发展中国家                             发达国家</a:t>
            </a:r>
            <a:endParaRPr lang="en-US" altLang="zh-CN" sz="1200" b="1"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8654266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8" grpId="0" animBg="1"/>
      <p:bldP spid="10" grpId="0" animBg="1"/>
      <p:bldP spid="3"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5" descr="A bar graph plots the share of U S imports by sector versus the years 1983 to 2012 for the 4 skill sectors. The following list provides share of U S imports for each sector, by year range. Least skill-intensive: 1983 to 87, 5.8; 1988 to 92, 4.5; 1993 to 97, 3.8; 1998 to 2002, 2.5; 2003 to 2007, 2; 2008 to 2012, 2. Second least skill-intensive: 1983 to 87, 1.7; 1988 to 92, 2.1; 1993 to 97, 2; 1998 to 2002, 2; 2003 to 2007, 2; 2008 to 2012, 2. Second most skill-intensive: 1983 to 87, 1.6; 1988 to 92, 2.4; 1993 to 97, 3.2; 1998 to 2002, 3.6; 2003 to 2007, 3; 2008 to 2012, 2.3. Most skill-intensive: 1983 to 87, 1.8; 1988 to 92, 1.2; 1993 to 97, 1.9; 1998 to 2002, 2.3; 2003 to 2007, 3.3; 2008 to 2012, 4. All values estim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23879" y="2150813"/>
            <a:ext cx="5721146" cy="4230515"/>
          </a:xfrm>
          <a:prstGeom prst="rect">
            <a:avLst/>
          </a:prstGeom>
        </p:spPr>
      </p:pic>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2000" b="0" dirty="0">
                <a:ea typeface="ヒラギノ角ゴ Pro W3" pitchFamily="-84" charset="-128"/>
              </a:rPr>
              <a:t>(6 of 7)</a:t>
            </a:r>
            <a:endParaRPr lang="en-IN" sz="2000" b="0" dirty="0"/>
          </a:p>
        </p:txBody>
      </p:sp>
      <p:sp>
        <p:nvSpPr>
          <p:cNvPr id="12" name="Content Placeholder 3"/>
          <p:cNvSpPr>
            <a:spLocks noGrp="1"/>
          </p:cNvSpPr>
          <p:nvPr>
            <p:ph idx="13"/>
          </p:nvPr>
        </p:nvSpPr>
        <p:spPr>
          <a:xfrm>
            <a:off x="6106811" y="2823033"/>
            <a:ext cx="2805931" cy="2801736"/>
          </a:xfrm>
          <a:solidFill>
            <a:schemeClr val="bg1"/>
          </a:solidFill>
        </p:spPr>
        <p:txBody>
          <a:bodyPr/>
          <a:lstStyle/>
          <a:p>
            <a:pPr marL="342900" indent="-342900">
              <a:spcBef>
                <a:spcPts val="600"/>
              </a:spcBef>
              <a:spcAft>
                <a:spcPts val="600"/>
              </a:spcAft>
            </a:pPr>
            <a:r>
              <a:rPr lang="zh-CN" altLang="en-US" sz="2000" dirty="0">
                <a:latin typeface="+mn-ea"/>
              </a:rPr>
              <a:t>随着时间的推移，出口日益集中在高技术部门。</a:t>
            </a:r>
            <a:endParaRPr lang="en-US" altLang="zh-CN" sz="2000" dirty="0">
              <a:latin typeface="+mn-ea"/>
            </a:endParaRPr>
          </a:p>
          <a:p>
            <a:pPr marL="342900" indent="-342900">
              <a:spcBef>
                <a:spcPts val="600"/>
              </a:spcBef>
              <a:spcAft>
                <a:spcPts val="600"/>
              </a:spcAft>
            </a:pPr>
            <a:r>
              <a:rPr lang="zh-CN" altLang="en-US" sz="2000" dirty="0">
                <a:latin typeface="+mn-ea"/>
              </a:rPr>
              <a:t>最近几年，出口的最大份额是在技能密集度最高的部门，而早些年出口集中在技能密集程度最低的部门。</a:t>
            </a:r>
            <a:endParaRPr lang="en-US" altLang="en-US" sz="2000" dirty="0">
              <a:latin typeface="+mn-ea"/>
            </a:endParaRPr>
          </a:p>
        </p:txBody>
      </p:sp>
      <p:sp>
        <p:nvSpPr>
          <p:cNvPr id="7" name="矩形 6"/>
          <p:cNvSpPr/>
          <p:nvPr/>
        </p:nvSpPr>
        <p:spPr>
          <a:xfrm>
            <a:off x="2217526" y="1830094"/>
            <a:ext cx="6393074" cy="707886"/>
          </a:xfrm>
          <a:prstGeom prst="rect">
            <a:avLst/>
          </a:prstGeom>
        </p:spPr>
        <p:txBody>
          <a:bodyPr wrap="square">
            <a:spAutoFit/>
          </a:bodyPr>
          <a:lstStyle/>
          <a:p>
            <a:pPr marL="342900" indent="-342900">
              <a:buFont typeface="Arial" panose="020B0604020202020204" pitchFamily="34" charset="0"/>
              <a:buChar char="•"/>
            </a:pPr>
            <a:r>
              <a:rPr lang="zh-CN" altLang="en-US" sz="2000" b="1" dirty="0">
                <a:solidFill>
                  <a:srgbClr val="001581"/>
                </a:solidFill>
              </a:rPr>
              <a:t>或者比较</a:t>
            </a:r>
            <a:r>
              <a:rPr lang="zh-CN" altLang="en-US" sz="2000" dirty="0"/>
              <a:t>一下当中国这样的国家在经济增长并变得更加技术密集时，其</a:t>
            </a:r>
            <a:r>
              <a:rPr lang="zh-CN" altLang="en-US" sz="2000" i="1" u="sng" dirty="0">
                <a:solidFill>
                  <a:srgbClr val="99008C"/>
                </a:solidFill>
              </a:rPr>
              <a:t>出口的变化</a:t>
            </a:r>
            <a:r>
              <a:rPr lang="zh-CN" altLang="en-US" sz="2000" dirty="0"/>
              <a:t>：</a:t>
            </a:r>
            <a:endParaRPr lang="en-US" altLang="en-US" sz="2000" dirty="0"/>
          </a:p>
        </p:txBody>
      </p:sp>
      <p:sp>
        <p:nvSpPr>
          <p:cNvPr id="10" name="椭圆 9"/>
          <p:cNvSpPr/>
          <p:nvPr/>
        </p:nvSpPr>
        <p:spPr>
          <a:xfrm>
            <a:off x="0" y="2384364"/>
            <a:ext cx="546791" cy="2623552"/>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9" name="Title 1"/>
          <p:cNvSpPr txBox="1">
            <a:spLocks/>
          </p:cNvSpPr>
          <p:nvPr/>
        </p:nvSpPr>
        <p:spPr>
          <a:xfrm>
            <a:off x="223878" y="6381328"/>
            <a:ext cx="6004305" cy="395256"/>
          </a:xfrm>
          <a:prstGeom prst="rect">
            <a:avLst/>
          </a:prstGeom>
          <a:solidFill>
            <a:schemeClr val="bg1"/>
          </a:solidFill>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1800" dirty="0">
                <a:latin typeface="+mn-ea"/>
                <a:ea typeface="+mn-ea"/>
              </a:rPr>
              <a:t>图</a:t>
            </a:r>
            <a:r>
              <a:rPr lang="en-US" altLang="en-US" sz="1800" dirty="0">
                <a:latin typeface="+mn-ea"/>
                <a:ea typeface="+mn-ea"/>
              </a:rPr>
              <a:t>5.14 </a:t>
            </a:r>
            <a:r>
              <a:rPr lang="zh-CN" altLang="en-US" sz="1800" dirty="0">
                <a:latin typeface="+mn-ea"/>
                <a:ea typeface="+mn-ea"/>
              </a:rPr>
              <a:t>中国对美国出口随时间变化的格局</a:t>
            </a:r>
            <a:endParaRPr lang="en-IN" sz="1800" b="0" dirty="0">
              <a:latin typeface="+mn-ea"/>
              <a:ea typeface="+mn-ea"/>
            </a:endParaRPr>
          </a:p>
        </p:txBody>
      </p:sp>
      <p:sp>
        <p:nvSpPr>
          <p:cNvPr id="6" name="Content Placeholder 3">
            <a:extLst>
              <a:ext uri="{FF2B5EF4-FFF2-40B4-BE49-F238E27FC236}">
                <a16:creationId xmlns:a16="http://schemas.microsoft.com/office/drawing/2014/main" id="{74287F2D-23F1-8B12-6FA2-D415F9F7ADE9}"/>
              </a:ext>
            </a:extLst>
          </p:cNvPr>
          <p:cNvSpPr>
            <a:spLocks noGrp="1"/>
          </p:cNvSpPr>
          <p:nvPr>
            <p:ph idx="1"/>
          </p:nvPr>
        </p:nvSpPr>
        <p:spPr>
          <a:xfrm>
            <a:off x="457200" y="1312653"/>
            <a:ext cx="8153400" cy="518827"/>
          </a:xfrm>
        </p:spPr>
        <p:txBody>
          <a:bodyPr/>
          <a:lstStyle/>
          <a:p>
            <a:r>
              <a:rPr lang="zh-CN" altLang="en-US" sz="2400" b="1" dirty="0">
                <a:solidFill>
                  <a:srgbClr val="FF0000"/>
                </a:solidFill>
                <a:ea typeface="ヒラギノ角ゴ Pro W3" pitchFamily="-84" charset="-128"/>
              </a:rPr>
              <a:t>其次</a:t>
            </a:r>
            <a:r>
              <a:rPr lang="en-US" altLang="en-US" sz="2400" b="1" dirty="0">
                <a:solidFill>
                  <a:srgbClr val="FF0000"/>
                </a:solidFill>
                <a:ea typeface="ヒラギノ角ゴ Pro W3" pitchFamily="-84" charset="-128"/>
              </a:rPr>
              <a:t>: </a:t>
            </a:r>
            <a:r>
              <a:rPr lang="zh-CN" altLang="en-US" sz="2400" i="1" dirty="0">
                <a:solidFill>
                  <a:srgbClr val="99008C"/>
                </a:solidFill>
              </a:rPr>
              <a:t>直接观测</a:t>
            </a:r>
            <a:r>
              <a:rPr lang="zh-CN" altLang="en-US" sz="2400" dirty="0"/>
              <a:t>发达国家和发展中国家之间的货物贸易模式</a:t>
            </a:r>
            <a:endParaRPr lang="en-US" altLang="en-US" sz="2400" dirty="0">
              <a:ea typeface="ヒラギノ角ゴ Pro W3" pitchFamily="-84" charset="-128"/>
            </a:endParaRPr>
          </a:p>
        </p:txBody>
      </p:sp>
    </p:spTree>
    <p:extLst>
      <p:ext uri="{BB962C8B-B14F-4D97-AF65-F5344CB8AC3E}">
        <p14:creationId xmlns:p14="http://schemas.microsoft.com/office/powerpoint/2010/main" val="15218196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afterEffect">
                                  <p:stCondLst>
                                    <p:cond delay="50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bg/>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
                                            <p:txEl>
                                              <p:pRg st="0" end="0"/>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build="p" animBg="1"/>
      <p:bldP spid="7" grpId="0"/>
      <p:bldP spid="10" grpId="0" animBg="1"/>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en-US" altLang="en-US" sz="3600" dirty="0">
                <a:ea typeface="ヒラギノ角ゴ Pro W3" pitchFamily="-84" charset="-128"/>
              </a:rPr>
              <a:t>3.</a:t>
            </a:r>
            <a:r>
              <a:rPr lang="zh-CN" altLang="en-US" sz="3600" dirty="0">
                <a:latin typeface="+mn-lt"/>
                <a:ea typeface="+mn-ea"/>
              </a:rPr>
              <a:t>对</a:t>
            </a:r>
            <a:r>
              <a:rPr lang="en-US" altLang="en-US" sz="3600" dirty="0">
                <a:latin typeface="+mn-lt"/>
                <a:ea typeface="+mn-ea"/>
              </a:rPr>
              <a:t>H-O</a:t>
            </a:r>
            <a:r>
              <a:rPr lang="zh-CN" altLang="en-US" sz="3600" dirty="0">
                <a:latin typeface="+mn-lt"/>
                <a:ea typeface="+mn-ea"/>
              </a:rPr>
              <a:t>模型的实证分析</a:t>
            </a:r>
            <a:r>
              <a:rPr lang="en-US" altLang="en-US" sz="2000" b="0" dirty="0">
                <a:ea typeface="ヒラギノ角ゴ Pro W3" pitchFamily="-84" charset="-128"/>
              </a:rPr>
              <a:t>(7 of 7)</a:t>
            </a:r>
            <a:endParaRPr lang="en-IN" sz="2000" b="0" dirty="0"/>
          </a:p>
        </p:txBody>
      </p:sp>
      <p:sp>
        <p:nvSpPr>
          <p:cNvPr id="4" name="Content Placeholder 3"/>
          <p:cNvSpPr>
            <a:spLocks noGrp="1"/>
          </p:cNvSpPr>
          <p:nvPr>
            <p:ph idx="1"/>
          </p:nvPr>
        </p:nvSpPr>
        <p:spPr>
          <a:xfrm>
            <a:off x="213420" y="1312653"/>
            <a:ext cx="8640960" cy="4852651"/>
          </a:xfrm>
          <a:solidFill>
            <a:schemeClr val="bg1"/>
          </a:solidFill>
        </p:spPr>
        <p:txBody>
          <a:bodyPr/>
          <a:lstStyle/>
          <a:p>
            <a:pPr>
              <a:spcBef>
                <a:spcPts val="600"/>
              </a:spcBef>
              <a:spcAft>
                <a:spcPts val="600"/>
              </a:spcAft>
            </a:pPr>
            <a:r>
              <a:rPr lang="zh-CN" altLang="en-US" sz="2400" b="1" dirty="0">
                <a:solidFill>
                  <a:srgbClr val="FF0000"/>
                </a:solidFill>
                <a:ea typeface="ヒラギノ角ゴ Pro W3" pitchFamily="-84" charset="-128"/>
              </a:rPr>
              <a:t>实证检验的含义</a:t>
            </a:r>
            <a:endParaRPr lang="en-US" altLang="zh-CN" sz="2400" b="1" dirty="0">
              <a:solidFill>
                <a:srgbClr val="FF0000"/>
              </a:solidFill>
              <a:ea typeface="ヒラギノ角ゴ Pro W3" pitchFamily="-84" charset="-128"/>
            </a:endParaRPr>
          </a:p>
          <a:p>
            <a:pPr>
              <a:spcBef>
                <a:spcPts val="600"/>
              </a:spcBef>
              <a:spcAft>
                <a:spcPts val="600"/>
              </a:spcAft>
            </a:pPr>
            <a:r>
              <a:rPr lang="zh-CN" altLang="en-US" sz="2400" dirty="0"/>
              <a:t>我们</a:t>
            </a:r>
            <a:r>
              <a:rPr lang="zh-CN" altLang="en-US" sz="2200" i="1" dirty="0">
                <a:solidFill>
                  <a:srgbClr val="99008C"/>
                </a:solidFill>
              </a:rPr>
              <a:t>没有观察到</a:t>
            </a:r>
            <a:r>
              <a:rPr lang="zh-CN" altLang="en-US" sz="2400" dirty="0"/>
              <a:t>各国的</a:t>
            </a:r>
            <a:r>
              <a:rPr lang="zh-CN" altLang="en-US" sz="2200" i="1" dirty="0">
                <a:solidFill>
                  <a:srgbClr val="99008C"/>
                </a:solidFill>
              </a:rPr>
              <a:t>要素价格均等化</a:t>
            </a:r>
            <a:r>
              <a:rPr lang="zh-CN" altLang="en-US" sz="2400" dirty="0"/>
              <a:t>。</a:t>
            </a:r>
            <a:endParaRPr lang="en-US" altLang="zh-CN" sz="2200" dirty="0"/>
          </a:p>
          <a:p>
            <a:pPr lvl="1">
              <a:spcAft>
                <a:spcPts val="600"/>
              </a:spcAft>
            </a:pPr>
            <a:r>
              <a:rPr lang="zh-CN" altLang="en-US" sz="2000" dirty="0"/>
              <a:t>当我们检验包含要素价格均等化背后所有假定的</a:t>
            </a:r>
            <a:r>
              <a:rPr lang="en-US" altLang="zh-CN" sz="2000" dirty="0"/>
              <a:t>H-O</a:t>
            </a:r>
            <a:r>
              <a:rPr lang="zh-CN" altLang="en-US" sz="2000" dirty="0"/>
              <a:t>模型的</a:t>
            </a:r>
            <a:r>
              <a:rPr lang="zh-CN" altLang="en-US" sz="2000" i="1" dirty="0">
                <a:solidFill>
                  <a:srgbClr val="001581"/>
                </a:solidFill>
              </a:rPr>
              <a:t>“纯”版本</a:t>
            </a:r>
            <a:r>
              <a:rPr lang="zh-CN" altLang="en-US" sz="2000" dirty="0"/>
              <a:t>时，我们发现一个国家的贸易要素含量与基于该国要素丰裕度的理论预测几乎没有相似之处。</a:t>
            </a:r>
            <a:endParaRPr lang="en-US" altLang="zh-CN" sz="2000" dirty="0"/>
          </a:p>
          <a:p>
            <a:pPr>
              <a:spcBef>
                <a:spcPts val="600"/>
              </a:spcBef>
              <a:spcAft>
                <a:spcPts val="600"/>
              </a:spcAft>
            </a:pPr>
            <a:r>
              <a:rPr lang="zh-CN" altLang="en-US" sz="2200" dirty="0"/>
              <a:t>然而，要素比例模型的</a:t>
            </a:r>
            <a:r>
              <a:rPr lang="zh-CN" altLang="en-US" sz="2200" i="1" dirty="0">
                <a:solidFill>
                  <a:srgbClr val="99008C"/>
                </a:solidFill>
              </a:rPr>
              <a:t>较低限制版本符合</a:t>
            </a:r>
            <a:r>
              <a:rPr lang="zh-CN" altLang="en-US" sz="2200" dirty="0"/>
              <a:t>贸易要素含量的预测模式。</a:t>
            </a:r>
            <a:endParaRPr lang="en-US" altLang="zh-CN" sz="2200" dirty="0"/>
          </a:p>
          <a:p>
            <a:pPr>
              <a:spcBef>
                <a:spcPts val="600"/>
              </a:spcBef>
              <a:spcAft>
                <a:spcPts val="600"/>
              </a:spcAft>
            </a:pPr>
            <a:r>
              <a:rPr lang="zh-CN" altLang="en-US" sz="2200" dirty="0"/>
              <a:t>发达国家和发展中国家之间的货物贸易模式</a:t>
            </a:r>
            <a:r>
              <a:rPr lang="zh-CN" altLang="en-US" sz="2200" i="1" dirty="0">
                <a:solidFill>
                  <a:srgbClr val="99008C"/>
                </a:solidFill>
              </a:rPr>
              <a:t>也非常符合</a:t>
            </a:r>
            <a:r>
              <a:rPr lang="zh-CN" altLang="en-US" sz="2200" dirty="0"/>
              <a:t>模型的预测。</a:t>
            </a:r>
            <a:endParaRPr lang="en-US" altLang="zh-CN" sz="2200" dirty="0"/>
          </a:p>
          <a:p>
            <a:pPr>
              <a:spcBef>
                <a:spcPts val="600"/>
              </a:spcBef>
              <a:spcAft>
                <a:spcPts val="600"/>
              </a:spcAft>
            </a:pPr>
            <a:r>
              <a:rPr lang="zh-CN" altLang="en-US" sz="2200" dirty="0"/>
              <a:t>最后，</a:t>
            </a:r>
            <a:r>
              <a:rPr lang="en-US" altLang="zh-CN" sz="2200" dirty="0"/>
              <a:t>H-O</a:t>
            </a:r>
            <a:r>
              <a:rPr lang="zh-CN" altLang="en-US" sz="2200" dirty="0"/>
              <a:t>模型对于理解贸易的影响，尤其是对收入分配的影响</a:t>
            </a:r>
            <a:r>
              <a:rPr lang="zh-CN" altLang="en-US" sz="2200" b="1" dirty="0">
                <a:solidFill>
                  <a:srgbClr val="FF0000"/>
                </a:solidFill>
              </a:rPr>
              <a:t>仍然至关重要</a:t>
            </a:r>
            <a:r>
              <a:rPr lang="zh-CN" altLang="en-US" sz="2200" dirty="0"/>
              <a:t>。</a:t>
            </a:r>
            <a:endParaRPr lang="en-US" altLang="zh-CN" sz="2200" dirty="0"/>
          </a:p>
        </p:txBody>
      </p:sp>
    </p:spTree>
    <p:extLst>
      <p:ext uri="{BB962C8B-B14F-4D97-AF65-F5344CB8AC3E}">
        <p14:creationId xmlns:p14="http://schemas.microsoft.com/office/powerpoint/2010/main" val="426908437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2">
            <a:extLst>
              <a:ext uri="{FF2B5EF4-FFF2-40B4-BE49-F238E27FC236}">
                <a16:creationId xmlns:a16="http://schemas.microsoft.com/office/drawing/2014/main" id="{04B39BAA-1E11-1B40-93F1-839FF40831AC}"/>
              </a:ext>
            </a:extLst>
          </p:cNvPr>
          <p:cNvSpPr>
            <a:spLocks noGrp="1" noChangeArrowheads="1"/>
          </p:cNvSpPr>
          <p:nvPr>
            <p:ph type="title"/>
          </p:nvPr>
        </p:nvSpPr>
        <p:spPr>
          <a:xfrm>
            <a:off x="457200" y="116632"/>
            <a:ext cx="8229600" cy="837364"/>
          </a:xfrm>
        </p:spPr>
        <p:txBody>
          <a:bodyPr/>
          <a:lstStyle/>
          <a:p>
            <a:pPr algn="ctr" eaLnBrk="1" hangingPunct="1"/>
            <a:r>
              <a:rPr lang="zh-CN" altLang="en-US" b="1" dirty="0"/>
              <a:t>本章小结</a:t>
            </a:r>
          </a:p>
        </p:txBody>
      </p:sp>
      <p:sp>
        <p:nvSpPr>
          <p:cNvPr id="83971" name="Rectangle 3">
            <a:extLst>
              <a:ext uri="{FF2B5EF4-FFF2-40B4-BE49-F238E27FC236}">
                <a16:creationId xmlns:a16="http://schemas.microsoft.com/office/drawing/2014/main" id="{5BC69EB3-91EF-15E4-F2CC-D80E96E617E6}"/>
              </a:ext>
            </a:extLst>
          </p:cNvPr>
          <p:cNvSpPr>
            <a:spLocks noGrp="1" noChangeArrowheads="1"/>
          </p:cNvSpPr>
          <p:nvPr>
            <p:ph idx="1"/>
          </p:nvPr>
        </p:nvSpPr>
        <p:spPr>
          <a:xfrm>
            <a:off x="457200" y="1052736"/>
            <a:ext cx="8507288" cy="5184576"/>
          </a:xfrm>
        </p:spPr>
        <p:txBody>
          <a:bodyPr/>
          <a:lstStyle/>
          <a:p>
            <a:pPr eaLnBrk="1" hangingPunct="1">
              <a:spcBef>
                <a:spcPts val="600"/>
              </a:spcBef>
              <a:buFont typeface="Wingdings" panose="05000000000000000000" pitchFamily="2" charset="2"/>
              <a:buNone/>
            </a:pPr>
            <a:r>
              <a:rPr lang="en-US" altLang="en-US" sz="2200" dirty="0"/>
              <a:t>■</a:t>
            </a:r>
            <a:r>
              <a:rPr lang="en-US" altLang="zh-CN" sz="2200" dirty="0"/>
              <a:t> H-O</a:t>
            </a:r>
            <a:r>
              <a:rPr lang="zh-CN" altLang="en-US" sz="2200" dirty="0"/>
              <a:t>模型解释了两要素、两种产品的经济中</a:t>
            </a:r>
            <a:r>
              <a:rPr lang="zh-CN" altLang="en-US" sz="2200" b="1" dirty="0"/>
              <a:t>资源对贸易的影响</a:t>
            </a:r>
          </a:p>
          <a:p>
            <a:pPr eaLnBrk="1" hangingPunct="1">
              <a:spcBef>
                <a:spcPts val="600"/>
              </a:spcBef>
              <a:buFont typeface="Wingdings" panose="05000000000000000000" pitchFamily="2" charset="2"/>
              <a:buNone/>
            </a:pPr>
            <a:r>
              <a:rPr lang="en-US" altLang="en-US" sz="2200" dirty="0"/>
              <a:t>■</a:t>
            </a:r>
            <a:r>
              <a:rPr lang="zh-CN" altLang="en-US" sz="2200" dirty="0"/>
              <a:t>劳动密集型产品价格的相对上升将使</a:t>
            </a:r>
            <a:r>
              <a:rPr lang="zh-CN" altLang="en-US" sz="2200" b="1" dirty="0"/>
              <a:t>收入分配</a:t>
            </a:r>
            <a:r>
              <a:rPr lang="zh-CN" altLang="en-US" sz="2200" dirty="0"/>
              <a:t>有利于劳动</a:t>
            </a:r>
          </a:p>
          <a:p>
            <a:pPr lvl="1">
              <a:buFont typeface="Wingdings" panose="05000000000000000000" pitchFamily="2" charset="2"/>
              <a:buChar char="l"/>
            </a:pPr>
            <a:r>
              <a:rPr lang="en-US" altLang="en-US" sz="2000" dirty="0"/>
              <a:t>■</a:t>
            </a:r>
            <a:r>
              <a:rPr lang="zh-CN" altLang="en-US" sz="2000" dirty="0"/>
              <a:t>劳动的以两种产品衡量的实际工资将上升，而资本所有者以两种产品衡量的实际报酬将下降</a:t>
            </a:r>
            <a:endParaRPr lang="en-US" altLang="zh-CN" sz="2000" dirty="0"/>
          </a:p>
          <a:p>
            <a:pPr eaLnBrk="1" hangingPunct="1">
              <a:spcBef>
                <a:spcPts val="600"/>
              </a:spcBef>
              <a:buFont typeface="Wingdings" panose="05000000000000000000" pitchFamily="2" charset="2"/>
              <a:buNone/>
            </a:pPr>
            <a:r>
              <a:rPr lang="en-US" altLang="en-US" sz="2200" dirty="0"/>
              <a:t>■</a:t>
            </a:r>
            <a:r>
              <a:rPr lang="zh-CN" altLang="en-US" sz="2200" dirty="0"/>
              <a:t>在给定的商品相对价格下，</a:t>
            </a:r>
            <a:r>
              <a:rPr lang="zh-CN" altLang="en-US" sz="2200" b="1" dirty="0"/>
              <a:t>生产要素的增加</a:t>
            </a:r>
            <a:r>
              <a:rPr lang="zh-CN" altLang="en-US" sz="2200" dirty="0"/>
              <a:t>将提高密集使用该要素的产品的产出增加，而减少其它产品的供给</a:t>
            </a:r>
          </a:p>
          <a:p>
            <a:pPr eaLnBrk="1" hangingPunct="1">
              <a:spcBef>
                <a:spcPts val="600"/>
              </a:spcBef>
              <a:buFont typeface="Wingdings" panose="05000000000000000000" pitchFamily="2" charset="2"/>
              <a:buNone/>
            </a:pPr>
            <a:r>
              <a:rPr lang="en-US" altLang="en-US" sz="2200" dirty="0"/>
              <a:t>■</a:t>
            </a:r>
            <a:r>
              <a:rPr lang="zh-CN" altLang="en-US" sz="2200" dirty="0"/>
              <a:t> </a:t>
            </a:r>
            <a:r>
              <a:rPr lang="en-US" altLang="zh-CN" sz="2200" dirty="0"/>
              <a:t>H-O</a:t>
            </a:r>
            <a:r>
              <a:rPr lang="zh-CN" altLang="en-US" sz="2200" dirty="0"/>
              <a:t>理论预测了以下</a:t>
            </a:r>
            <a:r>
              <a:rPr lang="zh-CN" altLang="en-US" sz="2200" b="1" dirty="0"/>
              <a:t>贸易模式</a:t>
            </a:r>
            <a:r>
              <a:rPr lang="zh-CN" altLang="en-US" sz="2200" dirty="0"/>
              <a:t>：</a:t>
            </a:r>
          </a:p>
          <a:p>
            <a:pPr lvl="1" eaLnBrk="1" hangingPunct="1">
              <a:buFont typeface="Wingdings" panose="05000000000000000000" pitchFamily="2" charset="2"/>
              <a:buChar char="l"/>
            </a:pPr>
            <a:r>
              <a:rPr lang="en-US" altLang="en-US" sz="2000" dirty="0"/>
              <a:t>■</a:t>
            </a:r>
            <a:r>
              <a:rPr lang="zh-CN" altLang="en-US" sz="2000" dirty="0"/>
              <a:t>每一个国家都出口那些比较密集地使用在本国较为丰裕的生产要素所生产的产品。</a:t>
            </a:r>
          </a:p>
          <a:p>
            <a:pPr lvl="1">
              <a:buFont typeface="Wingdings" panose="05000000000000000000" pitchFamily="2" charset="2"/>
              <a:buChar char="l"/>
            </a:pPr>
            <a:r>
              <a:rPr lang="zh-CN" altLang="en-US" sz="2000" dirty="0"/>
              <a:t>丰裕要素的所有者将从贸易中获利，而稀缺要素的所有者将从贸易中受到损失</a:t>
            </a:r>
          </a:p>
          <a:p>
            <a:pPr eaLnBrk="1" hangingPunct="1">
              <a:spcBef>
                <a:spcPts val="600"/>
              </a:spcBef>
              <a:buFont typeface="Wingdings" panose="05000000000000000000" pitchFamily="2" charset="2"/>
              <a:buNone/>
            </a:pPr>
            <a:r>
              <a:rPr lang="en-US" altLang="en-US" sz="2200" dirty="0"/>
              <a:t>■</a:t>
            </a:r>
            <a:r>
              <a:rPr lang="zh-CN" altLang="en-US" sz="2200" dirty="0"/>
              <a:t>在现实世界中，由于资源、贸易壁垒以及技术上的国际差异，使得要素价格无法实现均等化</a:t>
            </a:r>
          </a:p>
          <a:p>
            <a:pPr eaLnBrk="1" hangingPunct="1">
              <a:spcBef>
                <a:spcPts val="600"/>
              </a:spcBef>
              <a:buFont typeface="Wingdings" panose="05000000000000000000" pitchFamily="2" charset="2"/>
              <a:buNone/>
            </a:pPr>
            <a:r>
              <a:rPr lang="en-US" altLang="en-US" sz="2200" dirty="0"/>
              <a:t>■</a:t>
            </a:r>
            <a:r>
              <a:rPr lang="zh-CN" altLang="en-US" sz="2200" dirty="0"/>
              <a:t>经验实证对</a:t>
            </a:r>
            <a:r>
              <a:rPr lang="en-US" altLang="zh-CN" sz="2200" dirty="0"/>
              <a:t>H-O</a:t>
            </a:r>
            <a:r>
              <a:rPr lang="zh-CN" altLang="en-US" sz="2200" dirty="0"/>
              <a:t>模型的检验所得出的结论是不确定的</a:t>
            </a:r>
          </a:p>
          <a:p>
            <a:pPr eaLnBrk="1" hangingPunct="1">
              <a:spcBef>
                <a:spcPts val="600"/>
              </a:spcBef>
              <a:buFont typeface="Wingdings" panose="05000000000000000000" pitchFamily="2" charset="2"/>
              <a:buNone/>
            </a:pPr>
            <a:endParaRPr lang="zh-CN" altLang="en-US" sz="2200"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EDD9BA29-FDC5-9E6C-F6AC-B3F3767B5461}"/>
              </a:ext>
            </a:extLst>
          </p:cNvPr>
          <p:cNvSpPr>
            <a:spLocks noGrp="1" noChangeArrowheads="1"/>
          </p:cNvSpPr>
          <p:nvPr>
            <p:ph type="ctrTitle"/>
          </p:nvPr>
        </p:nvSpPr>
        <p:spPr>
          <a:xfrm>
            <a:off x="685800" y="762001"/>
            <a:ext cx="7772400" cy="1730896"/>
          </a:xfrm>
        </p:spPr>
        <p:txBody>
          <a:bodyPr/>
          <a:lstStyle/>
          <a:p>
            <a:pPr eaLnBrk="1" hangingPunct="1"/>
            <a:r>
              <a:rPr lang="zh-CN" altLang="en-US" dirty="0">
                <a:ea typeface="黑体" panose="02010609060101010101" pitchFamily="49" charset="-122"/>
              </a:rPr>
              <a:t>作业</a:t>
            </a:r>
          </a:p>
        </p:txBody>
      </p:sp>
      <p:sp>
        <p:nvSpPr>
          <p:cNvPr id="49155" name="Rectangle 3">
            <a:extLst>
              <a:ext uri="{FF2B5EF4-FFF2-40B4-BE49-F238E27FC236}">
                <a16:creationId xmlns:a16="http://schemas.microsoft.com/office/drawing/2014/main" id="{4270D32E-0534-7644-342B-444FE23CBE85}"/>
              </a:ext>
            </a:extLst>
          </p:cNvPr>
          <p:cNvSpPr>
            <a:spLocks noGrp="1" noChangeArrowheads="1"/>
          </p:cNvSpPr>
          <p:nvPr>
            <p:ph type="subTitle" idx="1"/>
          </p:nvPr>
        </p:nvSpPr>
        <p:spPr>
          <a:xfrm>
            <a:off x="1835697" y="2996952"/>
            <a:ext cx="6048672" cy="705408"/>
          </a:xfrm>
        </p:spPr>
        <p:txBody>
          <a:bodyPr/>
          <a:lstStyle/>
          <a:p>
            <a:pPr eaLnBrk="1" hangingPunct="1"/>
            <a:r>
              <a:rPr lang="zh-CN" altLang="en-US" sz="3200" dirty="0">
                <a:solidFill>
                  <a:srgbClr val="FFC000"/>
                </a:solidFill>
              </a:rPr>
              <a:t>教材习题：</a:t>
            </a:r>
            <a:r>
              <a:rPr lang="en-US" altLang="zh-CN" sz="32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rPr>
              <a:t>1</a:t>
            </a:r>
            <a:r>
              <a:rPr lang="zh-CN" altLang="en-US" sz="32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rPr>
              <a:t>，</a:t>
            </a:r>
            <a:r>
              <a:rPr lang="en-US" altLang="zh-CN" sz="3200" b="1" dirty="0">
                <a:solidFill>
                  <a:srgbClr val="FFC000"/>
                </a:solidFill>
                <a:latin typeface="Times New Roman" panose="02020603050405020304" pitchFamily="18" charset="0"/>
                <a:ea typeface="黑体" panose="02010609060101010101" pitchFamily="49" charset="-122"/>
                <a:cs typeface="Times New Roman" panose="02020603050405020304" pitchFamily="18" charset="0"/>
              </a:rPr>
              <a:t>2</a:t>
            </a:r>
          </a:p>
          <a:p>
            <a:pPr eaLnBrk="1" hangingPunct="1"/>
            <a:endParaRPr lang="zh-CN" altLang="en-US" sz="3200" dirty="0">
              <a:solidFill>
                <a:srgbClr val="FFC000"/>
              </a:solidFill>
            </a:endParaRPr>
          </a:p>
        </p:txBody>
      </p:sp>
      <p:sp>
        <p:nvSpPr>
          <p:cNvPr id="2" name="内容占位符 1">
            <a:extLst>
              <a:ext uri="{FF2B5EF4-FFF2-40B4-BE49-F238E27FC236}">
                <a16:creationId xmlns:a16="http://schemas.microsoft.com/office/drawing/2014/main" id="{ED08E1D8-3C5B-E15A-DA83-35475C11A90E}"/>
              </a:ext>
            </a:extLst>
          </p:cNvPr>
          <p:cNvSpPr>
            <a:spLocks noGrp="1"/>
          </p:cNvSpPr>
          <p:nvPr>
            <p:ph sz="quarter" idx="4294967295"/>
          </p:nvPr>
        </p:nvSpPr>
        <p:spPr>
          <a:xfrm>
            <a:off x="0" y="1600201"/>
            <a:ext cx="8229600" cy="1036712"/>
          </a:xfrm>
        </p:spPr>
        <p:txBody>
          <a:bodyPr/>
          <a:lstStyle/>
          <a:p>
            <a:r>
              <a:rPr lang="en-US" altLang="zh-CN" dirty="0"/>
              <a:t> </a:t>
            </a:r>
            <a:endParaRPr lang="zh-CN" altLang="en-US" dirty="0"/>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F3E84F69-AD9B-B5EF-0C14-F23022F1A728}"/>
              </a:ext>
            </a:extLst>
          </p:cNvPr>
          <p:cNvSpPr>
            <a:spLocks noGrp="1"/>
          </p:cNvSpPr>
          <p:nvPr>
            <p:ph type="title"/>
          </p:nvPr>
        </p:nvSpPr>
        <p:spPr>
          <a:xfrm>
            <a:off x="510141" y="620688"/>
            <a:ext cx="8229600" cy="622828"/>
          </a:xfrm>
        </p:spPr>
        <p:txBody>
          <a:bodyPr/>
          <a:lstStyle/>
          <a:p>
            <a:r>
              <a:rPr lang="zh-CN" altLang="en-US" dirty="0"/>
              <a:t>补充作业：</a:t>
            </a:r>
          </a:p>
        </p:txBody>
      </p:sp>
      <p:sp>
        <p:nvSpPr>
          <p:cNvPr id="7" name="文本占位符 6">
            <a:extLst>
              <a:ext uri="{FF2B5EF4-FFF2-40B4-BE49-F238E27FC236}">
                <a16:creationId xmlns:a16="http://schemas.microsoft.com/office/drawing/2014/main" id="{446667AE-D2C1-9114-E7E1-F032A9C2295C}"/>
              </a:ext>
            </a:extLst>
          </p:cNvPr>
          <p:cNvSpPr>
            <a:spLocks noGrp="1"/>
          </p:cNvSpPr>
          <p:nvPr>
            <p:ph type="body" sz="quarter" idx="13"/>
          </p:nvPr>
        </p:nvSpPr>
        <p:spPr>
          <a:xfrm>
            <a:off x="510141" y="1582655"/>
            <a:ext cx="8229600" cy="3692690"/>
          </a:xfrm>
        </p:spPr>
        <p:txBody>
          <a:bodyPr/>
          <a:lstStyle/>
          <a:p>
            <a:pPr marL="285750" indent="-285750">
              <a:buFont typeface="Arial" panose="020B0604020202020204" pitchFamily="34" charset="0"/>
              <a:buChar char="•"/>
            </a:pPr>
            <a:r>
              <a:rPr lang="zh-CN" altLang="en-US" sz="2400" dirty="0"/>
              <a:t>电视机的生产过程是劳动相对密集型，且生产</a:t>
            </a:r>
            <a:r>
              <a:rPr lang="en-US" altLang="zh-CN" sz="2400" dirty="0"/>
              <a:t>1</a:t>
            </a:r>
            <a:r>
              <a:rPr lang="zh-CN" altLang="en-US" sz="2400" dirty="0"/>
              <a:t>台电视机需要</a:t>
            </a:r>
            <a:r>
              <a:rPr lang="en-US" altLang="zh-CN" sz="2400" dirty="0"/>
              <a:t>20</a:t>
            </a:r>
            <a:r>
              <a:rPr lang="zh-CN" altLang="en-US" sz="2400" dirty="0"/>
              <a:t>单位劳动和</a:t>
            </a:r>
            <a:r>
              <a:rPr lang="en-US" altLang="zh-CN" sz="2400" dirty="0"/>
              <a:t>4</a:t>
            </a:r>
            <a:r>
              <a:rPr lang="zh-CN" altLang="en-US" sz="2400" dirty="0"/>
              <a:t>单位土地。每台电视机价格为</a:t>
            </a:r>
            <a:r>
              <a:rPr lang="en-US" altLang="zh-CN" sz="2400" dirty="0"/>
              <a:t>60</a:t>
            </a:r>
            <a:r>
              <a:rPr lang="zh-CN" altLang="en-US" sz="2400" dirty="0"/>
              <a:t>美元。</a:t>
            </a:r>
            <a:endParaRPr lang="en-US" altLang="zh-CN" sz="2400" dirty="0"/>
          </a:p>
          <a:p>
            <a:pPr marL="285750" indent="-285750">
              <a:buFont typeface="Arial" panose="020B0604020202020204" pitchFamily="34" charset="0"/>
              <a:buChar char="•"/>
            </a:pPr>
            <a:r>
              <a:rPr lang="zh-CN" altLang="en-US" sz="2400" dirty="0"/>
              <a:t>而稻米则是土地相对密集型产品，生产</a:t>
            </a:r>
            <a:r>
              <a:rPr lang="en-US" altLang="zh-CN" sz="2400" dirty="0"/>
              <a:t>1</a:t>
            </a:r>
            <a:r>
              <a:rPr lang="zh-CN" altLang="en-US" sz="2400" dirty="0"/>
              <a:t>磅稻米需要</a:t>
            </a:r>
            <a:r>
              <a:rPr lang="en-US" altLang="zh-CN" sz="2400" dirty="0"/>
              <a:t>1</a:t>
            </a:r>
            <a:r>
              <a:rPr lang="zh-CN" altLang="en-US" sz="2400" dirty="0"/>
              <a:t>单位劳动和</a:t>
            </a:r>
            <a:r>
              <a:rPr lang="en-US" altLang="zh-CN" sz="2400" dirty="0"/>
              <a:t>4</a:t>
            </a:r>
            <a:r>
              <a:rPr lang="zh-CN" altLang="en-US" sz="2400" dirty="0"/>
              <a:t>单位土地。稻米的售价是每磅</a:t>
            </a:r>
            <a:r>
              <a:rPr lang="en-US" altLang="zh-CN" sz="2400" dirty="0"/>
              <a:t>4</a:t>
            </a:r>
            <a:r>
              <a:rPr lang="zh-CN" altLang="en-US" sz="2400" dirty="0"/>
              <a:t>美元。</a:t>
            </a:r>
            <a:endParaRPr lang="en-US" altLang="zh-CN" sz="2400" dirty="0"/>
          </a:p>
          <a:p>
            <a:pPr marL="285750" indent="-285750">
              <a:buFont typeface="Arial" panose="020B0604020202020204" pitchFamily="34" charset="0"/>
              <a:buChar char="•"/>
            </a:pPr>
            <a:r>
              <a:rPr lang="en-US" altLang="zh-CN" sz="2400" dirty="0"/>
              <a:t>a.</a:t>
            </a:r>
            <a:r>
              <a:rPr lang="zh-CN" altLang="en-US" sz="2400" dirty="0"/>
              <a:t>如果本国有</a:t>
            </a:r>
            <a:r>
              <a:rPr lang="en-US" altLang="zh-CN" sz="2400" dirty="0"/>
              <a:t>12</a:t>
            </a:r>
            <a:r>
              <a:rPr lang="zh-CN" altLang="en-US" sz="2400" dirty="0"/>
              <a:t>亿工人和</a:t>
            </a:r>
            <a:r>
              <a:rPr lang="en-US" altLang="zh-CN" sz="2400" dirty="0"/>
              <a:t>2</a:t>
            </a:r>
            <a:r>
              <a:rPr lang="zh-CN" altLang="en-US" sz="2400" dirty="0"/>
              <a:t>亿英亩土地，外国有</a:t>
            </a:r>
            <a:r>
              <a:rPr lang="en-US" altLang="zh-CN" sz="2400" dirty="0"/>
              <a:t>04</a:t>
            </a:r>
            <a:r>
              <a:rPr lang="zh-CN" altLang="en-US" sz="2400" dirty="0"/>
              <a:t>亿工人和</a:t>
            </a:r>
            <a:r>
              <a:rPr lang="en-US" altLang="zh-CN" sz="2400" dirty="0"/>
              <a:t>0.5</a:t>
            </a:r>
            <a:r>
              <a:rPr lang="zh-CN" altLang="en-US" sz="2400" dirty="0"/>
              <a:t>亿英亩土地，用要素比例理论</a:t>
            </a:r>
            <a:r>
              <a:rPr lang="en-US" altLang="zh-CN" sz="2400" dirty="0"/>
              <a:t>(</a:t>
            </a:r>
            <a:r>
              <a:rPr lang="zh-CN" altLang="en-US" sz="2400" dirty="0"/>
              <a:t>赫克歇尔</a:t>
            </a:r>
            <a:r>
              <a:rPr lang="en-US" altLang="zh-CN" sz="2400" dirty="0"/>
              <a:t>-</a:t>
            </a:r>
            <a:r>
              <a:rPr lang="zh-CN" altLang="en-US" sz="2400" dirty="0"/>
              <a:t>俄林理论</a:t>
            </a:r>
            <a:r>
              <a:rPr lang="en-US" altLang="zh-CN" sz="2400" dirty="0"/>
              <a:t>)</a:t>
            </a:r>
            <a:r>
              <a:rPr lang="zh-CN" altLang="en-US" sz="2400" dirty="0"/>
              <a:t>预测这两个国家间的贸易模式。</a:t>
            </a:r>
            <a:endParaRPr lang="en-US" altLang="zh-CN" sz="2400" dirty="0"/>
          </a:p>
          <a:p>
            <a:pPr marL="285750" indent="-285750">
              <a:buFont typeface="Arial" panose="020B0604020202020204" pitchFamily="34" charset="0"/>
              <a:buChar char="•"/>
            </a:pPr>
            <a:r>
              <a:rPr lang="en-US" altLang="zh-CN" sz="2400" dirty="0"/>
              <a:t>b. </a:t>
            </a:r>
            <a:r>
              <a:rPr lang="zh-CN" altLang="en-US" sz="2400" dirty="0"/>
              <a:t>在什么条件下，真实世界的情形与要素比例理论的预测结果不一致呢</a:t>
            </a:r>
            <a:r>
              <a:rPr lang="en-US" altLang="zh-CN" sz="2400" dirty="0"/>
              <a:t>?(</a:t>
            </a:r>
            <a:r>
              <a:rPr lang="zh-CN" altLang="en-US" sz="2400" dirty="0"/>
              <a:t>提示</a:t>
            </a:r>
            <a:r>
              <a:rPr lang="en-US" altLang="zh-CN" sz="2400" dirty="0"/>
              <a:t>:</a:t>
            </a:r>
            <a:r>
              <a:rPr lang="zh-CN" altLang="en-US" sz="2400" dirty="0"/>
              <a:t>想想几个对赫克歇尔</a:t>
            </a:r>
            <a:r>
              <a:rPr lang="en-US" altLang="zh-CN" sz="2400" dirty="0"/>
              <a:t>-</a:t>
            </a:r>
            <a:r>
              <a:rPr lang="zh-CN" altLang="en-US" sz="2400" dirty="0"/>
              <a:t>俄林理论的著名实证检验。</a:t>
            </a:r>
            <a:r>
              <a:rPr lang="en-US" altLang="zh-CN" sz="2400" dirty="0"/>
              <a:t>)</a:t>
            </a:r>
          </a:p>
        </p:txBody>
      </p:sp>
    </p:spTree>
    <p:extLst>
      <p:ext uri="{BB962C8B-B14F-4D97-AF65-F5344CB8AC3E}">
        <p14:creationId xmlns:p14="http://schemas.microsoft.com/office/powerpoint/2010/main" val="84979346"/>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7637C9D-D1A5-E613-D818-572707F89C1A}"/>
              </a:ext>
            </a:extLst>
          </p:cNvPr>
          <p:cNvSpPr>
            <a:spLocks noGrp="1"/>
          </p:cNvSpPr>
          <p:nvPr>
            <p:ph type="ctrTitle"/>
          </p:nvPr>
        </p:nvSpPr>
        <p:spPr/>
        <p:txBody>
          <a:bodyPr/>
          <a:lstStyle/>
          <a:p>
            <a:r>
              <a:rPr lang="zh-CN" altLang="en-US" dirty="0"/>
              <a:t>本 章 完</a:t>
            </a:r>
          </a:p>
        </p:txBody>
      </p:sp>
      <p:sp>
        <p:nvSpPr>
          <p:cNvPr id="6" name="副标题 5">
            <a:extLst>
              <a:ext uri="{FF2B5EF4-FFF2-40B4-BE49-F238E27FC236}">
                <a16:creationId xmlns:a16="http://schemas.microsoft.com/office/drawing/2014/main" id="{98DC099C-3CA7-1B62-8B95-EC8F4A7EFE06}"/>
              </a:ext>
            </a:extLst>
          </p:cNvPr>
          <p:cNvSpPr>
            <a:spLocks noGrp="1"/>
          </p:cNvSpPr>
          <p:nvPr>
            <p:ph type="subTitle" idx="1"/>
          </p:nvPr>
        </p:nvSpPr>
        <p:spPr>
          <a:xfrm>
            <a:off x="5724127" y="4293096"/>
            <a:ext cx="2745185" cy="1421904"/>
          </a:xfrm>
        </p:spPr>
        <p:txBody>
          <a:bodyPr/>
          <a:lstStyle/>
          <a:p>
            <a:fld id="{192B72C3-81DA-49BD-B608-F3FCACA1F8D5}" type="datetime2">
              <a:rPr lang="zh-CN" altLang="en-US" sz="2400" smtClean="0"/>
              <a:t>2024年3月15日 Friday</a:t>
            </a:fld>
            <a:endParaRPr lang="zh-CN" altLang="en-US" sz="2400" dirty="0"/>
          </a:p>
        </p:txBody>
      </p:sp>
    </p:spTree>
    <p:extLst>
      <p:ext uri="{BB962C8B-B14F-4D97-AF65-F5344CB8AC3E}">
        <p14:creationId xmlns:p14="http://schemas.microsoft.com/office/powerpoint/2010/main" val="109629324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D699C542-1408-4C53-37C6-219AC41F09C2}"/>
              </a:ext>
            </a:extLst>
          </p:cNvPr>
          <p:cNvSpPr>
            <a:spLocks noGrp="1"/>
          </p:cNvSpPr>
          <p:nvPr>
            <p:ph type="title"/>
          </p:nvPr>
        </p:nvSpPr>
        <p:spPr/>
        <p:txBody>
          <a:bodyPr/>
          <a:lstStyle/>
          <a:p>
            <a:r>
              <a:rPr lang="zh-CN" altLang="en-US" dirty="0"/>
              <a:t>思考题</a:t>
            </a:r>
          </a:p>
        </p:txBody>
      </p:sp>
      <p:sp>
        <p:nvSpPr>
          <p:cNvPr id="7" name="内容占位符 6">
            <a:extLst>
              <a:ext uri="{FF2B5EF4-FFF2-40B4-BE49-F238E27FC236}">
                <a16:creationId xmlns:a16="http://schemas.microsoft.com/office/drawing/2014/main" id="{68F36C86-D15C-24D5-C1DD-DEB2A6714A14}"/>
              </a:ext>
            </a:extLst>
          </p:cNvPr>
          <p:cNvSpPr>
            <a:spLocks noGrp="1"/>
          </p:cNvSpPr>
          <p:nvPr>
            <p:ph idx="1"/>
          </p:nvPr>
        </p:nvSpPr>
        <p:spPr>
          <a:xfrm>
            <a:off x="457200" y="1600200"/>
            <a:ext cx="8229600" cy="3052936"/>
          </a:xfrm>
        </p:spPr>
        <p:txBody>
          <a:bodyPr/>
          <a:lstStyle/>
          <a:p>
            <a:pPr algn="l"/>
            <a:r>
              <a:rPr lang="zh-CN" altLang="en-US" sz="2400" b="0" i="0" u="none" strike="noStrike" baseline="0" dirty="0">
                <a:solidFill>
                  <a:srgbClr val="333333"/>
                </a:solidFill>
                <a:latin typeface="MicrosoftYaHei"/>
              </a:rPr>
              <a:t>在土地便宜的美国，用来养牛的人均土地要多于用于种植小麦所用的人均土地。</a:t>
            </a:r>
            <a:endParaRPr lang="en-US" altLang="zh-CN" sz="2400" b="0" i="0" u="none" strike="noStrike" baseline="0" dirty="0">
              <a:solidFill>
                <a:srgbClr val="333333"/>
              </a:solidFill>
              <a:latin typeface="MicrosoftYaHei"/>
            </a:endParaRPr>
          </a:p>
          <a:p>
            <a:pPr algn="l"/>
            <a:r>
              <a:rPr lang="zh-CN" altLang="en-US" sz="2400" b="0" i="0" u="none" strike="noStrike" baseline="0" dirty="0">
                <a:solidFill>
                  <a:srgbClr val="333333"/>
                </a:solidFill>
                <a:latin typeface="MicrosoftYaHei"/>
              </a:rPr>
              <a:t>但是在那些比较拥挤的国家里，土地昂贵而劳动力便宜，人们用于养牛业的人均土地通常比美国用于种植小麦的人均土地更少。</a:t>
            </a:r>
            <a:endParaRPr lang="en-US" altLang="zh-CN" sz="2400" b="0" i="0" u="none" strike="noStrike" baseline="0" dirty="0">
              <a:solidFill>
                <a:srgbClr val="333333"/>
              </a:solidFill>
              <a:latin typeface="MicrosoftYaHei"/>
            </a:endParaRPr>
          </a:p>
          <a:p>
            <a:pPr algn="l"/>
            <a:r>
              <a:rPr lang="zh-CN" altLang="en-US" sz="2400" b="0" i="0" u="none" strike="noStrike" baseline="0" dirty="0">
                <a:solidFill>
                  <a:srgbClr val="333333"/>
                </a:solidFill>
                <a:latin typeface="MicrosoftYaHei"/>
              </a:rPr>
              <a:t>我们是否仍然可以说，与种植小麦相比，养牛业是土地密集型产业，为什么？</a:t>
            </a:r>
            <a:endParaRPr lang="zh-CN" altLang="en-US" sz="2000" dirty="0"/>
          </a:p>
        </p:txBody>
      </p:sp>
      <p:sp>
        <p:nvSpPr>
          <p:cNvPr id="8" name="内容占位符 7">
            <a:extLst>
              <a:ext uri="{FF2B5EF4-FFF2-40B4-BE49-F238E27FC236}">
                <a16:creationId xmlns:a16="http://schemas.microsoft.com/office/drawing/2014/main" id="{7FF38B75-E897-D588-F6A6-AA05051989AB}"/>
              </a:ext>
            </a:extLst>
          </p:cNvPr>
          <p:cNvSpPr>
            <a:spLocks noGrp="1"/>
          </p:cNvSpPr>
          <p:nvPr>
            <p:ph idx="13"/>
          </p:nvPr>
        </p:nvSpPr>
        <p:spPr>
          <a:xfrm>
            <a:off x="457200" y="4940684"/>
            <a:ext cx="8229600" cy="1368636"/>
          </a:xfrm>
        </p:spPr>
        <p:txBody>
          <a:bodyPr/>
          <a:lstStyle/>
          <a:p>
            <a:pPr algn="l"/>
            <a:r>
              <a:rPr lang="zh-CN" altLang="en-US" sz="2400" b="0" i="0" u="none" strike="noStrike" baseline="0" dirty="0">
                <a:solidFill>
                  <a:srgbClr val="333333"/>
                </a:solidFill>
                <a:latin typeface="楷体" panose="02010609060101010101" pitchFamily="49" charset="-122"/>
                <a:ea typeface="楷体" panose="02010609060101010101" pitchFamily="49" charset="-122"/>
              </a:rPr>
              <a:t>土地密集型</a:t>
            </a:r>
            <a:endParaRPr lang="en-US" altLang="zh-CN" sz="2400" b="0" i="0" u="none" strike="noStrike" baseline="0" dirty="0">
              <a:solidFill>
                <a:srgbClr val="333333"/>
              </a:solidFill>
              <a:latin typeface="楷体" panose="02010609060101010101" pitchFamily="49" charset="-122"/>
              <a:ea typeface="楷体" panose="02010609060101010101" pitchFamily="49" charset="-122"/>
            </a:endParaRPr>
          </a:p>
          <a:p>
            <a:pPr lvl="1"/>
            <a:r>
              <a:rPr lang="en-US" altLang="zh-CN" sz="2400" b="0" i="0" u="none" strike="noStrike" baseline="0" dirty="0">
                <a:solidFill>
                  <a:srgbClr val="333333"/>
                </a:solidFill>
                <a:latin typeface="楷体" panose="02010609060101010101" pitchFamily="49" charset="-122"/>
                <a:ea typeface="楷体" panose="02010609060101010101" pitchFamily="49" charset="-122"/>
                <a:sym typeface="Wingdings" panose="05000000000000000000" pitchFamily="2" charset="2"/>
              </a:rPr>
              <a:t> </a:t>
            </a:r>
            <a:r>
              <a:rPr lang="zh-CN" altLang="en-US" sz="2400" b="0" i="0" u="none" strike="noStrike" baseline="0" dirty="0">
                <a:solidFill>
                  <a:srgbClr val="333333"/>
                </a:solidFill>
                <a:latin typeface="楷体" panose="02010609060101010101" pitchFamily="49" charset="-122"/>
                <a:ea typeface="楷体" panose="02010609060101010101" pitchFamily="49" charset="-122"/>
              </a:rPr>
              <a:t>比较生产中使用的土地相对于劳动的比率得到</a:t>
            </a:r>
            <a:endParaRPr lang="en-US" altLang="zh-CN" sz="2400" b="0" i="0" u="none" strike="noStrike" baseline="0" dirty="0">
              <a:solidFill>
                <a:srgbClr val="333333"/>
              </a:solidFill>
              <a:latin typeface="楷体" panose="02010609060101010101" pitchFamily="49" charset="-122"/>
              <a:ea typeface="楷体" panose="02010609060101010101" pitchFamily="49" charset="-122"/>
            </a:endParaRPr>
          </a:p>
          <a:p>
            <a:pPr lvl="1"/>
            <a:r>
              <a:rPr lang="zh-CN" altLang="en-US" sz="2400" b="0" i="0" u="none" strike="noStrike" baseline="0" dirty="0">
                <a:solidFill>
                  <a:srgbClr val="333333"/>
                </a:solidFill>
                <a:latin typeface="楷体" panose="02010609060101010101" pitchFamily="49" charset="-122"/>
                <a:ea typeface="楷体" panose="02010609060101010101" pitchFamily="49" charset="-122"/>
              </a:rPr>
              <a:t>人均土地：</a:t>
            </a:r>
            <a:r>
              <a:rPr lang="zh-CN" altLang="en-US" sz="2400" b="0" i="0" u="none" strike="noStrike" baseline="0" dirty="0">
                <a:solidFill>
                  <a:srgbClr val="333333"/>
                </a:solidFill>
                <a:latin typeface="MicrosoftYaHei"/>
              </a:rPr>
              <a:t>养牛业 </a:t>
            </a:r>
            <a:r>
              <a:rPr lang="en-US" altLang="zh-CN" sz="2400" dirty="0">
                <a:solidFill>
                  <a:srgbClr val="FF0000"/>
                </a:solidFill>
                <a:latin typeface="MicrosoftYaHei"/>
              </a:rPr>
              <a:t>&gt;</a:t>
            </a:r>
            <a:r>
              <a:rPr lang="en-US" altLang="zh-CN" sz="2400" dirty="0">
                <a:solidFill>
                  <a:srgbClr val="333333"/>
                </a:solidFill>
                <a:latin typeface="MicrosoftYaHei"/>
              </a:rPr>
              <a:t> </a:t>
            </a:r>
            <a:r>
              <a:rPr lang="zh-CN" altLang="en-US" sz="2400" b="0" i="0" u="none" strike="noStrike" baseline="0" dirty="0">
                <a:solidFill>
                  <a:srgbClr val="333333"/>
                </a:solidFill>
                <a:latin typeface="MicrosoftYaHei"/>
              </a:rPr>
              <a:t>种植小麦</a:t>
            </a:r>
            <a:endParaRPr lang="zh-CN" altLang="en-US" sz="2400" b="0" i="0" u="none" strike="noStrike" baseline="0" dirty="0">
              <a:solidFill>
                <a:srgbClr val="333333"/>
              </a:solidFill>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31461997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5194920" cy="927612"/>
          </a:xfrm>
        </p:spPr>
        <p:txBody>
          <a:bodyPr/>
          <a:lstStyle/>
          <a:p>
            <a:r>
              <a:rPr lang="en-US" altLang="en-US" sz="3600" dirty="0">
                <a:latin typeface="+mn-ea"/>
                <a:ea typeface="+mn-ea"/>
              </a:rPr>
              <a:t>1. </a:t>
            </a:r>
            <a:r>
              <a:rPr lang="zh-CN" altLang="en-US" sz="3600" dirty="0">
                <a:latin typeface="+mn-ea"/>
                <a:ea typeface="+mn-ea"/>
              </a:rPr>
              <a:t>两要素 </a:t>
            </a:r>
            <a:r>
              <a:rPr lang="en-US" altLang="en-US" sz="3600" dirty="0">
                <a:latin typeface="+mn-ea"/>
                <a:ea typeface="+mn-ea"/>
              </a:rPr>
              <a:t>H-</a:t>
            </a:r>
            <a:r>
              <a:rPr lang="en-US" altLang="zh-CN" sz="3600" dirty="0">
                <a:latin typeface="+mn-ea"/>
                <a:ea typeface="+mn-ea"/>
              </a:rPr>
              <a:t>O</a:t>
            </a:r>
            <a:r>
              <a:rPr lang="en-US" altLang="en-US" sz="3600" dirty="0">
                <a:latin typeface="+mn-ea"/>
                <a:ea typeface="+mn-ea"/>
              </a:rPr>
              <a:t> </a:t>
            </a:r>
            <a:r>
              <a:rPr lang="zh-CN" altLang="en-US" sz="3600" dirty="0">
                <a:latin typeface="+mn-ea"/>
                <a:ea typeface="+mn-ea"/>
              </a:rPr>
              <a:t>模型</a:t>
            </a:r>
            <a:endParaRPr lang="en-IN" sz="3600" dirty="0">
              <a:latin typeface="+mn-ea"/>
              <a:ea typeface="+mn-ea"/>
            </a:endParaRPr>
          </a:p>
        </p:txBody>
      </p:sp>
      <p:sp>
        <p:nvSpPr>
          <p:cNvPr id="3" name="Content Placeholder 2"/>
          <p:cNvSpPr>
            <a:spLocks noGrp="1"/>
          </p:cNvSpPr>
          <p:nvPr>
            <p:ph idx="1"/>
          </p:nvPr>
        </p:nvSpPr>
        <p:spPr>
          <a:xfrm>
            <a:off x="315808" y="1263449"/>
            <a:ext cx="8686832" cy="5500702"/>
          </a:xfrm>
          <a:solidFill>
            <a:schemeClr val="bg1"/>
          </a:solidFill>
        </p:spPr>
        <p:txBody>
          <a:bodyPr/>
          <a:lstStyle/>
          <a:p>
            <a:pPr marL="457200" indent="-457200">
              <a:spcBef>
                <a:spcPts val="0"/>
              </a:spcBef>
              <a:buFont typeface="+mj-ea"/>
              <a:buAutoNum type="circleNumDbPlain"/>
            </a:pPr>
            <a:r>
              <a:rPr lang="zh-CN" altLang="en-US" sz="2400" dirty="0">
                <a:solidFill>
                  <a:srgbClr val="FF0000"/>
                </a:solidFill>
              </a:rPr>
              <a:t>两个国家</a:t>
            </a:r>
            <a:r>
              <a:rPr lang="en-US" altLang="en-US" sz="2400" dirty="0"/>
              <a:t>: </a:t>
            </a:r>
            <a:r>
              <a:rPr lang="zh-CN" altLang="en-US" sz="2400" dirty="0"/>
              <a:t>本国</a:t>
            </a:r>
            <a:r>
              <a:rPr lang="en-US" altLang="en-US" sz="2400" dirty="0"/>
              <a:t> </a:t>
            </a:r>
            <a:r>
              <a:rPr lang="zh-CN" altLang="en-US" sz="2400" dirty="0"/>
              <a:t>和 外国</a:t>
            </a:r>
            <a:endParaRPr lang="en-US" altLang="en-US" sz="2400" dirty="0"/>
          </a:p>
          <a:p>
            <a:pPr marL="457200" indent="-457200">
              <a:spcBef>
                <a:spcPts val="0"/>
              </a:spcBef>
              <a:buFont typeface="+mj-ea"/>
              <a:buAutoNum type="circleNumDbPlain"/>
            </a:pPr>
            <a:r>
              <a:rPr lang="zh-CN" altLang="en-US" sz="2400" dirty="0">
                <a:solidFill>
                  <a:srgbClr val="FF0000"/>
                </a:solidFill>
              </a:rPr>
              <a:t>两种商品</a:t>
            </a:r>
            <a:r>
              <a:rPr lang="en-US" altLang="en-US" sz="2400" dirty="0">
                <a:solidFill>
                  <a:srgbClr val="FF0000"/>
                </a:solidFill>
              </a:rPr>
              <a:t>: </a:t>
            </a:r>
            <a:r>
              <a:rPr lang="zh-CN" altLang="en-US" sz="2400" dirty="0"/>
              <a:t>棉布</a:t>
            </a:r>
            <a:r>
              <a:rPr lang="en-US" altLang="en-US" sz="2400" dirty="0"/>
              <a:t> </a:t>
            </a:r>
            <a:r>
              <a:rPr lang="zh-CN" altLang="en-US" sz="2400" dirty="0"/>
              <a:t>和 食品</a:t>
            </a:r>
            <a:endParaRPr lang="en-US" altLang="en-US" sz="2400" dirty="0"/>
          </a:p>
          <a:p>
            <a:pPr marL="457200" indent="-457200">
              <a:spcBef>
                <a:spcPts val="0"/>
              </a:spcBef>
              <a:buFont typeface="+mj-ea"/>
              <a:buAutoNum type="circleNumDbPlain"/>
            </a:pPr>
            <a:r>
              <a:rPr lang="zh-CN" altLang="en-US" sz="2400" dirty="0">
                <a:solidFill>
                  <a:srgbClr val="FF0000"/>
                </a:solidFill>
              </a:rPr>
              <a:t>两种生产要素</a:t>
            </a:r>
            <a:r>
              <a:rPr lang="en-US" altLang="en-US" sz="2400" dirty="0"/>
              <a:t>: </a:t>
            </a:r>
            <a:r>
              <a:rPr lang="zh-CN" altLang="en-US" sz="2400" dirty="0"/>
              <a:t>劳动 和 资本</a:t>
            </a:r>
            <a:endParaRPr lang="en-US" altLang="zh-CN" sz="2400" dirty="0"/>
          </a:p>
          <a:p>
            <a:pPr marL="457200" indent="-457200">
              <a:spcBef>
                <a:spcPts val="1200"/>
              </a:spcBef>
              <a:buFont typeface="+mj-ea"/>
              <a:buAutoNum type="circleNumDbPlain"/>
            </a:pPr>
            <a:endParaRPr lang="en-US" altLang="en-US" sz="2400" dirty="0"/>
          </a:p>
          <a:p>
            <a:pPr marL="457200" indent="-457200">
              <a:spcBef>
                <a:spcPts val="1200"/>
              </a:spcBef>
              <a:buFont typeface="+mj-ea"/>
              <a:buAutoNum type="circleNumDbPlain"/>
            </a:pPr>
            <a:endParaRPr lang="en-US" altLang="en-US" sz="2400" dirty="0"/>
          </a:p>
          <a:p>
            <a:pPr marL="457200" lvl="2" indent="-457200">
              <a:spcBef>
                <a:spcPts val="1200"/>
              </a:spcBef>
              <a:buSzPct val="100000"/>
              <a:buFont typeface="+mj-ea"/>
              <a:buAutoNum type="circleNumDbPlain" startAt="5"/>
            </a:pPr>
            <a:r>
              <a:rPr lang="zh-CN" altLang="en-US" sz="2400" dirty="0"/>
              <a:t>投入的劳动力和资本的组合因商品而异</a:t>
            </a:r>
            <a:endParaRPr lang="en-US" altLang="zh-CN" sz="2400" dirty="0"/>
          </a:p>
          <a:p>
            <a:pPr marL="457200" lvl="2" indent="-457200">
              <a:spcBef>
                <a:spcPts val="1200"/>
              </a:spcBef>
              <a:buSzPct val="100000"/>
              <a:buFont typeface="+mj-ea"/>
              <a:buAutoNum type="circleNumDbPlain" startAt="5"/>
            </a:pPr>
            <a:endParaRPr lang="en-US" altLang="en-US" sz="2400" dirty="0"/>
          </a:p>
          <a:p>
            <a:pPr marL="457200" lvl="2" indent="-457200">
              <a:spcBef>
                <a:spcPts val="1200"/>
              </a:spcBef>
              <a:buSzPct val="100000"/>
              <a:buFont typeface="+mj-ea"/>
              <a:buAutoNum type="circleNumDbPlain" startAt="5"/>
            </a:pPr>
            <a:r>
              <a:rPr lang="zh-CN" altLang="en-US" sz="2400" dirty="0"/>
              <a:t>每个国家的劳动力和资本的总供给都是恒定的，并且在不同的国家有所不同。</a:t>
            </a:r>
            <a:endParaRPr lang="en-US" altLang="en-US" sz="2400" dirty="0"/>
          </a:p>
          <a:p>
            <a:pPr marL="457200" indent="-457200">
              <a:spcBef>
                <a:spcPts val="1200"/>
              </a:spcBef>
              <a:buFont typeface="+mj-ea"/>
              <a:buAutoNum type="circleNumDbPlain" startAt="6"/>
            </a:pPr>
            <a:endParaRPr lang="en-US" altLang="en-US" sz="2400" dirty="0"/>
          </a:p>
          <a:p>
            <a:pPr marL="457200" indent="-457200">
              <a:spcBef>
                <a:spcPts val="1200"/>
              </a:spcBef>
              <a:buFont typeface="+mj-ea"/>
              <a:buAutoNum type="circleNumDbPlain" startAt="6"/>
            </a:pPr>
            <a:r>
              <a:rPr lang="zh-CN" altLang="en-US" sz="2400" dirty="0"/>
              <a:t>从长期来看，劳动力和资本都可以</a:t>
            </a:r>
            <a:r>
              <a:rPr lang="zh-CN" altLang="en-US" sz="2400" i="1" dirty="0">
                <a:solidFill>
                  <a:srgbClr val="96008F"/>
                </a:solidFill>
              </a:rPr>
              <a:t>跨部门流动</a:t>
            </a:r>
            <a:r>
              <a:rPr lang="zh-CN" altLang="en-US" sz="2400" dirty="0"/>
              <a:t>，从而使各部门的回报（工资和租金）相等。</a:t>
            </a:r>
            <a:endParaRPr lang="en-US" sz="2400" b="1" dirty="0"/>
          </a:p>
        </p:txBody>
      </p:sp>
      <p:pic>
        <p:nvPicPr>
          <p:cNvPr id="88067" name="Picture 3"/>
          <p:cNvPicPr>
            <a:picLocks noChangeAspect="1" noChangeArrowheads="1"/>
          </p:cNvPicPr>
          <p:nvPr/>
        </p:nvPicPr>
        <p:blipFill>
          <a:blip r:embed="rId3"/>
          <a:srcRect/>
          <a:stretch>
            <a:fillRect/>
          </a:stretch>
        </p:blipFill>
        <p:spPr bwMode="auto">
          <a:xfrm>
            <a:off x="744406" y="2573652"/>
            <a:ext cx="1949482" cy="719138"/>
          </a:xfrm>
          <a:prstGeom prst="rect">
            <a:avLst/>
          </a:prstGeom>
          <a:noFill/>
          <a:ln w="9525">
            <a:solidFill>
              <a:srgbClr val="FF0000"/>
            </a:solidFill>
            <a:miter lim="800000"/>
            <a:headEnd/>
            <a:tailEnd/>
          </a:ln>
          <a:effectLst/>
        </p:spPr>
      </p:pic>
      <p:sp>
        <p:nvSpPr>
          <p:cNvPr id="8" name="矩形 7"/>
          <p:cNvSpPr/>
          <p:nvPr/>
        </p:nvSpPr>
        <p:spPr>
          <a:xfrm>
            <a:off x="4659224" y="2612299"/>
            <a:ext cx="3513176" cy="646331"/>
          </a:xfrm>
          <a:prstGeom prst="rect">
            <a:avLst/>
          </a:prstGeom>
          <a:ln>
            <a:solidFill>
              <a:srgbClr val="FF0000"/>
            </a:solidFill>
          </a:ln>
        </p:spPr>
        <p:txBody>
          <a:bodyPr wrap="square">
            <a:spAutoFit/>
          </a:bodyPr>
          <a:lstStyle/>
          <a:p>
            <a:r>
              <a:rPr lang="zh-CN" altLang="en-US" dirty="0"/>
              <a:t>生产一单位棉布需要</a:t>
            </a:r>
            <a:r>
              <a:rPr lang="en-US" altLang="en-US" dirty="0"/>
              <a:t>  (</a:t>
            </a:r>
            <a:r>
              <a:rPr lang="en-US" altLang="en-US" dirty="0" err="1"/>
              <a:t>a</a:t>
            </a:r>
            <a:r>
              <a:rPr lang="en-US" altLang="en-US" baseline="-25000" dirty="0" err="1"/>
              <a:t>KC</a:t>
            </a:r>
            <a:r>
              <a:rPr lang="en-US" altLang="en-US" dirty="0"/>
              <a:t>, </a:t>
            </a:r>
            <a:r>
              <a:rPr lang="en-US" altLang="en-US" dirty="0" err="1"/>
              <a:t>a</a:t>
            </a:r>
            <a:r>
              <a:rPr lang="en-US" altLang="en-US" baseline="-25000" dirty="0" err="1"/>
              <a:t>LC</a:t>
            </a:r>
            <a:r>
              <a:rPr lang="en-US" altLang="en-US" dirty="0"/>
              <a:t>)</a:t>
            </a:r>
          </a:p>
          <a:p>
            <a:r>
              <a:rPr lang="zh-CN" altLang="en-US" dirty="0"/>
              <a:t>生产一单位食品需要  </a:t>
            </a:r>
            <a:r>
              <a:rPr lang="en-US" altLang="en-US" dirty="0"/>
              <a:t>(</a:t>
            </a:r>
            <a:r>
              <a:rPr lang="en-US" altLang="en-US" dirty="0" err="1"/>
              <a:t>a</a:t>
            </a:r>
            <a:r>
              <a:rPr lang="en-US" altLang="en-US" baseline="-25000" dirty="0" err="1"/>
              <a:t>KF</a:t>
            </a:r>
            <a:r>
              <a:rPr lang="en-US" altLang="en-US" dirty="0"/>
              <a:t>, </a:t>
            </a:r>
            <a:r>
              <a:rPr lang="en-US" altLang="en-US" dirty="0" err="1"/>
              <a:t>a</a:t>
            </a:r>
            <a:r>
              <a:rPr lang="en-US" altLang="en-US" baseline="-25000" dirty="0" err="1"/>
              <a:t>LF</a:t>
            </a:r>
            <a:r>
              <a:rPr lang="en-US" altLang="en-US" dirty="0"/>
              <a:t>)</a:t>
            </a:r>
            <a:endParaRPr lang="zh-CN" altLang="en-US" dirty="0"/>
          </a:p>
        </p:txBody>
      </p:sp>
      <p:sp>
        <p:nvSpPr>
          <p:cNvPr id="9" name="矩形 8"/>
          <p:cNvSpPr/>
          <p:nvPr/>
        </p:nvSpPr>
        <p:spPr>
          <a:xfrm>
            <a:off x="3012317" y="2631651"/>
            <a:ext cx="1415772" cy="646331"/>
          </a:xfrm>
          <a:prstGeom prst="rect">
            <a:avLst/>
          </a:prstGeom>
          <a:ln>
            <a:solidFill>
              <a:srgbClr val="FF0000"/>
            </a:solidFill>
          </a:ln>
        </p:spPr>
        <p:txBody>
          <a:bodyPr wrap="none">
            <a:spAutoFit/>
          </a:bodyPr>
          <a:lstStyle/>
          <a:p>
            <a:r>
              <a:rPr lang="en-US" altLang="en-US" b="1" dirty="0">
                <a:ea typeface="ヒラギノ角ゴ Pro W3" pitchFamily="-84" charset="-128"/>
              </a:rPr>
              <a:t>K</a:t>
            </a:r>
            <a:r>
              <a:rPr lang="en-US" altLang="en-US" b="1" baseline="-25000" dirty="0">
                <a:ea typeface="ヒラギノ角ゴ Pro W3" pitchFamily="-84" charset="-128"/>
              </a:rPr>
              <a:t>C</a:t>
            </a:r>
            <a:r>
              <a:rPr lang="en-US" altLang="en-US" b="1" dirty="0">
                <a:ea typeface="ヒラギノ角ゴ Pro W3" pitchFamily="-84" charset="-128"/>
              </a:rPr>
              <a:t> + K</a:t>
            </a:r>
            <a:r>
              <a:rPr lang="en-US" altLang="en-US" b="1" baseline="-25000" dirty="0">
                <a:ea typeface="ヒラギノ角ゴ Pro W3" pitchFamily="-84" charset="-128"/>
              </a:rPr>
              <a:t>F</a:t>
            </a:r>
            <a:r>
              <a:rPr lang="en-US" altLang="en-US" b="1" dirty="0">
                <a:ea typeface="ヒラギノ角ゴ Pro W3" pitchFamily="-84" charset="-128"/>
              </a:rPr>
              <a:t> ≤ K</a:t>
            </a:r>
          </a:p>
          <a:p>
            <a:r>
              <a:rPr lang="en-US" altLang="en-US" b="1" dirty="0">
                <a:ea typeface="ヒラギノ角ゴ Pro W3" pitchFamily="-84" charset="-128"/>
              </a:rPr>
              <a:t>L</a:t>
            </a:r>
            <a:r>
              <a:rPr lang="en-US" altLang="en-US" b="1" baseline="-25000" dirty="0">
                <a:ea typeface="ヒラギノ角ゴ Pro W3" pitchFamily="-84" charset="-128"/>
              </a:rPr>
              <a:t>C</a:t>
            </a:r>
            <a:r>
              <a:rPr lang="en-US" altLang="en-US" b="1" dirty="0">
                <a:ea typeface="ヒラギノ角ゴ Pro W3" pitchFamily="-84" charset="-128"/>
              </a:rPr>
              <a:t> +  L</a:t>
            </a:r>
            <a:r>
              <a:rPr lang="en-US" altLang="en-US" b="1" baseline="-25000" dirty="0">
                <a:ea typeface="ヒラギノ角ゴ Pro W3" pitchFamily="-84" charset="-128"/>
              </a:rPr>
              <a:t>F</a:t>
            </a:r>
            <a:r>
              <a:rPr lang="en-US" altLang="en-US" b="1" dirty="0">
                <a:ea typeface="ヒラギノ角ゴ Pro W3" pitchFamily="-84" charset="-128"/>
              </a:rPr>
              <a:t> ≤ L</a:t>
            </a:r>
            <a:endParaRPr lang="zh-CN" altLang="en-US" dirty="0"/>
          </a:p>
        </p:txBody>
      </p:sp>
      <p:sp>
        <p:nvSpPr>
          <p:cNvPr id="11" name="矩形 10"/>
          <p:cNvSpPr/>
          <p:nvPr/>
        </p:nvSpPr>
        <p:spPr>
          <a:xfrm>
            <a:off x="824176" y="4040599"/>
            <a:ext cx="2956259" cy="430887"/>
          </a:xfrm>
          <a:prstGeom prst="rect">
            <a:avLst/>
          </a:prstGeom>
          <a:ln>
            <a:solidFill>
              <a:srgbClr val="FF0000"/>
            </a:solidFill>
          </a:ln>
        </p:spPr>
        <p:txBody>
          <a:bodyPr wrap="none">
            <a:spAutoFit/>
          </a:bodyPr>
          <a:lstStyle/>
          <a:p>
            <a:pPr>
              <a:spcBef>
                <a:spcPts val="0"/>
              </a:spcBef>
            </a:pPr>
            <a:r>
              <a:rPr lang="en-US" altLang="en-US" sz="2200" b="1" dirty="0">
                <a:ea typeface="ヒラギノ角ゴ Pro W3" pitchFamily="-84" charset="-128"/>
              </a:rPr>
              <a:t>(</a:t>
            </a:r>
            <a:r>
              <a:rPr lang="en-US" altLang="en-US" sz="2200" b="1" dirty="0" err="1">
                <a:ea typeface="ヒラギノ角ゴ Pro W3" pitchFamily="-84" charset="-128"/>
              </a:rPr>
              <a:t>a</a:t>
            </a:r>
            <a:r>
              <a:rPr lang="en-US" altLang="en-US" sz="2200" b="1" baseline="-25000" dirty="0" err="1">
                <a:ea typeface="ヒラギノ角ゴ Pro W3" pitchFamily="-84" charset="-128"/>
              </a:rPr>
              <a:t>KC</a:t>
            </a:r>
            <a:r>
              <a:rPr lang="en-US" altLang="en-US" sz="2200" b="1" baseline="-25000" dirty="0">
                <a:ea typeface="ヒラギノ角ゴ Pro W3" pitchFamily="-84" charset="-128"/>
              </a:rPr>
              <a:t> </a:t>
            </a:r>
            <a:r>
              <a:rPr lang="en-US" altLang="en-US" sz="2200" b="1" dirty="0">
                <a:ea typeface="ヒラギノ角ゴ Pro W3" pitchFamily="-84" charset="-128"/>
              </a:rPr>
              <a:t>/ </a:t>
            </a:r>
            <a:r>
              <a:rPr lang="en-US" altLang="en-US" sz="2200" b="1" dirty="0" err="1">
                <a:ea typeface="ヒラギノ角ゴ Pro W3" pitchFamily="-84" charset="-128"/>
              </a:rPr>
              <a:t>a</a:t>
            </a:r>
            <a:r>
              <a:rPr lang="en-US" altLang="en-US" sz="2200" b="1" baseline="-25000" dirty="0" err="1">
                <a:ea typeface="ヒラギノ角ゴ Pro W3" pitchFamily="-84" charset="-128"/>
              </a:rPr>
              <a:t>LC</a:t>
            </a:r>
            <a:r>
              <a:rPr lang="en-US" altLang="en-US" sz="2200" b="1" dirty="0">
                <a:ea typeface="ヒラギノ角ゴ Pro W3" pitchFamily="-84" charset="-128"/>
              </a:rPr>
              <a:t>) ≠ (</a:t>
            </a:r>
            <a:r>
              <a:rPr lang="en-US" altLang="en-US" sz="2200" b="1" dirty="0" err="1">
                <a:ea typeface="ヒラギノ角ゴ Pro W3" pitchFamily="-84" charset="-128"/>
              </a:rPr>
              <a:t>a</a:t>
            </a:r>
            <a:r>
              <a:rPr lang="en-US" altLang="en-US" sz="2200" b="1" baseline="-25000" dirty="0" err="1">
                <a:ea typeface="ヒラギノ角ゴ Pro W3" pitchFamily="-84" charset="-128"/>
              </a:rPr>
              <a:t>KF</a:t>
            </a:r>
            <a:r>
              <a:rPr lang="en-US" altLang="en-US" sz="2200" b="1" dirty="0">
                <a:ea typeface="ヒラギノ角ゴ Pro W3" pitchFamily="-84" charset="-128"/>
              </a:rPr>
              <a:t> / </a:t>
            </a:r>
            <a:r>
              <a:rPr lang="en-US" altLang="en-US" sz="2200" b="1" dirty="0" err="1">
                <a:ea typeface="ヒラギノ角ゴ Pro W3" pitchFamily="-84" charset="-128"/>
              </a:rPr>
              <a:t>a</a:t>
            </a:r>
            <a:r>
              <a:rPr lang="en-US" altLang="en-US" sz="2200" b="1" baseline="-25000" dirty="0" err="1">
                <a:ea typeface="ヒラギノ角ゴ Pro W3" pitchFamily="-84" charset="-128"/>
              </a:rPr>
              <a:t>LF</a:t>
            </a:r>
            <a:r>
              <a:rPr lang="en-US" altLang="en-US" sz="2200" b="1" dirty="0">
                <a:ea typeface="ヒラギノ角ゴ Pro W3" pitchFamily="-84" charset="-128"/>
              </a:rPr>
              <a:t>)</a:t>
            </a:r>
            <a:endParaRPr lang="en-US" altLang="en-US" sz="2200" dirty="0">
              <a:ea typeface="ヒラギノ角ゴ Pro W3" pitchFamily="-84" charset="-128"/>
            </a:endParaRPr>
          </a:p>
        </p:txBody>
      </p:sp>
      <p:sp>
        <p:nvSpPr>
          <p:cNvPr id="12" name="矩形 11"/>
          <p:cNvSpPr/>
          <p:nvPr/>
        </p:nvSpPr>
        <p:spPr>
          <a:xfrm>
            <a:off x="972039" y="5402375"/>
            <a:ext cx="2082621" cy="430887"/>
          </a:xfrm>
          <a:prstGeom prst="rect">
            <a:avLst/>
          </a:prstGeom>
          <a:ln>
            <a:solidFill>
              <a:srgbClr val="FF0000"/>
            </a:solidFill>
          </a:ln>
        </p:spPr>
        <p:txBody>
          <a:bodyPr wrap="none">
            <a:spAutoFit/>
          </a:bodyPr>
          <a:lstStyle/>
          <a:p>
            <a:pPr>
              <a:spcBef>
                <a:spcPts val="0"/>
              </a:spcBef>
            </a:pPr>
            <a:r>
              <a:rPr lang="en-US" altLang="en-US" sz="2200" b="1" dirty="0">
                <a:ea typeface="ヒラギノ角ゴ Pro W3" pitchFamily="-84" charset="-128"/>
              </a:rPr>
              <a:t> (K/L) ≠ (K*/L*)</a:t>
            </a:r>
          </a:p>
        </p:txBody>
      </p:sp>
      <p:cxnSp>
        <p:nvCxnSpPr>
          <p:cNvPr id="14" name="直接箭头连接符 13"/>
          <p:cNvCxnSpPr>
            <a:cxnSpLocks/>
          </p:cNvCxnSpPr>
          <p:nvPr/>
        </p:nvCxnSpPr>
        <p:spPr>
          <a:xfrm>
            <a:off x="3730256" y="4293096"/>
            <a:ext cx="1521458" cy="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cxnSp>
        <p:nvCxnSpPr>
          <p:cNvPr id="15" name="直接箭头连接符 14"/>
          <p:cNvCxnSpPr>
            <a:cxnSpLocks/>
          </p:cNvCxnSpPr>
          <p:nvPr/>
        </p:nvCxnSpPr>
        <p:spPr>
          <a:xfrm flipV="1">
            <a:off x="3153987" y="4471486"/>
            <a:ext cx="4226325" cy="1038110"/>
          </a:xfrm>
          <a:prstGeom prst="straightConnector1">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矩形 15"/>
          <p:cNvSpPr/>
          <p:nvPr/>
        </p:nvSpPr>
        <p:spPr>
          <a:xfrm>
            <a:off x="5251714" y="4087507"/>
            <a:ext cx="3273716" cy="369332"/>
          </a:xfrm>
          <a:prstGeom prst="rect">
            <a:avLst/>
          </a:prstGeom>
          <a:solidFill>
            <a:schemeClr val="accent1">
              <a:lumMod val="20000"/>
              <a:lumOff val="80000"/>
            </a:schemeClr>
          </a:solidFill>
        </p:spPr>
        <p:txBody>
          <a:bodyPr wrap="square">
            <a:spAutoFit/>
          </a:bodyPr>
          <a:lstStyle/>
          <a:p>
            <a:r>
              <a:rPr lang="zh-CN" altLang="en-US" b="1" dirty="0">
                <a:ea typeface="ヒラギノ角ゴ Pro W3" pitchFamily="-84" charset="-128"/>
                <a:hlinkClick r:id="rId4" action="ppaction://hlinksldjump"/>
              </a:rPr>
              <a:t>要素密集度  </a:t>
            </a:r>
            <a:r>
              <a:rPr lang="en-US" altLang="zh-CN" b="1" dirty="0">
                <a:ea typeface="ヒラギノ角ゴ Pro W3" pitchFamily="-84" charset="-128"/>
                <a:hlinkClick r:id="rId4" action="ppaction://hlinksldjump"/>
              </a:rPr>
              <a:t>VS </a:t>
            </a:r>
            <a:r>
              <a:rPr lang="zh-CN" altLang="en-US" b="1" dirty="0">
                <a:ea typeface="ヒラギノ角ゴ Pro W3" pitchFamily="-84" charset="-128"/>
                <a:hlinkClick r:id="rId4" action="ppaction://hlinksldjump"/>
              </a:rPr>
              <a:t>要素丰裕度</a:t>
            </a:r>
            <a:endParaRPr lang="en-US" altLang="zh-CN" b="1" dirty="0"/>
          </a:p>
        </p:txBody>
      </p:sp>
      <p:sp>
        <p:nvSpPr>
          <p:cNvPr id="5" name="文本框 4">
            <a:extLst>
              <a:ext uri="{FF2B5EF4-FFF2-40B4-BE49-F238E27FC236}">
                <a16:creationId xmlns:a16="http://schemas.microsoft.com/office/drawing/2014/main" id="{524885F7-D057-C153-4826-126E4F3FA7D8}"/>
              </a:ext>
            </a:extLst>
          </p:cNvPr>
          <p:cNvSpPr txBox="1"/>
          <p:nvPr/>
        </p:nvSpPr>
        <p:spPr>
          <a:xfrm>
            <a:off x="4789689" y="557103"/>
            <a:ext cx="2806648" cy="523220"/>
          </a:xfrm>
          <a:prstGeom prst="rect">
            <a:avLst/>
          </a:prstGeom>
          <a:noFill/>
          <a:ln>
            <a:solidFill>
              <a:schemeClr val="accent1"/>
            </a:solidFill>
          </a:ln>
        </p:spPr>
        <p:txBody>
          <a:bodyPr wrap="square">
            <a:spAutoFit/>
          </a:bodyPr>
          <a:lstStyle/>
          <a:p>
            <a:pPr algn="ctr"/>
            <a:r>
              <a:rPr lang="zh-CN" altLang="en-US" sz="2800" b="1" dirty="0">
                <a:latin typeface="+mn-ea"/>
                <a:ea typeface="+mn-ea"/>
              </a:rPr>
              <a:t>要素比例理论</a:t>
            </a:r>
            <a:r>
              <a:rPr lang="en-US" altLang="en-US" sz="2800" b="1" dirty="0">
                <a:latin typeface="+mn-ea"/>
                <a:ea typeface="+mn-ea"/>
              </a:rPr>
              <a:t> </a:t>
            </a:r>
            <a:endParaRPr lang="zh-CN" altLang="en-US" sz="2800" b="1" dirty="0"/>
          </a:p>
        </p:txBody>
      </p:sp>
      <p:sp>
        <p:nvSpPr>
          <p:cNvPr id="10" name="文本框 9">
            <a:extLst>
              <a:ext uri="{FF2B5EF4-FFF2-40B4-BE49-F238E27FC236}">
                <a16:creationId xmlns:a16="http://schemas.microsoft.com/office/drawing/2014/main" id="{86DAC92E-17A4-0FFA-F149-4772A76A0112}"/>
              </a:ext>
            </a:extLst>
          </p:cNvPr>
          <p:cNvSpPr txBox="1"/>
          <p:nvPr/>
        </p:nvSpPr>
        <p:spPr>
          <a:xfrm>
            <a:off x="5257394" y="1556630"/>
            <a:ext cx="2255104" cy="523220"/>
          </a:xfrm>
          <a:prstGeom prst="rect">
            <a:avLst/>
          </a:prstGeom>
          <a:noFill/>
          <a:ln>
            <a:solidFill>
              <a:srgbClr val="FF0000"/>
            </a:solidFill>
          </a:ln>
        </p:spPr>
        <p:txBody>
          <a:bodyPr wrap="square">
            <a:spAutoFit/>
          </a:bodyPr>
          <a:lstStyle/>
          <a:p>
            <a:pPr algn="ctr"/>
            <a:r>
              <a:rPr lang="zh-CN" altLang="en-US" sz="2800" b="1" dirty="0">
                <a:latin typeface="+mn-ea"/>
                <a:ea typeface="+mn-ea"/>
              </a:rPr>
              <a:t>“ </a:t>
            </a:r>
            <a:r>
              <a:rPr lang="en-US" altLang="zh-CN" sz="2800" b="1" dirty="0">
                <a:latin typeface="+mn-ea"/>
                <a:ea typeface="+mn-ea"/>
              </a:rPr>
              <a:t>2</a:t>
            </a:r>
            <a:r>
              <a:rPr lang="en-US" altLang="zh-CN" sz="2800" b="1" dirty="0">
                <a:latin typeface="黑体" panose="02010609060101010101" pitchFamily="49" charset="-122"/>
                <a:ea typeface="黑体" panose="02010609060101010101" pitchFamily="49" charset="-122"/>
              </a:rPr>
              <a:t>×</a:t>
            </a:r>
            <a:r>
              <a:rPr lang="en-US" altLang="zh-CN" sz="2800" b="1" dirty="0">
                <a:latin typeface="+mn-ea"/>
              </a:rPr>
              <a:t>2</a:t>
            </a:r>
            <a:r>
              <a:rPr lang="en-US" altLang="zh-CN" sz="2800" b="1" dirty="0">
                <a:latin typeface="黑体" panose="02010609060101010101" pitchFamily="49" charset="-122"/>
                <a:ea typeface="黑体" panose="02010609060101010101" pitchFamily="49" charset="-122"/>
              </a:rPr>
              <a:t>×</a:t>
            </a:r>
            <a:r>
              <a:rPr lang="en-US" altLang="zh-CN" sz="2800" b="1" dirty="0">
                <a:latin typeface="+mn-ea"/>
                <a:ea typeface="+mn-ea"/>
              </a:rPr>
              <a:t>2 </a:t>
            </a:r>
            <a:r>
              <a:rPr lang="zh-CN" altLang="en-US" sz="2800" b="1" dirty="0">
                <a:latin typeface="+mn-ea"/>
                <a:ea typeface="+mn-ea"/>
              </a:rPr>
              <a:t>”</a:t>
            </a:r>
            <a:endParaRPr lang="zh-CN" altLang="en-US" sz="2800" b="1" dirty="0"/>
          </a:p>
        </p:txBody>
      </p:sp>
    </p:spTree>
    <p:extLst>
      <p:ext uri="{BB962C8B-B14F-4D97-AF65-F5344CB8AC3E}">
        <p14:creationId xmlns:p14="http://schemas.microsoft.com/office/powerpoint/2010/main" val="20446704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88067"/>
                                        </p:tgtEl>
                                        <p:attrNameLst>
                                          <p:attrName>style.visibility</p:attrName>
                                        </p:attrNameLst>
                                      </p:cBhvr>
                                      <p:to>
                                        <p:strVal val="visible"/>
                                      </p:to>
                                    </p:set>
                                    <p:animEffect transition="in" filter="blinds(horizontal)">
                                      <p:cBhvr>
                                        <p:cTn id="11" dur="500"/>
                                        <p:tgtEl>
                                          <p:spTgt spid="88067"/>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blinds(horizontal)">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animEffect transition="in" filter="blinds(horizontal)">
                                      <p:cBhvr>
                                        <p:cTn id="21" dur="500"/>
                                        <p:tgtEl>
                                          <p:spTgt spid="8"/>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blinds(horizontal)">
                                      <p:cBhvr>
                                        <p:cTn id="26" dur="500"/>
                                        <p:tgtEl>
                                          <p:spTgt spid="11"/>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blinds(horizontal)">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nodeType="click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blinds(horizontal)">
                                      <p:cBhvr>
                                        <p:cTn id="36" dur="500"/>
                                        <p:tgtEl>
                                          <p:spTgt spid="14"/>
                                        </p:tgtEl>
                                      </p:cBhvr>
                                    </p:animEffect>
                                  </p:childTnLst>
                                </p:cTn>
                              </p:par>
                              <p:par>
                                <p:cTn id="37" presetID="3" presetClass="entr" presetSubtype="10"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Effect transition="in" filter="blinds(horizontal)">
                                      <p:cBhvr>
                                        <p:cTn id="39" dur="500"/>
                                        <p:tgtEl>
                                          <p:spTgt spid="15"/>
                                        </p:tgtEl>
                                      </p:cBhvr>
                                    </p:animEffec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5"/>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6" grpId="0" animBg="1"/>
      <p:bldP spid="5" grpId="0" animBg="1"/>
      <p:bldP spid="10"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CF3C21-F898-612B-6D45-55626BACF889}"/>
              </a:ext>
            </a:extLst>
          </p:cNvPr>
          <p:cNvSpPr>
            <a:spLocks noGrp="1"/>
          </p:cNvSpPr>
          <p:nvPr>
            <p:ph type="title"/>
          </p:nvPr>
        </p:nvSpPr>
        <p:spPr/>
        <p:txBody>
          <a:bodyPr/>
          <a:lstStyle/>
          <a:p>
            <a:r>
              <a:rPr lang="zh-CN" altLang="en-US" dirty="0"/>
              <a:t>思考题</a:t>
            </a:r>
          </a:p>
        </p:txBody>
      </p:sp>
      <p:sp>
        <p:nvSpPr>
          <p:cNvPr id="3" name="内容占位符 2">
            <a:extLst>
              <a:ext uri="{FF2B5EF4-FFF2-40B4-BE49-F238E27FC236}">
                <a16:creationId xmlns:a16="http://schemas.microsoft.com/office/drawing/2014/main" id="{34C5EECA-4224-B02C-B335-68C4ED064A7C}"/>
              </a:ext>
            </a:extLst>
          </p:cNvPr>
          <p:cNvSpPr>
            <a:spLocks noGrp="1"/>
          </p:cNvSpPr>
          <p:nvPr>
            <p:ph idx="1"/>
          </p:nvPr>
        </p:nvSpPr>
        <p:spPr>
          <a:xfrm>
            <a:off x="457200" y="1600201"/>
            <a:ext cx="8229600" cy="1295400"/>
          </a:xfrm>
        </p:spPr>
        <p:txBody>
          <a:bodyPr/>
          <a:lstStyle/>
          <a:p>
            <a:pPr algn="l"/>
            <a:r>
              <a:rPr lang="zh-CN" altLang="en-US" sz="2400" dirty="0">
                <a:solidFill>
                  <a:srgbClr val="333333"/>
                </a:solidFill>
                <a:latin typeface="MicrosoftYaHei"/>
              </a:rPr>
              <a:t>分析</a:t>
            </a:r>
            <a:r>
              <a:rPr lang="en-US" altLang="zh-CN" sz="2400" dirty="0">
                <a:solidFill>
                  <a:srgbClr val="333333"/>
                </a:solidFill>
                <a:latin typeface="MicrosoftYaHei"/>
              </a:rPr>
              <a:t>:</a:t>
            </a:r>
            <a:r>
              <a:rPr lang="zh-CN" altLang="en-US" sz="2400" b="0" i="0" u="none" strike="noStrike" baseline="0" dirty="0">
                <a:solidFill>
                  <a:srgbClr val="333333"/>
                </a:solidFill>
                <a:latin typeface="TimesNewRomanPSMT"/>
              </a:rPr>
              <a:t>“</a:t>
            </a:r>
            <a:r>
              <a:rPr lang="zh-CN" altLang="en-US" sz="2400" b="0" i="0" u="none" strike="noStrike" baseline="0" dirty="0">
                <a:solidFill>
                  <a:srgbClr val="333333"/>
                </a:solidFill>
                <a:latin typeface="MicrosoftYaHei"/>
              </a:rPr>
              <a:t>世界上一些最贫穷的国家找不到什么产品来出口。在这些国家里，没有一种资源是充裕的。不用谈资本，也不用说土地，在一些又小又穷的国家，甚至连劳动也不充裕。</a:t>
            </a:r>
            <a:r>
              <a:rPr lang="zh-CN" altLang="en-US" sz="2400" b="0" i="0" u="none" strike="noStrike" baseline="0" dirty="0">
                <a:solidFill>
                  <a:srgbClr val="333333"/>
                </a:solidFill>
                <a:latin typeface="TimesNewRomanPSMT"/>
              </a:rPr>
              <a:t>”</a:t>
            </a:r>
            <a:endParaRPr lang="zh-CN" altLang="en-US" sz="2000" dirty="0"/>
          </a:p>
        </p:txBody>
      </p:sp>
      <p:sp>
        <p:nvSpPr>
          <p:cNvPr id="4" name="内容占位符 3">
            <a:extLst>
              <a:ext uri="{FF2B5EF4-FFF2-40B4-BE49-F238E27FC236}">
                <a16:creationId xmlns:a16="http://schemas.microsoft.com/office/drawing/2014/main" id="{1FB13985-6083-23E2-C1A9-93745FC3BF26}"/>
              </a:ext>
            </a:extLst>
          </p:cNvPr>
          <p:cNvSpPr>
            <a:spLocks noGrp="1"/>
          </p:cNvSpPr>
          <p:nvPr>
            <p:ph idx="13"/>
          </p:nvPr>
        </p:nvSpPr>
        <p:spPr>
          <a:xfrm>
            <a:off x="457200" y="3284984"/>
            <a:ext cx="8229600" cy="2841179"/>
          </a:xfrm>
        </p:spPr>
        <p:txBody>
          <a:bodyPr/>
          <a:lstStyle/>
          <a:p>
            <a:pPr algn="l"/>
            <a:r>
              <a:rPr lang="zh-CN" altLang="en-US" sz="2400" b="0" i="0" u="none" strike="noStrike" baseline="0" dirty="0">
                <a:solidFill>
                  <a:srgbClr val="333333"/>
                </a:solidFill>
                <a:latin typeface="楷体" panose="02010609060101010101" pitchFamily="49" charset="-122"/>
                <a:ea typeface="楷体" panose="02010609060101010101" pitchFamily="49" charset="-122"/>
              </a:rPr>
              <a:t>资源的充裕是用一个比率即相对数量来定义的，而并不是一国所拥有的该生产要素的绝对数量的充裕。</a:t>
            </a:r>
            <a:endParaRPr lang="en-US" altLang="zh-CN" sz="2400" b="0" i="0" u="none" strike="noStrike" baseline="0" dirty="0">
              <a:solidFill>
                <a:srgbClr val="333333"/>
              </a:solidFill>
              <a:latin typeface="楷体" panose="02010609060101010101" pitchFamily="49" charset="-122"/>
              <a:ea typeface="楷体" panose="02010609060101010101" pitchFamily="49" charset="-122"/>
            </a:endParaRPr>
          </a:p>
          <a:p>
            <a:pPr algn="l"/>
            <a:r>
              <a:rPr lang="zh-CN" altLang="en-US" sz="2400" b="0" i="0" u="none" strike="noStrike" baseline="0" dirty="0">
                <a:solidFill>
                  <a:srgbClr val="333333"/>
                </a:solidFill>
                <a:latin typeface="楷体" panose="02010609060101010101" pitchFamily="49" charset="-122"/>
                <a:ea typeface="楷体" panose="02010609060101010101" pitchFamily="49" charset="-122"/>
              </a:rPr>
              <a:t>“充裕”取决于相对量，是通过比较两国各生产要素的相对供给得出的。</a:t>
            </a:r>
            <a:endParaRPr lang="en-US" altLang="zh-CN" sz="2400" b="0" i="0" u="none" strike="noStrike" baseline="0" dirty="0">
              <a:solidFill>
                <a:srgbClr val="333333"/>
              </a:solidFill>
              <a:latin typeface="楷体" panose="02010609060101010101" pitchFamily="49" charset="-122"/>
              <a:ea typeface="楷体" panose="02010609060101010101" pitchFamily="49" charset="-122"/>
            </a:endParaRPr>
          </a:p>
          <a:p>
            <a:pPr algn="l"/>
            <a:endParaRPr lang="zh-CN" altLang="en-US" sz="2400" dirty="0">
              <a:latin typeface="楷体" panose="02010609060101010101" pitchFamily="49" charset="-122"/>
              <a:ea typeface="楷体" panose="02010609060101010101" pitchFamily="49" charset="-122"/>
            </a:endParaRPr>
          </a:p>
        </p:txBody>
      </p:sp>
    </p:spTree>
    <p:extLst>
      <p:ext uri="{BB962C8B-B14F-4D97-AF65-F5344CB8AC3E}">
        <p14:creationId xmlns:p14="http://schemas.microsoft.com/office/powerpoint/2010/main" val="199958338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042" name="图片 2">
            <a:extLst>
              <a:ext uri="{FF2B5EF4-FFF2-40B4-BE49-F238E27FC236}">
                <a16:creationId xmlns:a16="http://schemas.microsoft.com/office/drawing/2014/main" id="{F02AAAEA-181F-2453-4C43-917B7809D6E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476672"/>
            <a:ext cx="8610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矩形 1">
            <a:extLst>
              <a:ext uri="{FF2B5EF4-FFF2-40B4-BE49-F238E27FC236}">
                <a16:creationId xmlns:a16="http://schemas.microsoft.com/office/drawing/2014/main" id="{2410A777-4D52-B5BE-7318-B81635F98514}"/>
              </a:ext>
            </a:extLst>
          </p:cNvPr>
          <p:cNvSpPr/>
          <p:nvPr/>
        </p:nvSpPr>
        <p:spPr>
          <a:xfrm>
            <a:off x="539552" y="476672"/>
            <a:ext cx="1872208" cy="504056"/>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8" name="Rectangle 4">
            <a:extLst>
              <a:ext uri="{FF2B5EF4-FFF2-40B4-BE49-F238E27FC236}">
                <a16:creationId xmlns:a16="http://schemas.microsoft.com/office/drawing/2014/main" id="{A5CA67A9-6131-1476-CF60-6BF672A68107}"/>
              </a:ext>
            </a:extLst>
          </p:cNvPr>
          <p:cNvSpPr>
            <a:spLocks noGrp="1" noChangeArrowheads="1"/>
          </p:cNvSpPr>
          <p:nvPr>
            <p:ph type="title"/>
          </p:nvPr>
        </p:nvSpPr>
        <p:spPr>
          <a:noFill/>
        </p:spPr>
        <p:txBody>
          <a:bodyPr/>
          <a:lstStyle/>
          <a:p>
            <a:pPr algn="ctr" eaLnBrk="1" hangingPunct="1"/>
            <a:r>
              <a:rPr lang="zh-CN" altLang="en-US" sz="4000" b="1">
                <a:latin typeface="Times New Roman" panose="02020603050405020304" pitchFamily="18" charset="0"/>
                <a:cs typeface="Times New Roman" panose="02020603050405020304" pitchFamily="18" charset="0"/>
              </a:rPr>
              <a:t>要素禀赋</a:t>
            </a:r>
            <a:r>
              <a:rPr lang="en-US" altLang="zh-CN" sz="4000" b="1">
                <a:latin typeface="Times New Roman" panose="02020603050405020304" pitchFamily="18" charset="0"/>
                <a:cs typeface="Times New Roman" panose="02020603050405020304" pitchFamily="18" charset="0"/>
              </a:rPr>
              <a:t>(factor endowments)</a:t>
            </a:r>
          </a:p>
        </p:txBody>
      </p:sp>
      <p:sp>
        <p:nvSpPr>
          <p:cNvPr id="11269" name="Rectangle 5">
            <a:extLst>
              <a:ext uri="{FF2B5EF4-FFF2-40B4-BE49-F238E27FC236}">
                <a16:creationId xmlns:a16="http://schemas.microsoft.com/office/drawing/2014/main" id="{0525E24C-8860-FBA9-23BE-7EA7C87D8237}"/>
              </a:ext>
            </a:extLst>
          </p:cNvPr>
          <p:cNvSpPr>
            <a:spLocks noGrp="1" noChangeArrowheads="1"/>
          </p:cNvSpPr>
          <p:nvPr>
            <p:ph idx="1"/>
          </p:nvPr>
        </p:nvSpPr>
        <p:spPr>
          <a:noFill/>
        </p:spPr>
        <p:txBody>
          <a:bodyPr/>
          <a:lstStyle/>
          <a:p>
            <a:pPr eaLnBrk="1" hangingPunct="1"/>
            <a:r>
              <a:rPr lang="zh-CN" altLang="en-US" sz="2400" dirty="0"/>
              <a:t>要素禀赋也称要素丰裕度，是指一国所拥有的两种生产要素的相对比例。</a:t>
            </a:r>
          </a:p>
          <a:p>
            <a:pPr eaLnBrk="1" hangingPunct="1"/>
            <a:r>
              <a:rPr lang="zh-CN" altLang="en-US" sz="2400" dirty="0"/>
              <a:t>判断一国要素禀赋有两种方法</a:t>
            </a:r>
            <a:r>
              <a:rPr lang="zh-CN" altLang="en-US" sz="2400" dirty="0">
                <a:sym typeface="Wingdings" panose="05000000000000000000" pitchFamily="2" charset="2"/>
              </a:rPr>
              <a:t>：</a:t>
            </a:r>
          </a:p>
          <a:p>
            <a:pPr eaLnBrk="1" hangingPunct="1">
              <a:buFont typeface="Wingdings" panose="05000000000000000000" pitchFamily="2" charset="2"/>
              <a:buNone/>
            </a:pPr>
            <a:r>
              <a:rPr lang="zh-CN" altLang="en-US" sz="2400" dirty="0">
                <a:sym typeface="Wingdings" panose="05000000000000000000" pitchFamily="2" charset="2"/>
              </a:rPr>
              <a:t>     （</a:t>
            </a:r>
            <a:r>
              <a:rPr lang="en-US" altLang="zh-CN" sz="2400" dirty="0">
                <a:sym typeface="Wingdings" panose="05000000000000000000" pitchFamily="2" charset="2"/>
              </a:rPr>
              <a:t>1</a:t>
            </a:r>
            <a:r>
              <a:rPr lang="zh-CN" altLang="en-US" sz="2400" dirty="0">
                <a:sym typeface="Wingdings" panose="05000000000000000000" pitchFamily="2" charset="2"/>
              </a:rPr>
              <a:t>）物质定义法</a:t>
            </a:r>
          </a:p>
          <a:p>
            <a:pPr eaLnBrk="1" hangingPunct="1">
              <a:buFont typeface="Wingdings" panose="05000000000000000000" pitchFamily="2" charset="2"/>
              <a:buNone/>
            </a:pPr>
            <a:r>
              <a:rPr lang="zh-CN" altLang="en-US" sz="2400" dirty="0"/>
              <a:t>     （</a:t>
            </a:r>
            <a:r>
              <a:rPr lang="en-US" altLang="zh-CN" sz="2400" dirty="0"/>
              <a:t>2</a:t>
            </a:r>
            <a:r>
              <a:rPr lang="zh-CN" altLang="en-US" sz="2400" dirty="0"/>
              <a:t>）价格定义法</a:t>
            </a:r>
          </a:p>
        </p:txBody>
      </p:sp>
      <p:sp>
        <p:nvSpPr>
          <p:cNvPr id="11266" name="灯片编号占位符 3">
            <a:extLst>
              <a:ext uri="{FF2B5EF4-FFF2-40B4-BE49-F238E27FC236}">
                <a16:creationId xmlns:a16="http://schemas.microsoft.com/office/drawing/2014/main" id="{B3D93CFE-61EE-59B2-8427-28C5C7174ABE}"/>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72</a:t>
            </a:fld>
            <a:endParaRPr lang="en-US" altLang="zh-CN" sz="1400"/>
          </a:p>
        </p:txBody>
      </p:sp>
    </p:spTree>
  </p:cSld>
  <p:clrMapOvr>
    <a:masterClrMapping/>
  </p:clrMapOvr>
  <p:transition/>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2" name="Rectangle 4">
            <a:extLst>
              <a:ext uri="{FF2B5EF4-FFF2-40B4-BE49-F238E27FC236}">
                <a16:creationId xmlns:a16="http://schemas.microsoft.com/office/drawing/2014/main" id="{4F5B42E4-8477-D514-DDEB-783D413018E5}"/>
              </a:ext>
            </a:extLst>
          </p:cNvPr>
          <p:cNvSpPr>
            <a:spLocks noGrp="1" noChangeArrowheads="1"/>
          </p:cNvSpPr>
          <p:nvPr>
            <p:ph type="title"/>
          </p:nvPr>
        </p:nvSpPr>
        <p:spPr>
          <a:noFill/>
        </p:spPr>
        <p:txBody>
          <a:bodyPr/>
          <a:lstStyle/>
          <a:p>
            <a:pPr algn="ctr" eaLnBrk="1" hangingPunct="1"/>
            <a:r>
              <a:rPr lang="zh-CN" altLang="en-US" sz="3200" b="1" dirty="0"/>
              <a:t>要素禀赋的物质定义法</a:t>
            </a:r>
          </a:p>
        </p:txBody>
      </p:sp>
      <p:sp>
        <p:nvSpPr>
          <p:cNvPr id="12291" name="日期占位符 4">
            <a:extLst>
              <a:ext uri="{FF2B5EF4-FFF2-40B4-BE49-F238E27FC236}">
                <a16:creationId xmlns:a16="http://schemas.microsoft.com/office/drawing/2014/main" id="{408A48FE-D105-752C-95F6-BF30CA1A8741}"/>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12290" name="灯片编号占位符 3">
            <a:extLst>
              <a:ext uri="{FF2B5EF4-FFF2-40B4-BE49-F238E27FC236}">
                <a16:creationId xmlns:a16="http://schemas.microsoft.com/office/drawing/2014/main" id="{6BC2CC79-000B-F656-AA2B-8B725BFB6E35}"/>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73</a:t>
            </a:fld>
            <a:endParaRPr lang="en-US" altLang="zh-CN" sz="1400"/>
          </a:p>
        </p:txBody>
      </p:sp>
      <p:sp>
        <p:nvSpPr>
          <p:cNvPr id="12293" name="Rectangle 5">
            <a:extLst>
              <a:ext uri="{FF2B5EF4-FFF2-40B4-BE49-F238E27FC236}">
                <a16:creationId xmlns:a16="http://schemas.microsoft.com/office/drawing/2014/main" id="{599BE0B4-44E6-912F-9853-AA679C93941C}"/>
              </a:ext>
            </a:extLst>
          </p:cNvPr>
          <p:cNvSpPr>
            <a:spLocks noGrp="1" noChangeArrowheads="1"/>
          </p:cNvSpPr>
          <p:nvPr>
            <p:ph type="body" idx="4294967295"/>
          </p:nvPr>
        </p:nvSpPr>
        <p:spPr>
          <a:xfrm>
            <a:off x="725371" y="1700808"/>
            <a:ext cx="8001000" cy="3962400"/>
          </a:xfrm>
          <a:noFill/>
        </p:spPr>
        <p:txBody>
          <a:bodyPr/>
          <a:lstStyle/>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若一国拥有的资本数量为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，劳动数量为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，则其要素禀赋为（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TK/TL</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国的要素禀赋记为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TK/TL</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，将</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国的要素禀赋记为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TK/TL</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如果：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TK/TL</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 (</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TK/TL</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a:t>
            </a:r>
          </a:p>
          <a:p>
            <a:pPr eaLnBrk="1" hangingPunct="1">
              <a:spcAft>
                <a:spcPts val="600"/>
              </a:spcAft>
              <a:buFont typeface="Wingdings" panose="05000000000000000000" pitchFamily="2" charset="2"/>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则称</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国是劳动丰裕国家，</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国是资本丰裕的国家。</a:t>
            </a:r>
          </a:p>
        </p:txBody>
      </p:sp>
    </p:spTree>
  </p:cSld>
  <p:clrMapOvr>
    <a:masterClrMapping/>
  </p:clrMapOvr>
  <p:transition/>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5" name="Rectangle 4">
            <a:extLst>
              <a:ext uri="{FF2B5EF4-FFF2-40B4-BE49-F238E27FC236}">
                <a16:creationId xmlns:a16="http://schemas.microsoft.com/office/drawing/2014/main" id="{63AAF319-694A-5EA3-2758-1A25FD2EBB44}"/>
              </a:ext>
            </a:extLst>
          </p:cNvPr>
          <p:cNvSpPr>
            <a:spLocks noGrp="1" noChangeArrowheads="1"/>
          </p:cNvSpPr>
          <p:nvPr>
            <p:ph type="title"/>
          </p:nvPr>
        </p:nvSpPr>
        <p:spPr>
          <a:noFill/>
        </p:spPr>
        <p:txBody>
          <a:bodyPr/>
          <a:lstStyle/>
          <a:p>
            <a:pPr algn="ctr" eaLnBrk="1" hangingPunct="1"/>
            <a:r>
              <a:rPr lang="zh-CN" altLang="en-US" sz="3200" b="1" dirty="0"/>
              <a:t>要素禀赋的价格定义法</a:t>
            </a:r>
          </a:p>
        </p:txBody>
      </p:sp>
      <p:sp>
        <p:nvSpPr>
          <p:cNvPr id="13314" name="灯片编号占位符 3">
            <a:extLst>
              <a:ext uri="{FF2B5EF4-FFF2-40B4-BE49-F238E27FC236}">
                <a16:creationId xmlns:a16="http://schemas.microsoft.com/office/drawing/2014/main" id="{3123159C-603A-823A-9C5C-3882E8F0C2F8}"/>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74</a:t>
            </a:fld>
            <a:endParaRPr lang="en-US" altLang="zh-CN" sz="1400"/>
          </a:p>
        </p:txBody>
      </p:sp>
      <p:sp>
        <p:nvSpPr>
          <p:cNvPr id="13316" name="Rectangle 5">
            <a:extLst>
              <a:ext uri="{FF2B5EF4-FFF2-40B4-BE49-F238E27FC236}">
                <a16:creationId xmlns:a16="http://schemas.microsoft.com/office/drawing/2014/main" id="{DABB55F5-2AD9-D940-DCC3-3B35E1C00802}"/>
              </a:ext>
            </a:extLst>
          </p:cNvPr>
          <p:cNvSpPr>
            <a:spLocks noGrp="1" noChangeArrowheads="1"/>
          </p:cNvSpPr>
          <p:nvPr>
            <p:ph type="body" idx="4294967295"/>
          </p:nvPr>
        </p:nvSpPr>
        <p:spPr>
          <a:xfrm>
            <a:off x="867695" y="1700808"/>
            <a:ext cx="7601617" cy="4114800"/>
          </a:xfrm>
          <a:noFill/>
        </p:spPr>
        <p:txBody>
          <a:bodyPr/>
          <a:lstStyle/>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如果一国劳动力的价格（即工资率）为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，资本的价格（即利率）</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r</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，则其要素禀赋可以用劳动的相对价格来表示，即：</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w/r</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若</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国的要素禀赋为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w/r</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国的要素禀赋为</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w/r</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B</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，且有：</a:t>
            </a:r>
          </a:p>
          <a:p>
            <a:pPr eaLnBrk="1" hangingPunct="1">
              <a:spcAft>
                <a:spcPts val="600"/>
              </a:spcAft>
              <a:buFont typeface="Wingdings" panose="05000000000000000000" pitchFamily="2" charset="2"/>
              <a:buNone/>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                           </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w/r</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A</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&lt; (</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w/r</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B</a:t>
            </a:r>
          </a:p>
          <a:p>
            <a:pPr eaLnBrk="1" hangingPunct="1">
              <a:spcAft>
                <a:spcPts val="600"/>
              </a:spcAft>
              <a:buFont typeface="Wingdings" panose="05000000000000000000" pitchFamily="2" charset="2"/>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则称</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A</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国是劳动丰裕国家，</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B</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国是资本丰裕的国家。</a:t>
            </a:r>
          </a:p>
        </p:txBody>
      </p:sp>
    </p:spTree>
  </p:cSld>
  <p:clrMapOvr>
    <a:masterClrMapping/>
  </p:clrMapOvr>
  <p:transition/>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40" name="Rectangle 4">
            <a:extLst>
              <a:ext uri="{FF2B5EF4-FFF2-40B4-BE49-F238E27FC236}">
                <a16:creationId xmlns:a16="http://schemas.microsoft.com/office/drawing/2014/main" id="{20DE9D68-B7B2-B98A-D16C-116300FDF8EB}"/>
              </a:ext>
            </a:extLst>
          </p:cNvPr>
          <p:cNvSpPr>
            <a:spLocks noGrp="1" noChangeArrowheads="1"/>
          </p:cNvSpPr>
          <p:nvPr>
            <p:ph type="title"/>
          </p:nvPr>
        </p:nvSpPr>
        <p:spPr>
          <a:xfrm>
            <a:off x="457200" y="215372"/>
            <a:ext cx="8229600" cy="837364"/>
          </a:xfrm>
          <a:noFill/>
        </p:spPr>
        <p:txBody>
          <a:bodyPr/>
          <a:lstStyle/>
          <a:p>
            <a:pPr algn="ctr" eaLnBrk="1" hangingPunct="1"/>
            <a:r>
              <a:rPr lang="zh-CN" altLang="en-US" sz="3200" b="1" dirty="0">
                <a:latin typeface="Times New Roman" panose="02020603050405020304" pitchFamily="18" charset="0"/>
                <a:cs typeface="Times New Roman" panose="02020603050405020304" pitchFamily="18" charset="0"/>
              </a:rPr>
              <a:t>要素密集度</a:t>
            </a:r>
            <a:r>
              <a:rPr lang="en-US" altLang="zh-CN" sz="3200" b="1" dirty="0">
                <a:latin typeface="Times New Roman" panose="02020603050405020304" pitchFamily="18" charset="0"/>
                <a:cs typeface="Times New Roman" panose="02020603050405020304" pitchFamily="18" charset="0"/>
              </a:rPr>
              <a:t>(factor intensity)</a:t>
            </a:r>
          </a:p>
        </p:txBody>
      </p:sp>
      <p:sp>
        <p:nvSpPr>
          <p:cNvPr id="14339" name="日期占位符 4">
            <a:extLst>
              <a:ext uri="{FF2B5EF4-FFF2-40B4-BE49-F238E27FC236}">
                <a16:creationId xmlns:a16="http://schemas.microsoft.com/office/drawing/2014/main" id="{3D71B104-59F8-C6E6-ECBE-D1C2B73998DF}"/>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14338" name="灯片编号占位符 3">
            <a:extLst>
              <a:ext uri="{FF2B5EF4-FFF2-40B4-BE49-F238E27FC236}">
                <a16:creationId xmlns:a16="http://schemas.microsoft.com/office/drawing/2014/main" id="{81C72A9E-40F5-C24E-84F9-3D78FE981DCA}"/>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75</a:t>
            </a:fld>
            <a:endParaRPr lang="en-US" altLang="zh-CN" sz="1400"/>
          </a:p>
        </p:txBody>
      </p:sp>
      <p:sp>
        <p:nvSpPr>
          <p:cNvPr id="14341" name="Rectangle 5">
            <a:extLst>
              <a:ext uri="{FF2B5EF4-FFF2-40B4-BE49-F238E27FC236}">
                <a16:creationId xmlns:a16="http://schemas.microsoft.com/office/drawing/2014/main" id="{E1EEB409-B90B-3351-1F80-B52750C937B0}"/>
              </a:ext>
            </a:extLst>
          </p:cNvPr>
          <p:cNvSpPr>
            <a:spLocks noGrp="1" noChangeArrowheads="1"/>
          </p:cNvSpPr>
          <p:nvPr>
            <p:ph type="body" idx="4294967295"/>
          </p:nvPr>
        </p:nvSpPr>
        <p:spPr>
          <a:xfrm>
            <a:off x="538195" y="1268760"/>
            <a:ext cx="8229600" cy="5053960"/>
          </a:xfrm>
          <a:noFill/>
        </p:spPr>
        <p:txBody>
          <a:bodyPr/>
          <a:lstStyle/>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要素密集度是指生产某种产品所投入的两种生产要素的比例</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a:t>
            </a: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若生产</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产品的资本与劳动投入比例为：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(K/L)</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生产</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产品的资本与劳动投入比例为：</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(K/L)</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eaLnBrk="1" hangingPunct="1">
              <a:spcAft>
                <a:spcPts val="600"/>
              </a:spcAft>
            </a:pP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且有：                      </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(K/L)</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X </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&gt; (K/L)</a:t>
            </a:r>
            <a:r>
              <a:rPr lang="en-US" altLang="zh-CN" sz="2400" i="1" baseline="-25000" dirty="0">
                <a:latin typeface="Times New Roman" panose="02020603050405020304" pitchFamily="18" charset="0"/>
                <a:ea typeface="黑体" panose="02010609060101010101" pitchFamily="49" charset="-122"/>
                <a:cs typeface="Times New Roman" panose="02020603050405020304" pitchFamily="18" charset="0"/>
              </a:rPr>
              <a:t>Y</a:t>
            </a:r>
            <a:r>
              <a:rPr lang="en-US" altLang="zh-CN" sz="2400" baseline="-25000" dirty="0">
                <a:latin typeface="Times New Roman" panose="02020603050405020304" pitchFamily="18" charset="0"/>
                <a:ea typeface="黑体" panose="02010609060101010101" pitchFamily="49" charset="-122"/>
                <a:cs typeface="Times New Roman" panose="02020603050405020304" pitchFamily="18" charset="0"/>
              </a:rPr>
              <a:t> </a:t>
            </a:r>
          </a:p>
          <a:p>
            <a:pPr eaLnBrk="1" hangingPunct="1">
              <a:spcAft>
                <a:spcPts val="600"/>
              </a:spcAft>
              <a:buFont typeface="Wingdings" panose="05000000000000000000" pitchFamily="2" charset="2"/>
              <a:buNone/>
            </a:pPr>
            <a:r>
              <a:rPr lang="en-US" altLang="zh-CN" sz="2400"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则</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X</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就是资本密集型产品，</a:t>
            </a:r>
            <a:r>
              <a:rPr lang="en-US" altLang="zh-CN" sz="2400" i="1" dirty="0">
                <a:latin typeface="Times New Roman" panose="02020603050405020304" pitchFamily="18" charset="0"/>
                <a:ea typeface="黑体" panose="02010609060101010101" pitchFamily="49" charset="-122"/>
                <a:cs typeface="Times New Roman" panose="02020603050405020304" pitchFamily="18" charset="0"/>
              </a:rPr>
              <a:t>Y</a:t>
            </a:r>
            <a:r>
              <a:rPr lang="zh-CN" altLang="en-US" sz="2400" dirty="0">
                <a:latin typeface="Times New Roman" panose="02020603050405020304" pitchFamily="18" charset="0"/>
                <a:ea typeface="黑体" panose="02010609060101010101" pitchFamily="49" charset="-122"/>
                <a:cs typeface="Times New Roman" panose="02020603050405020304" pitchFamily="18" charset="0"/>
              </a:rPr>
              <a:t>是劳动密集型产品。  </a:t>
            </a:r>
            <a:endParaRPr lang="en-US" altLang="zh-CN" sz="2400" dirty="0">
              <a:latin typeface="Times New Roman" panose="02020603050405020304" pitchFamily="18" charset="0"/>
              <a:ea typeface="黑体" panose="02010609060101010101" pitchFamily="49" charset="-122"/>
              <a:cs typeface="Times New Roman" panose="02020603050405020304" pitchFamily="18" charset="0"/>
            </a:endParaRPr>
          </a:p>
          <a:p>
            <a:pPr>
              <a:spcBef>
                <a:spcPts val="1200"/>
              </a:spcBef>
            </a:pP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如果粮食的生产使用</a:t>
            </a:r>
            <a:r>
              <a:rPr lang="en-US" altLang="zh-CN"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80</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个单位劳动力和</a:t>
            </a:r>
            <a:r>
              <a:rPr lang="en-US" altLang="zh-CN"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20</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英亩土地，而棉布的生产使用</a:t>
            </a:r>
            <a:r>
              <a:rPr lang="en-US" altLang="zh-CN"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20</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单位劳动和</a:t>
            </a:r>
            <a:r>
              <a:rPr lang="en-US" altLang="zh-CN"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20</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英亩土地，那么我们就说</a:t>
            </a:r>
            <a:r>
              <a:rPr lang="zh-CN" altLang="en-US" sz="2400" b="1" dirty="0">
                <a:solidFill>
                  <a:srgbClr val="99008C"/>
                </a:solidFill>
                <a:latin typeface="华文仿宋" panose="02010600040101010101" pitchFamily="2" charset="-122"/>
                <a:ea typeface="华文仿宋" panose="02010600040101010101" pitchFamily="2" charset="-122"/>
                <a:cs typeface="Times New Roman" panose="02020603050405020304" pitchFamily="18" charset="0"/>
              </a:rPr>
              <a:t>粮食</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的生产是                      的，而</a:t>
            </a:r>
            <a:r>
              <a:rPr lang="zh-CN" altLang="en-US" sz="2400" b="1" dirty="0">
                <a:solidFill>
                  <a:srgbClr val="00B050"/>
                </a:solidFill>
                <a:latin typeface="华文仿宋" panose="02010600040101010101" pitchFamily="2" charset="-122"/>
                <a:ea typeface="华文仿宋" panose="02010600040101010101" pitchFamily="2" charset="-122"/>
                <a:cs typeface="Times New Roman" panose="02020603050405020304" pitchFamily="18" charset="0"/>
              </a:rPr>
              <a:t>棉布</a:t>
            </a:r>
            <a:r>
              <a:rPr lang="zh-CN" altLang="en-US"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rPr>
              <a:t>的生产是                   的。</a:t>
            </a:r>
            <a:endParaRPr lang="en-US" altLang="zh-CN" sz="2400" b="1" dirty="0">
              <a:solidFill>
                <a:srgbClr val="001581"/>
              </a:solidFill>
              <a:latin typeface="华文仿宋" panose="02010600040101010101" pitchFamily="2" charset="-122"/>
              <a:ea typeface="华文仿宋" panose="02010600040101010101" pitchFamily="2" charset="-122"/>
              <a:cs typeface="Times New Roman" panose="02020603050405020304" pitchFamily="18" charset="0"/>
            </a:endParaRPr>
          </a:p>
          <a:p>
            <a:pPr>
              <a:spcBef>
                <a:spcPts val="1200"/>
              </a:spcBef>
            </a:pPr>
            <a:r>
              <a:rPr lang="zh-CN" altLang="en-US" sz="2400" dirty="0">
                <a:latin typeface="华文仿宋" panose="02010600040101010101" pitchFamily="2" charset="-122"/>
                <a:ea typeface="华文仿宋" panose="02010600040101010101" pitchFamily="2" charset="-122"/>
                <a:cs typeface="Times New Roman" panose="02020603050405020304" pitchFamily="18" charset="0"/>
              </a:rPr>
              <a:t>粮食：</a:t>
            </a:r>
            <a:r>
              <a:rPr lang="en-US" altLang="zh-CN" sz="2400" i="1" u="sng" dirty="0">
                <a:latin typeface="Times New Roman" panose="02020603050405020304" pitchFamily="18" charset="0"/>
                <a:ea typeface="黑体" panose="02010609060101010101" pitchFamily="49" charset="-122"/>
                <a:cs typeface="Times New Roman" panose="02020603050405020304" pitchFamily="18" charset="0"/>
              </a:rPr>
              <a:t>                                   </a:t>
            </a:r>
            <a:r>
              <a:rPr lang="zh-CN" altLang="en-US" sz="2400" dirty="0">
                <a:latin typeface="华文仿宋" panose="02010600040101010101" pitchFamily="2" charset="-122"/>
                <a:ea typeface="华文仿宋" panose="02010600040101010101" pitchFamily="2" charset="-122"/>
                <a:cs typeface="Times New Roman" panose="02020603050405020304" pitchFamily="18" charset="0"/>
              </a:rPr>
              <a:t>棉布：</a:t>
            </a:r>
            <a:r>
              <a:rPr lang="en-US" altLang="zh-CN" sz="2400" i="1" u="sng" dirty="0">
                <a:latin typeface="Times New Roman" panose="02020603050405020304" pitchFamily="18" charset="0"/>
                <a:cs typeface="Times New Roman" panose="02020603050405020304" pitchFamily="18" charset="0"/>
              </a:rPr>
              <a:t>                                  </a:t>
            </a:r>
            <a:r>
              <a:rPr lang="en-US" altLang="zh-CN" sz="2400" i="1" dirty="0">
                <a:latin typeface="Times New Roman" panose="02020603050405020304" pitchFamily="18" charset="0"/>
                <a:cs typeface="Times New Roman" panose="02020603050405020304" pitchFamily="18" charset="0"/>
              </a:rPr>
              <a:t> </a:t>
            </a:r>
            <a:r>
              <a:rPr lang="zh-CN" altLang="en-US" sz="2400" i="1" dirty="0">
                <a:latin typeface="Times New Roman" panose="02020603050405020304" pitchFamily="18" charset="0"/>
                <a:cs typeface="Times New Roman" panose="02020603050405020304" pitchFamily="18" charset="0"/>
              </a:rPr>
              <a:t>。</a:t>
            </a:r>
            <a:r>
              <a:rPr lang="en-US" altLang="zh-CN" sz="2400" i="1" dirty="0">
                <a:latin typeface="Times New Roman" panose="02020603050405020304" pitchFamily="18" charset="0"/>
                <a:cs typeface="Times New Roman" panose="02020603050405020304" pitchFamily="18" charset="0"/>
              </a:rPr>
              <a:t>   </a:t>
            </a:r>
            <a:r>
              <a:rPr lang="en-US" altLang="zh-CN" sz="2400" i="1" u="sng" dirty="0">
                <a:latin typeface="Times New Roman" panose="02020603050405020304" pitchFamily="18" charset="0"/>
                <a:cs typeface="Times New Roman" panose="02020603050405020304" pitchFamily="18" charset="0"/>
              </a:rPr>
              <a:t>   </a:t>
            </a:r>
            <a:endParaRPr lang="zh-CN" altLang="en-US" sz="2400" dirty="0">
              <a:latin typeface="Times New Roman" panose="02020603050405020304" pitchFamily="18" charset="0"/>
              <a:ea typeface="黑体" panose="02010609060101010101" pitchFamily="49" charset="-122"/>
              <a:cs typeface="Times New Roman" panose="02020603050405020304" pitchFamily="18" charset="0"/>
            </a:endParaRPr>
          </a:p>
        </p:txBody>
      </p:sp>
      <p:sp>
        <p:nvSpPr>
          <p:cNvPr id="2" name="动作按钮: 转到主页 1">
            <a:hlinkClick r:id="rId2" action="ppaction://hlinksldjump" highlightClick="1"/>
            <a:extLst>
              <a:ext uri="{FF2B5EF4-FFF2-40B4-BE49-F238E27FC236}">
                <a16:creationId xmlns:a16="http://schemas.microsoft.com/office/drawing/2014/main" id="{D0F60435-FDD5-5E75-6D07-D7D5ED052FD6}"/>
              </a:ext>
            </a:extLst>
          </p:cNvPr>
          <p:cNvSpPr/>
          <p:nvPr/>
        </p:nvSpPr>
        <p:spPr>
          <a:xfrm>
            <a:off x="8031940" y="6322720"/>
            <a:ext cx="860540" cy="319908"/>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
        <p:nvSpPr>
          <p:cNvPr id="4" name="文本框 3">
            <a:extLst>
              <a:ext uri="{FF2B5EF4-FFF2-40B4-BE49-F238E27FC236}">
                <a16:creationId xmlns:a16="http://schemas.microsoft.com/office/drawing/2014/main" id="{5D39949B-7146-6E53-272D-A9AF50EC59FB}"/>
              </a:ext>
            </a:extLst>
          </p:cNvPr>
          <p:cNvSpPr txBox="1"/>
          <p:nvPr/>
        </p:nvSpPr>
        <p:spPr>
          <a:xfrm>
            <a:off x="1925960" y="5085184"/>
            <a:ext cx="1709936" cy="400110"/>
          </a:xfrm>
          <a:prstGeom prst="rect">
            <a:avLst/>
          </a:prstGeom>
          <a:noFill/>
        </p:spPr>
        <p:txBody>
          <a:bodyPr wrap="square">
            <a:spAutoFit/>
          </a:bodyPr>
          <a:lstStyle/>
          <a:p>
            <a:r>
              <a:rPr lang="zh-CN" altLang="en-US" sz="2000" b="1" dirty="0">
                <a:solidFill>
                  <a:srgbClr val="99008C"/>
                </a:solidFill>
                <a:latin typeface="华文仿宋" panose="02010600040101010101" pitchFamily="2" charset="-122"/>
                <a:ea typeface="华文仿宋" panose="02010600040101010101" pitchFamily="2" charset="-122"/>
                <a:cs typeface="Times New Roman" panose="02020603050405020304" pitchFamily="18" charset="0"/>
              </a:rPr>
              <a:t>劳动密集型</a:t>
            </a:r>
            <a:endParaRPr lang="zh-CN" altLang="en-US" sz="2000" dirty="0"/>
          </a:p>
        </p:txBody>
      </p:sp>
      <p:sp>
        <p:nvSpPr>
          <p:cNvPr id="6" name="文本框 5">
            <a:extLst>
              <a:ext uri="{FF2B5EF4-FFF2-40B4-BE49-F238E27FC236}">
                <a16:creationId xmlns:a16="http://schemas.microsoft.com/office/drawing/2014/main" id="{ED26426A-D5F0-4348-8E54-3AD1891560F9}"/>
              </a:ext>
            </a:extLst>
          </p:cNvPr>
          <p:cNvSpPr txBox="1"/>
          <p:nvPr/>
        </p:nvSpPr>
        <p:spPr>
          <a:xfrm>
            <a:off x="6156176" y="5122828"/>
            <a:ext cx="1565920" cy="400110"/>
          </a:xfrm>
          <a:prstGeom prst="rect">
            <a:avLst/>
          </a:prstGeom>
          <a:noFill/>
        </p:spPr>
        <p:txBody>
          <a:bodyPr wrap="square">
            <a:spAutoFit/>
          </a:bodyPr>
          <a:lstStyle/>
          <a:p>
            <a:r>
              <a:rPr lang="zh-CN" altLang="en-US" sz="2000" b="1" dirty="0">
                <a:solidFill>
                  <a:srgbClr val="00B050"/>
                </a:solidFill>
                <a:latin typeface="华文仿宋" panose="02010600040101010101" pitchFamily="2" charset="-122"/>
                <a:ea typeface="华文仿宋" panose="02010600040101010101" pitchFamily="2" charset="-122"/>
                <a:cs typeface="Times New Roman" panose="02020603050405020304" pitchFamily="18" charset="0"/>
              </a:rPr>
              <a:t>土地密集型</a:t>
            </a:r>
            <a:endParaRPr lang="zh-CN" altLang="en-US" sz="2000" dirty="0"/>
          </a:p>
        </p:txBody>
      </p:sp>
      <p:sp>
        <p:nvSpPr>
          <p:cNvPr id="8" name="文本框 7">
            <a:extLst>
              <a:ext uri="{FF2B5EF4-FFF2-40B4-BE49-F238E27FC236}">
                <a16:creationId xmlns:a16="http://schemas.microsoft.com/office/drawing/2014/main" id="{43B9DC1B-832E-42B5-9E0E-0D24174C948E}"/>
              </a:ext>
            </a:extLst>
          </p:cNvPr>
          <p:cNvSpPr txBox="1"/>
          <p:nvPr/>
        </p:nvSpPr>
        <p:spPr>
          <a:xfrm>
            <a:off x="1691680" y="5596226"/>
            <a:ext cx="2646040" cy="400110"/>
          </a:xfrm>
          <a:prstGeom prst="rect">
            <a:avLst/>
          </a:prstGeom>
          <a:noFill/>
        </p:spPr>
        <p:txBody>
          <a:bodyPr wrap="square">
            <a:spAutoFit/>
          </a:bodyPr>
          <a:lstStyle/>
          <a:p>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(T/L)</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X  </a:t>
            </a:r>
            <a:r>
              <a:rPr lang="en-US" altLang="zh-CN" sz="2000" dirty="0">
                <a:latin typeface="华文仿宋" panose="02010600040101010101" pitchFamily="2" charset="-122"/>
                <a:ea typeface="华文仿宋" panose="02010600040101010101" pitchFamily="2" charset="-122"/>
                <a:cs typeface="Times New Roman" panose="02020603050405020304" pitchFamily="18" charset="0"/>
              </a:rPr>
              <a:t>=   20/80 = </a:t>
            </a:r>
            <a:r>
              <a:rPr lang="en-US" altLang="zh-CN" sz="2000" dirty="0">
                <a:solidFill>
                  <a:srgbClr val="99008C"/>
                </a:solidFill>
                <a:latin typeface="华文仿宋" panose="02010600040101010101" pitchFamily="2" charset="-122"/>
                <a:ea typeface="华文仿宋" panose="02010600040101010101" pitchFamily="2" charset="-122"/>
                <a:cs typeface="Times New Roman" panose="02020603050405020304" pitchFamily="18" charset="0"/>
              </a:rPr>
              <a:t>0.25</a:t>
            </a:r>
            <a:r>
              <a:rPr lang="en-US" altLang="zh-CN" sz="2000" dirty="0">
                <a:latin typeface="华文仿宋" panose="02010600040101010101" pitchFamily="2" charset="-122"/>
                <a:ea typeface="华文仿宋" panose="02010600040101010101" pitchFamily="2" charset="-122"/>
                <a:cs typeface="Times New Roman" panose="02020603050405020304" pitchFamily="18" charset="0"/>
              </a:rPr>
              <a:t> </a:t>
            </a:r>
            <a:endParaRPr lang="zh-CN" altLang="en-US" sz="2000" dirty="0"/>
          </a:p>
        </p:txBody>
      </p:sp>
      <p:sp>
        <p:nvSpPr>
          <p:cNvPr id="10" name="文本框 9">
            <a:extLst>
              <a:ext uri="{FF2B5EF4-FFF2-40B4-BE49-F238E27FC236}">
                <a16:creationId xmlns:a16="http://schemas.microsoft.com/office/drawing/2014/main" id="{ED6870AB-DFFD-D8F1-7CAB-D6B401815AC6}"/>
              </a:ext>
            </a:extLst>
          </p:cNvPr>
          <p:cNvSpPr txBox="1"/>
          <p:nvPr/>
        </p:nvSpPr>
        <p:spPr>
          <a:xfrm>
            <a:off x="5457669" y="5589240"/>
            <a:ext cx="2511293" cy="400110"/>
          </a:xfrm>
          <a:prstGeom prst="rect">
            <a:avLst/>
          </a:prstGeom>
          <a:noFill/>
        </p:spPr>
        <p:txBody>
          <a:bodyPr wrap="square">
            <a:spAutoFit/>
          </a:bodyPr>
          <a:lstStyle/>
          <a:p>
            <a:r>
              <a:rPr lang="en-US" altLang="zh-CN" sz="2000" i="1" dirty="0">
                <a:latin typeface="Times New Roman" panose="02020603050405020304" pitchFamily="18" charset="0"/>
                <a:ea typeface="黑体" panose="02010609060101010101" pitchFamily="49" charset="-122"/>
                <a:cs typeface="Times New Roman" panose="02020603050405020304" pitchFamily="18" charset="0"/>
              </a:rPr>
              <a:t>(T/L)</a:t>
            </a:r>
            <a:r>
              <a:rPr lang="en-US" altLang="zh-CN" sz="2000" i="1" baseline="-25000" dirty="0">
                <a:latin typeface="Times New Roman" panose="02020603050405020304" pitchFamily="18" charset="0"/>
                <a:ea typeface="黑体" panose="02010609060101010101" pitchFamily="49" charset="-122"/>
                <a:cs typeface="Times New Roman" panose="02020603050405020304" pitchFamily="18" charset="0"/>
              </a:rPr>
              <a:t>Y  </a:t>
            </a:r>
            <a:r>
              <a:rPr lang="en-US" altLang="zh-CN" sz="2000" dirty="0">
                <a:latin typeface="华文仿宋" panose="02010600040101010101" pitchFamily="2" charset="-122"/>
                <a:ea typeface="华文仿宋" panose="02010600040101010101" pitchFamily="2" charset="-122"/>
                <a:cs typeface="Times New Roman" panose="02020603050405020304" pitchFamily="18" charset="0"/>
              </a:rPr>
              <a:t>=   20/20 = </a:t>
            </a:r>
            <a:r>
              <a:rPr lang="en-US" altLang="zh-CN" sz="2000" dirty="0">
                <a:solidFill>
                  <a:srgbClr val="00B050"/>
                </a:solidFill>
                <a:latin typeface="华文仿宋" panose="02010600040101010101" pitchFamily="2" charset="-122"/>
                <a:ea typeface="华文仿宋" panose="02010600040101010101" pitchFamily="2" charset="-122"/>
                <a:cs typeface="Times New Roman" panose="02020603050405020304" pitchFamily="18" charset="0"/>
              </a:rPr>
              <a:t>1</a:t>
            </a:r>
            <a:r>
              <a:rPr lang="en-US" altLang="zh-CN" sz="2000" dirty="0">
                <a:latin typeface="华文仿宋" panose="02010600040101010101" pitchFamily="2" charset="-122"/>
                <a:ea typeface="华文仿宋" panose="02010600040101010101" pitchFamily="2" charset="-122"/>
                <a:cs typeface="Times New Roman" panose="02020603050405020304" pitchFamily="18" charset="0"/>
              </a:rPr>
              <a:t> </a:t>
            </a:r>
            <a:endParaRPr lang="zh-CN" altLang="en-US" sz="2000"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4341">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341">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4"/>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6" grpId="0"/>
      <p:bldP spid="8" grpId="0"/>
      <p:bldP spid="10"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24" name="Rectangle 8">
            <a:extLst>
              <a:ext uri="{FF2B5EF4-FFF2-40B4-BE49-F238E27FC236}">
                <a16:creationId xmlns:a16="http://schemas.microsoft.com/office/drawing/2014/main" id="{7A626EF8-5291-04A3-4A7A-8718B06375EF}"/>
              </a:ext>
            </a:extLst>
          </p:cNvPr>
          <p:cNvSpPr>
            <a:spLocks noGrp="1" noChangeArrowheads="1"/>
          </p:cNvSpPr>
          <p:nvPr>
            <p:ph type="title"/>
          </p:nvPr>
        </p:nvSpPr>
        <p:spPr>
          <a:noFill/>
        </p:spPr>
        <p:txBody>
          <a:bodyPr/>
          <a:lstStyle/>
          <a:p>
            <a:pPr algn="ctr" eaLnBrk="1" hangingPunct="1"/>
            <a:r>
              <a:rPr lang="zh-CN" altLang="en-US" sz="4000" b="1" dirty="0"/>
              <a:t>等产量曲线</a:t>
            </a:r>
          </a:p>
        </p:txBody>
      </p:sp>
      <p:sp>
        <p:nvSpPr>
          <p:cNvPr id="9219" name="日期占位符 4">
            <a:extLst>
              <a:ext uri="{FF2B5EF4-FFF2-40B4-BE49-F238E27FC236}">
                <a16:creationId xmlns:a16="http://schemas.microsoft.com/office/drawing/2014/main" id="{48F06364-5CF8-3322-7E2F-DCD620F03397}"/>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9218" name="灯片编号占位符 3">
            <a:extLst>
              <a:ext uri="{FF2B5EF4-FFF2-40B4-BE49-F238E27FC236}">
                <a16:creationId xmlns:a16="http://schemas.microsoft.com/office/drawing/2014/main" id="{A238AAE1-D980-15F0-E2D2-4740E562E777}"/>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76</a:t>
            </a:fld>
            <a:endParaRPr lang="en-US" altLang="zh-CN" sz="1400"/>
          </a:p>
        </p:txBody>
      </p:sp>
      <p:sp>
        <p:nvSpPr>
          <p:cNvPr id="9225" name="Rectangle 9">
            <a:extLst>
              <a:ext uri="{FF2B5EF4-FFF2-40B4-BE49-F238E27FC236}">
                <a16:creationId xmlns:a16="http://schemas.microsoft.com/office/drawing/2014/main" id="{1FEE6895-0884-85BB-DF24-950561198F34}"/>
              </a:ext>
            </a:extLst>
          </p:cNvPr>
          <p:cNvSpPr>
            <a:spLocks noGrp="1" noChangeArrowheads="1"/>
          </p:cNvSpPr>
          <p:nvPr>
            <p:ph type="body" sz="half" idx="4294967295"/>
          </p:nvPr>
        </p:nvSpPr>
        <p:spPr>
          <a:xfrm>
            <a:off x="376028" y="1766887"/>
            <a:ext cx="3729246" cy="4143375"/>
          </a:xfrm>
          <a:noFill/>
        </p:spPr>
        <p:txBody>
          <a:bodyPr/>
          <a:lstStyle/>
          <a:p>
            <a:pPr eaLnBrk="1" hangingPunct="1">
              <a:lnSpc>
                <a:spcPct val="115000"/>
              </a:lnSpc>
              <a:buFont typeface="Wingdings" panose="05000000000000000000" pitchFamily="2" charset="2"/>
              <a:buBlip>
                <a:blip r:embed="rId2"/>
              </a:buBlip>
            </a:pPr>
            <a:r>
              <a:rPr lang="zh-CN" altLang="en-US" sz="2200" b="1" dirty="0">
                <a:latin typeface="Times New Roman" panose="02020603050405020304" pitchFamily="18" charset="0"/>
                <a:cs typeface="Times New Roman" panose="02020603050405020304" pitchFamily="18" charset="0"/>
              </a:rPr>
              <a:t>等产量线是指在技术水平不变的条件下，可以生产</a:t>
            </a:r>
            <a:r>
              <a:rPr lang="zh-CN" altLang="en-US" sz="2200" b="1" dirty="0">
                <a:solidFill>
                  <a:srgbClr val="001581"/>
                </a:solidFill>
                <a:latin typeface="Times New Roman" panose="02020603050405020304" pitchFamily="18" charset="0"/>
                <a:cs typeface="Times New Roman" panose="02020603050405020304" pitchFamily="18" charset="0"/>
              </a:rPr>
              <a:t>相同产量</a:t>
            </a:r>
            <a:r>
              <a:rPr lang="zh-CN" altLang="en-US" sz="2200" b="1" dirty="0">
                <a:latin typeface="Times New Roman" panose="02020603050405020304" pitchFamily="18" charset="0"/>
                <a:cs typeface="Times New Roman" panose="02020603050405020304" pitchFamily="18" charset="0"/>
              </a:rPr>
              <a:t>的两种</a:t>
            </a:r>
            <a:r>
              <a:rPr lang="zh-CN" altLang="en-US" sz="2200" b="1" dirty="0">
                <a:solidFill>
                  <a:srgbClr val="001581"/>
                </a:solidFill>
                <a:latin typeface="Times New Roman" panose="02020603050405020304" pitchFamily="18" charset="0"/>
                <a:cs typeface="Times New Roman" panose="02020603050405020304" pitchFamily="18" charset="0"/>
              </a:rPr>
              <a:t>生产要素各种组合点</a:t>
            </a:r>
            <a:r>
              <a:rPr lang="zh-CN" altLang="en-US" sz="2200" b="1" dirty="0">
                <a:latin typeface="Times New Roman" panose="02020603050405020304" pitchFamily="18" charset="0"/>
                <a:cs typeface="Times New Roman" panose="02020603050405020304" pitchFamily="18" charset="0"/>
              </a:rPr>
              <a:t>的连线。</a:t>
            </a:r>
            <a:endParaRPr lang="en-US" altLang="zh-CN" sz="2200" b="1" dirty="0">
              <a:latin typeface="Times New Roman" panose="02020603050405020304" pitchFamily="18" charset="0"/>
              <a:cs typeface="Times New Roman" panose="02020603050405020304" pitchFamily="18" charset="0"/>
            </a:endParaRPr>
          </a:p>
          <a:p>
            <a:pPr eaLnBrk="1" hangingPunct="1">
              <a:lnSpc>
                <a:spcPct val="115000"/>
              </a:lnSpc>
              <a:buFont typeface="Wingdings" panose="05000000000000000000" pitchFamily="2" charset="2"/>
              <a:buBlip>
                <a:blip r:embed="rId2"/>
              </a:buBlip>
            </a:pPr>
            <a:r>
              <a:rPr lang="zh-CN" altLang="en-US" sz="2200" b="1" dirty="0">
                <a:latin typeface="Times New Roman" panose="02020603050405020304" pitchFamily="18" charset="0"/>
                <a:cs typeface="Times New Roman" panose="02020603050405020304" pitchFamily="18" charset="0"/>
              </a:rPr>
              <a:t>假设我们生产商品</a:t>
            </a:r>
            <a:r>
              <a:rPr lang="en-US" altLang="zh-CN" sz="2200" b="1" i="1" dirty="0">
                <a:latin typeface="Times New Roman" panose="02020603050405020304" pitchFamily="18" charset="0"/>
                <a:cs typeface="Times New Roman" panose="02020603050405020304" pitchFamily="18" charset="0"/>
              </a:rPr>
              <a:t>X</a:t>
            </a:r>
            <a:r>
              <a:rPr lang="zh-CN" altLang="en-US" sz="2200" b="1" dirty="0">
                <a:latin typeface="Times New Roman" panose="02020603050405020304" pitchFamily="18" charset="0"/>
                <a:cs typeface="Times New Roman" panose="02020603050405020304" pitchFamily="18" charset="0"/>
              </a:rPr>
              <a:t>时投入了两种生产要素，即资本（</a:t>
            </a:r>
            <a:r>
              <a:rPr lang="en-US" altLang="zh-CN" sz="2200" b="1" i="1" dirty="0">
                <a:latin typeface="Times New Roman" panose="02020603050405020304" pitchFamily="18" charset="0"/>
                <a:cs typeface="Times New Roman" panose="02020603050405020304" pitchFamily="18" charset="0"/>
              </a:rPr>
              <a:t>K</a:t>
            </a:r>
            <a:r>
              <a:rPr lang="zh-CN" altLang="en-US" sz="2200" b="1" dirty="0">
                <a:latin typeface="Times New Roman" panose="02020603050405020304" pitchFamily="18" charset="0"/>
                <a:cs typeface="Times New Roman" panose="02020603050405020304" pitchFamily="18" charset="0"/>
              </a:rPr>
              <a:t>）和劳动（</a:t>
            </a:r>
            <a:r>
              <a:rPr lang="en-US" altLang="zh-CN" sz="2200" b="1" i="1" dirty="0">
                <a:latin typeface="Times New Roman" panose="02020603050405020304" pitchFamily="18" charset="0"/>
                <a:cs typeface="Times New Roman" panose="02020603050405020304" pitchFamily="18" charset="0"/>
              </a:rPr>
              <a:t>L</a:t>
            </a:r>
            <a:r>
              <a:rPr lang="zh-CN" altLang="en-US" sz="2200" b="1" dirty="0">
                <a:latin typeface="Times New Roman" panose="02020603050405020304" pitchFamily="18" charset="0"/>
                <a:cs typeface="Times New Roman" panose="02020603050405020304" pitchFamily="18" charset="0"/>
              </a:rPr>
              <a:t>），</a:t>
            </a:r>
            <a:endParaRPr lang="en-US" altLang="zh-CN" sz="2200" b="1" dirty="0">
              <a:latin typeface="Times New Roman" panose="02020603050405020304" pitchFamily="18" charset="0"/>
              <a:cs typeface="Times New Roman" panose="02020603050405020304" pitchFamily="18" charset="0"/>
            </a:endParaRPr>
          </a:p>
          <a:p>
            <a:pPr>
              <a:lnSpc>
                <a:spcPct val="115000"/>
              </a:lnSpc>
              <a:buBlip>
                <a:blip r:embed="rId2"/>
              </a:buBlip>
            </a:pPr>
            <a:r>
              <a:rPr lang="zh-CN" altLang="en-US" sz="2200" b="1" dirty="0">
                <a:latin typeface="Times New Roman" panose="02020603050405020304" pitchFamily="18" charset="0"/>
                <a:cs typeface="Times New Roman" panose="02020603050405020304" pitchFamily="18" charset="0"/>
              </a:rPr>
              <a:t>一条典型的等产量曲线如右图所示</a:t>
            </a:r>
            <a:endParaRPr lang="zh-CN" altLang="en-US" sz="2200" dirty="0">
              <a:latin typeface="Times New Roman" panose="02020603050405020304" pitchFamily="18" charset="0"/>
              <a:cs typeface="Times New Roman" panose="02020603050405020304" pitchFamily="18" charset="0"/>
            </a:endParaRPr>
          </a:p>
        </p:txBody>
      </p:sp>
      <p:sp>
        <p:nvSpPr>
          <p:cNvPr id="9220" name="Line 4">
            <a:extLst>
              <a:ext uri="{FF2B5EF4-FFF2-40B4-BE49-F238E27FC236}">
                <a16:creationId xmlns:a16="http://schemas.microsoft.com/office/drawing/2014/main" id="{CB025F07-B168-B1AC-80D1-B0EFB3DEDB3A}"/>
              </a:ext>
            </a:extLst>
          </p:cNvPr>
          <p:cNvSpPr>
            <a:spLocks noChangeShapeType="1"/>
          </p:cNvSpPr>
          <p:nvPr/>
        </p:nvSpPr>
        <p:spPr bwMode="auto">
          <a:xfrm>
            <a:off x="6619875" y="3914775"/>
            <a:ext cx="0" cy="76200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1" name="Line 5">
            <a:extLst>
              <a:ext uri="{FF2B5EF4-FFF2-40B4-BE49-F238E27FC236}">
                <a16:creationId xmlns:a16="http://schemas.microsoft.com/office/drawing/2014/main" id="{DF5BE255-182E-BF42-91C2-45918F38CC8E}"/>
              </a:ext>
            </a:extLst>
          </p:cNvPr>
          <p:cNvSpPr>
            <a:spLocks noChangeShapeType="1"/>
          </p:cNvSpPr>
          <p:nvPr/>
        </p:nvSpPr>
        <p:spPr bwMode="auto">
          <a:xfrm>
            <a:off x="5095875" y="3914775"/>
            <a:ext cx="15240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2" name="Line 6">
            <a:extLst>
              <a:ext uri="{FF2B5EF4-FFF2-40B4-BE49-F238E27FC236}">
                <a16:creationId xmlns:a16="http://schemas.microsoft.com/office/drawing/2014/main" id="{9DF9F6EA-23DF-9AA2-AE86-8820409C0EF5}"/>
              </a:ext>
            </a:extLst>
          </p:cNvPr>
          <p:cNvSpPr>
            <a:spLocks noChangeShapeType="1"/>
          </p:cNvSpPr>
          <p:nvPr/>
        </p:nvSpPr>
        <p:spPr bwMode="auto">
          <a:xfrm>
            <a:off x="5095875" y="2771775"/>
            <a:ext cx="609600"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3" name="Line 7">
            <a:extLst>
              <a:ext uri="{FF2B5EF4-FFF2-40B4-BE49-F238E27FC236}">
                <a16:creationId xmlns:a16="http://schemas.microsoft.com/office/drawing/2014/main" id="{4D0747D0-D084-1E13-4A03-7A8BAEFA8F42}"/>
              </a:ext>
            </a:extLst>
          </p:cNvPr>
          <p:cNvSpPr>
            <a:spLocks noChangeShapeType="1"/>
          </p:cNvSpPr>
          <p:nvPr/>
        </p:nvSpPr>
        <p:spPr bwMode="auto">
          <a:xfrm>
            <a:off x="5705475" y="2771775"/>
            <a:ext cx="0" cy="190500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26" name="Line 10">
            <a:extLst>
              <a:ext uri="{FF2B5EF4-FFF2-40B4-BE49-F238E27FC236}">
                <a16:creationId xmlns:a16="http://schemas.microsoft.com/office/drawing/2014/main" id="{3F07AC37-6946-D729-5F97-A5A490B84FA0}"/>
              </a:ext>
            </a:extLst>
          </p:cNvPr>
          <p:cNvSpPr>
            <a:spLocks noChangeShapeType="1"/>
          </p:cNvSpPr>
          <p:nvPr/>
        </p:nvSpPr>
        <p:spPr bwMode="auto">
          <a:xfrm flipV="1">
            <a:off x="5095875" y="1857375"/>
            <a:ext cx="0" cy="2819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7" name="Line 11">
            <a:extLst>
              <a:ext uri="{FF2B5EF4-FFF2-40B4-BE49-F238E27FC236}">
                <a16:creationId xmlns:a16="http://schemas.microsoft.com/office/drawing/2014/main" id="{5BE1AB25-D11F-9102-8327-087099B9C34D}"/>
              </a:ext>
            </a:extLst>
          </p:cNvPr>
          <p:cNvSpPr>
            <a:spLocks noChangeShapeType="1"/>
          </p:cNvSpPr>
          <p:nvPr/>
        </p:nvSpPr>
        <p:spPr bwMode="auto">
          <a:xfrm>
            <a:off x="5095875" y="4676775"/>
            <a:ext cx="33528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9228" name="Arc 12">
            <a:extLst>
              <a:ext uri="{FF2B5EF4-FFF2-40B4-BE49-F238E27FC236}">
                <a16:creationId xmlns:a16="http://schemas.microsoft.com/office/drawing/2014/main" id="{68897CAC-55A4-598F-8E4A-878B7065C3F2}"/>
              </a:ext>
            </a:extLst>
          </p:cNvPr>
          <p:cNvSpPr>
            <a:spLocks/>
          </p:cNvSpPr>
          <p:nvPr/>
        </p:nvSpPr>
        <p:spPr bwMode="auto">
          <a:xfrm flipH="1" flipV="1">
            <a:off x="5629275" y="2238375"/>
            <a:ext cx="2057400" cy="19812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57150">
            <a:solidFill>
              <a:schemeClr val="accent2"/>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9229" name="Oval 13">
            <a:extLst>
              <a:ext uri="{FF2B5EF4-FFF2-40B4-BE49-F238E27FC236}">
                <a16:creationId xmlns:a16="http://schemas.microsoft.com/office/drawing/2014/main" id="{7251EB3A-5C34-0C4D-7477-1CB809986913}"/>
              </a:ext>
            </a:extLst>
          </p:cNvPr>
          <p:cNvSpPr>
            <a:spLocks noChangeArrowheads="1"/>
          </p:cNvSpPr>
          <p:nvPr/>
        </p:nvSpPr>
        <p:spPr bwMode="auto">
          <a:xfrm>
            <a:off x="5629275" y="2695575"/>
            <a:ext cx="152400" cy="1524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0" name="Oval 14">
            <a:extLst>
              <a:ext uri="{FF2B5EF4-FFF2-40B4-BE49-F238E27FC236}">
                <a16:creationId xmlns:a16="http://schemas.microsoft.com/office/drawing/2014/main" id="{4E5C2953-675F-0437-1CE4-059A85843F1D}"/>
              </a:ext>
            </a:extLst>
          </p:cNvPr>
          <p:cNvSpPr>
            <a:spLocks noChangeArrowheads="1"/>
          </p:cNvSpPr>
          <p:nvPr/>
        </p:nvSpPr>
        <p:spPr bwMode="auto">
          <a:xfrm>
            <a:off x="6543675" y="3838575"/>
            <a:ext cx="152400" cy="152400"/>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9231" name="Text Box 15">
            <a:extLst>
              <a:ext uri="{FF2B5EF4-FFF2-40B4-BE49-F238E27FC236}">
                <a16:creationId xmlns:a16="http://schemas.microsoft.com/office/drawing/2014/main" id="{42E27A69-8CE4-E60E-C1C9-24282BE96754}"/>
              </a:ext>
            </a:extLst>
          </p:cNvPr>
          <p:cNvSpPr txBox="1">
            <a:spLocks noChangeArrowheads="1"/>
          </p:cNvSpPr>
          <p:nvPr/>
        </p:nvSpPr>
        <p:spPr bwMode="auto">
          <a:xfrm>
            <a:off x="7839075" y="4067175"/>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X</a:t>
            </a:r>
            <a:r>
              <a:rPr kumimoji="1" lang="en-US" altLang="zh-CN" sz="1600"/>
              <a:t>1</a:t>
            </a:r>
            <a:endParaRPr kumimoji="1" lang="en-US" altLang="zh-CN" sz="2400"/>
          </a:p>
        </p:txBody>
      </p:sp>
      <p:sp>
        <p:nvSpPr>
          <p:cNvPr id="9232" name="Text Box 16">
            <a:extLst>
              <a:ext uri="{FF2B5EF4-FFF2-40B4-BE49-F238E27FC236}">
                <a16:creationId xmlns:a16="http://schemas.microsoft.com/office/drawing/2014/main" id="{2CB8E770-700D-33F8-50EF-D278120D4199}"/>
              </a:ext>
            </a:extLst>
          </p:cNvPr>
          <p:cNvSpPr txBox="1">
            <a:spLocks noChangeArrowheads="1"/>
          </p:cNvSpPr>
          <p:nvPr/>
        </p:nvSpPr>
        <p:spPr bwMode="auto">
          <a:xfrm>
            <a:off x="4638675" y="1628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p>
        </p:txBody>
      </p:sp>
      <p:sp>
        <p:nvSpPr>
          <p:cNvPr id="9233" name="Text Box 17">
            <a:extLst>
              <a:ext uri="{FF2B5EF4-FFF2-40B4-BE49-F238E27FC236}">
                <a16:creationId xmlns:a16="http://schemas.microsoft.com/office/drawing/2014/main" id="{BAF13103-AD10-4FA8-EFCA-5A5DC0C91E6E}"/>
              </a:ext>
            </a:extLst>
          </p:cNvPr>
          <p:cNvSpPr txBox="1">
            <a:spLocks noChangeArrowheads="1"/>
          </p:cNvSpPr>
          <p:nvPr/>
        </p:nvSpPr>
        <p:spPr bwMode="auto">
          <a:xfrm>
            <a:off x="8372475" y="4676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p>
        </p:txBody>
      </p:sp>
      <p:sp>
        <p:nvSpPr>
          <p:cNvPr id="9234" name="Text Box 18">
            <a:extLst>
              <a:ext uri="{FF2B5EF4-FFF2-40B4-BE49-F238E27FC236}">
                <a16:creationId xmlns:a16="http://schemas.microsoft.com/office/drawing/2014/main" id="{2727CCAA-3608-79CA-FDC2-A699697F01E3}"/>
              </a:ext>
            </a:extLst>
          </p:cNvPr>
          <p:cNvSpPr txBox="1">
            <a:spLocks noChangeArrowheads="1"/>
          </p:cNvSpPr>
          <p:nvPr/>
        </p:nvSpPr>
        <p:spPr bwMode="auto">
          <a:xfrm>
            <a:off x="5781675" y="239077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A</a:t>
            </a:r>
            <a:r>
              <a:rPr kumimoji="1" lang="en-US" altLang="zh-CN" sz="2400" i="1"/>
              <a:t>(K</a:t>
            </a:r>
            <a:r>
              <a:rPr kumimoji="1" lang="en-US" altLang="zh-CN" sz="1600" i="1"/>
              <a:t>1</a:t>
            </a:r>
            <a:r>
              <a:rPr kumimoji="1" lang="en-US" altLang="zh-CN" sz="2400" i="1"/>
              <a:t>,L</a:t>
            </a:r>
            <a:r>
              <a:rPr kumimoji="1" lang="en-US" altLang="zh-CN" sz="1600" i="1"/>
              <a:t>1</a:t>
            </a:r>
            <a:r>
              <a:rPr kumimoji="1" lang="en-US" altLang="zh-CN" sz="2400" i="1"/>
              <a:t>)</a:t>
            </a:r>
          </a:p>
        </p:txBody>
      </p:sp>
      <p:sp>
        <p:nvSpPr>
          <p:cNvPr id="9235" name="Text Box 19">
            <a:extLst>
              <a:ext uri="{FF2B5EF4-FFF2-40B4-BE49-F238E27FC236}">
                <a16:creationId xmlns:a16="http://schemas.microsoft.com/office/drawing/2014/main" id="{4D5AA170-0704-8F7B-52A4-246C1B3DB2F3}"/>
              </a:ext>
            </a:extLst>
          </p:cNvPr>
          <p:cNvSpPr txBox="1">
            <a:spLocks noChangeArrowheads="1"/>
          </p:cNvSpPr>
          <p:nvPr/>
        </p:nvSpPr>
        <p:spPr bwMode="auto">
          <a:xfrm>
            <a:off x="6696075" y="3457575"/>
            <a:ext cx="1447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B</a:t>
            </a:r>
            <a:r>
              <a:rPr kumimoji="1" lang="en-US" altLang="zh-CN" sz="2400" i="1"/>
              <a:t>(K</a:t>
            </a:r>
            <a:r>
              <a:rPr kumimoji="1" lang="en-US" altLang="zh-CN" sz="1600" i="1"/>
              <a:t>2</a:t>
            </a:r>
            <a:r>
              <a:rPr kumimoji="1" lang="en-US" altLang="zh-CN" sz="2400" i="1"/>
              <a:t>,L</a:t>
            </a:r>
            <a:r>
              <a:rPr kumimoji="1" lang="en-US" altLang="zh-CN" sz="1600" i="1"/>
              <a:t>2</a:t>
            </a:r>
            <a:r>
              <a:rPr kumimoji="1" lang="en-US" altLang="zh-CN" sz="2400" i="1"/>
              <a:t>)</a:t>
            </a:r>
          </a:p>
        </p:txBody>
      </p:sp>
      <p:sp>
        <p:nvSpPr>
          <p:cNvPr id="9236" name="Text Box 20">
            <a:extLst>
              <a:ext uri="{FF2B5EF4-FFF2-40B4-BE49-F238E27FC236}">
                <a16:creationId xmlns:a16="http://schemas.microsoft.com/office/drawing/2014/main" id="{47A4A97D-A3E5-653C-5544-5728DDDF991A}"/>
              </a:ext>
            </a:extLst>
          </p:cNvPr>
          <p:cNvSpPr txBox="1">
            <a:spLocks noChangeArrowheads="1"/>
          </p:cNvSpPr>
          <p:nvPr/>
        </p:nvSpPr>
        <p:spPr bwMode="auto">
          <a:xfrm>
            <a:off x="4638675" y="25431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1</a:t>
            </a:r>
            <a:endParaRPr kumimoji="1" lang="en-US" altLang="zh-CN" sz="2400" i="1"/>
          </a:p>
        </p:txBody>
      </p:sp>
      <p:sp>
        <p:nvSpPr>
          <p:cNvPr id="9237" name="Text Box 21">
            <a:extLst>
              <a:ext uri="{FF2B5EF4-FFF2-40B4-BE49-F238E27FC236}">
                <a16:creationId xmlns:a16="http://schemas.microsoft.com/office/drawing/2014/main" id="{81DC958D-1091-F15F-B93C-3F55E890E462}"/>
              </a:ext>
            </a:extLst>
          </p:cNvPr>
          <p:cNvSpPr txBox="1">
            <a:spLocks noChangeArrowheads="1"/>
          </p:cNvSpPr>
          <p:nvPr/>
        </p:nvSpPr>
        <p:spPr bwMode="auto">
          <a:xfrm>
            <a:off x="4638675" y="36099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2</a:t>
            </a:r>
            <a:endParaRPr kumimoji="1" lang="en-US" altLang="zh-CN" sz="2400" i="1"/>
          </a:p>
        </p:txBody>
      </p:sp>
      <p:sp>
        <p:nvSpPr>
          <p:cNvPr id="9238" name="Text Box 22">
            <a:extLst>
              <a:ext uri="{FF2B5EF4-FFF2-40B4-BE49-F238E27FC236}">
                <a16:creationId xmlns:a16="http://schemas.microsoft.com/office/drawing/2014/main" id="{33A02F0D-CCFA-69AE-46D7-041AA4502A70}"/>
              </a:ext>
            </a:extLst>
          </p:cNvPr>
          <p:cNvSpPr txBox="1">
            <a:spLocks noChangeArrowheads="1"/>
          </p:cNvSpPr>
          <p:nvPr/>
        </p:nvSpPr>
        <p:spPr bwMode="auto">
          <a:xfrm>
            <a:off x="5400675" y="4676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1</a:t>
            </a:r>
            <a:endParaRPr kumimoji="1" lang="en-US" altLang="zh-CN" sz="2400" i="1"/>
          </a:p>
        </p:txBody>
      </p:sp>
      <p:sp>
        <p:nvSpPr>
          <p:cNvPr id="9239" name="Text Box 23">
            <a:extLst>
              <a:ext uri="{FF2B5EF4-FFF2-40B4-BE49-F238E27FC236}">
                <a16:creationId xmlns:a16="http://schemas.microsoft.com/office/drawing/2014/main" id="{50977198-E4C5-5692-8CD8-464558286E55}"/>
              </a:ext>
            </a:extLst>
          </p:cNvPr>
          <p:cNvSpPr txBox="1">
            <a:spLocks noChangeArrowheads="1"/>
          </p:cNvSpPr>
          <p:nvPr/>
        </p:nvSpPr>
        <p:spPr bwMode="auto">
          <a:xfrm>
            <a:off x="6391275" y="4676775"/>
            <a:ext cx="5334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2</a:t>
            </a:r>
            <a:endParaRPr kumimoji="1" lang="en-US" altLang="zh-CN" sz="2400" i="1"/>
          </a:p>
        </p:txBody>
      </p:sp>
      <p:sp>
        <p:nvSpPr>
          <p:cNvPr id="9240" name="Text Box 24">
            <a:extLst>
              <a:ext uri="{FF2B5EF4-FFF2-40B4-BE49-F238E27FC236}">
                <a16:creationId xmlns:a16="http://schemas.microsoft.com/office/drawing/2014/main" id="{D5635C9F-434F-808E-5CF6-A5E825BD39C2}"/>
              </a:ext>
            </a:extLst>
          </p:cNvPr>
          <p:cNvSpPr txBox="1">
            <a:spLocks noChangeArrowheads="1"/>
          </p:cNvSpPr>
          <p:nvPr/>
        </p:nvSpPr>
        <p:spPr bwMode="auto">
          <a:xfrm>
            <a:off x="4714875" y="5286375"/>
            <a:ext cx="403860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zh-CN" altLang="en-US" sz="2000" dirty="0">
                <a:ea typeface="黑体" panose="02010609060101010101" pitchFamily="49" charset="-122"/>
              </a:rPr>
              <a:t>图</a:t>
            </a:r>
            <a:r>
              <a:rPr kumimoji="1" lang="en-US" altLang="zh-CN" sz="2000" dirty="0">
                <a:ea typeface="黑体" panose="02010609060101010101" pitchFamily="49" charset="-122"/>
              </a:rPr>
              <a:t>1 </a:t>
            </a:r>
            <a:r>
              <a:rPr kumimoji="1" lang="zh-CN" altLang="en-US" sz="2000" dirty="0">
                <a:ea typeface="黑体" panose="02010609060101010101" pitchFamily="49" charset="-122"/>
              </a:rPr>
              <a:t>边际技术替代率递减（</a:t>
            </a:r>
            <a:r>
              <a:rPr kumimoji="1" lang="en-US" altLang="zh-CN" sz="2000" dirty="0">
                <a:ea typeface="黑体" panose="02010609060101010101" pitchFamily="49" charset="-122"/>
              </a:rPr>
              <a:t>MRTS</a:t>
            </a:r>
            <a:r>
              <a:rPr kumimoji="1" lang="zh-CN" altLang="en-US" sz="2000" dirty="0">
                <a:ea typeface="黑体" panose="02010609060101010101" pitchFamily="49" charset="-122"/>
              </a:rPr>
              <a:t>）的等产量曲线</a:t>
            </a:r>
          </a:p>
        </p:txBody>
      </p:sp>
    </p:spTree>
  </p:cSld>
  <p:clrMapOvr>
    <a:masterClrMapping/>
  </p:clrMapOvr>
  <p:transition/>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4" name="Rectangle 4">
            <a:extLst>
              <a:ext uri="{FF2B5EF4-FFF2-40B4-BE49-F238E27FC236}">
                <a16:creationId xmlns:a16="http://schemas.microsoft.com/office/drawing/2014/main" id="{D8772317-42F7-F4EF-3062-F742E44F05B8}"/>
              </a:ext>
            </a:extLst>
          </p:cNvPr>
          <p:cNvSpPr>
            <a:spLocks noGrp="1" noChangeArrowheads="1"/>
          </p:cNvSpPr>
          <p:nvPr>
            <p:ph type="title"/>
          </p:nvPr>
        </p:nvSpPr>
        <p:spPr>
          <a:xfrm>
            <a:off x="457200" y="215372"/>
            <a:ext cx="8229600" cy="667955"/>
          </a:xfrm>
          <a:noFill/>
        </p:spPr>
        <p:txBody>
          <a:bodyPr/>
          <a:lstStyle/>
          <a:p>
            <a:pPr eaLnBrk="1" hangingPunct="1">
              <a:buFontTx/>
              <a:buBlip>
                <a:blip r:embed="rId2"/>
              </a:buBlip>
            </a:pPr>
            <a:r>
              <a:rPr lang="zh-CN" altLang="en-US" dirty="0"/>
              <a:t> </a:t>
            </a:r>
            <a:r>
              <a:rPr lang="zh-CN" altLang="en-US" b="1" dirty="0"/>
              <a:t>两种特殊的等产量曲线</a:t>
            </a:r>
          </a:p>
        </p:txBody>
      </p:sp>
      <p:sp>
        <p:nvSpPr>
          <p:cNvPr id="10243" name="日期占位符 4">
            <a:extLst>
              <a:ext uri="{FF2B5EF4-FFF2-40B4-BE49-F238E27FC236}">
                <a16:creationId xmlns:a16="http://schemas.microsoft.com/office/drawing/2014/main" id="{124BDABA-9480-DD56-629E-F1207DA6AE8E}"/>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10242" name="灯片编号占位符 3">
            <a:extLst>
              <a:ext uri="{FF2B5EF4-FFF2-40B4-BE49-F238E27FC236}">
                <a16:creationId xmlns:a16="http://schemas.microsoft.com/office/drawing/2014/main" id="{C2E09C02-FF60-77C1-9A67-5A5985491A3A}"/>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77</a:t>
            </a:fld>
            <a:endParaRPr lang="en-US" altLang="zh-CN" sz="1400"/>
          </a:p>
        </p:txBody>
      </p:sp>
      <p:grpSp>
        <p:nvGrpSpPr>
          <p:cNvPr id="10245" name="Group 5">
            <a:extLst>
              <a:ext uri="{FF2B5EF4-FFF2-40B4-BE49-F238E27FC236}">
                <a16:creationId xmlns:a16="http://schemas.microsoft.com/office/drawing/2014/main" id="{9FDF7E9D-C8C8-291C-FA6B-06E0D6811572}"/>
              </a:ext>
            </a:extLst>
          </p:cNvPr>
          <p:cNvGrpSpPr>
            <a:grpSpLocks/>
          </p:cNvGrpSpPr>
          <p:nvPr/>
        </p:nvGrpSpPr>
        <p:grpSpPr bwMode="auto">
          <a:xfrm>
            <a:off x="838200" y="1600200"/>
            <a:ext cx="7650163" cy="3170238"/>
            <a:chOff x="267" y="898"/>
            <a:chExt cx="4819" cy="1997"/>
          </a:xfrm>
        </p:grpSpPr>
        <p:sp>
          <p:nvSpPr>
            <p:cNvPr id="10252" name="Text Box 6">
              <a:extLst>
                <a:ext uri="{FF2B5EF4-FFF2-40B4-BE49-F238E27FC236}">
                  <a16:creationId xmlns:a16="http://schemas.microsoft.com/office/drawing/2014/main" id="{F203B75B-C1C9-3E5B-BB8C-08801101BE55}"/>
                </a:ext>
              </a:extLst>
            </p:cNvPr>
            <p:cNvSpPr txBox="1">
              <a:spLocks noChangeArrowheads="1"/>
            </p:cNvSpPr>
            <p:nvPr/>
          </p:nvSpPr>
          <p:spPr bwMode="auto">
            <a:xfrm>
              <a:off x="2274" y="2607"/>
              <a:ext cx="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p>
          </p:txBody>
        </p:sp>
        <p:grpSp>
          <p:nvGrpSpPr>
            <p:cNvPr id="10253" name="Group 7">
              <a:extLst>
                <a:ext uri="{FF2B5EF4-FFF2-40B4-BE49-F238E27FC236}">
                  <a16:creationId xmlns:a16="http://schemas.microsoft.com/office/drawing/2014/main" id="{25B87BF4-938D-5D21-362A-01625D1EDDAF}"/>
                </a:ext>
              </a:extLst>
            </p:cNvPr>
            <p:cNvGrpSpPr>
              <a:grpSpLocks/>
            </p:cNvGrpSpPr>
            <p:nvPr/>
          </p:nvGrpSpPr>
          <p:grpSpPr bwMode="auto">
            <a:xfrm>
              <a:off x="267" y="898"/>
              <a:ext cx="4819" cy="1982"/>
              <a:chOff x="267" y="898"/>
              <a:chExt cx="4819" cy="1982"/>
            </a:xfrm>
          </p:grpSpPr>
          <p:sp>
            <p:nvSpPr>
              <p:cNvPr id="10254" name="Line 8">
                <a:extLst>
                  <a:ext uri="{FF2B5EF4-FFF2-40B4-BE49-F238E27FC236}">
                    <a16:creationId xmlns:a16="http://schemas.microsoft.com/office/drawing/2014/main" id="{017B838D-DC0C-0F43-98A5-C54CD7F424E6}"/>
                  </a:ext>
                </a:extLst>
              </p:cNvPr>
              <p:cNvSpPr>
                <a:spLocks noChangeShapeType="1"/>
              </p:cNvSpPr>
              <p:nvPr/>
            </p:nvSpPr>
            <p:spPr bwMode="auto">
              <a:xfrm>
                <a:off x="3157" y="2583"/>
                <a:ext cx="169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55" name="Text Box 9">
                <a:extLst>
                  <a:ext uri="{FF2B5EF4-FFF2-40B4-BE49-F238E27FC236}">
                    <a16:creationId xmlns:a16="http://schemas.microsoft.com/office/drawing/2014/main" id="{1806FB84-0196-75B3-8D79-501D8470A3BC}"/>
                  </a:ext>
                </a:extLst>
              </p:cNvPr>
              <p:cNvSpPr txBox="1">
                <a:spLocks noChangeArrowheads="1"/>
              </p:cNvSpPr>
              <p:nvPr/>
            </p:nvSpPr>
            <p:spPr bwMode="auto">
              <a:xfrm>
                <a:off x="3504" y="1392"/>
                <a:ext cx="7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A</a:t>
                </a:r>
                <a:r>
                  <a:rPr kumimoji="1" lang="en-US" altLang="zh-CN" sz="2400" i="1"/>
                  <a:t>(K</a:t>
                </a:r>
                <a:r>
                  <a:rPr kumimoji="1" lang="en-US" altLang="zh-CN" sz="1600" i="1"/>
                  <a:t>1</a:t>
                </a:r>
                <a:r>
                  <a:rPr kumimoji="1" lang="en-US" altLang="zh-CN" sz="2400" i="1"/>
                  <a:t>,L</a:t>
                </a:r>
                <a:r>
                  <a:rPr kumimoji="1" lang="en-US" altLang="zh-CN" sz="1600" i="1"/>
                  <a:t>1</a:t>
                </a:r>
                <a:r>
                  <a:rPr kumimoji="1" lang="en-US" altLang="zh-CN" sz="2400" i="1"/>
                  <a:t>)</a:t>
                </a:r>
              </a:p>
            </p:txBody>
          </p:sp>
          <p:sp>
            <p:nvSpPr>
              <p:cNvPr id="10256" name="Text Box 10">
                <a:extLst>
                  <a:ext uri="{FF2B5EF4-FFF2-40B4-BE49-F238E27FC236}">
                    <a16:creationId xmlns:a16="http://schemas.microsoft.com/office/drawing/2014/main" id="{DD623797-7610-D1F5-0342-309339631735}"/>
                  </a:ext>
                </a:extLst>
              </p:cNvPr>
              <p:cNvSpPr txBox="1">
                <a:spLocks noChangeArrowheads="1"/>
              </p:cNvSpPr>
              <p:nvPr/>
            </p:nvSpPr>
            <p:spPr bwMode="auto">
              <a:xfrm>
                <a:off x="3792" y="1824"/>
                <a:ext cx="7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B</a:t>
                </a:r>
                <a:r>
                  <a:rPr kumimoji="1" lang="en-US" altLang="zh-CN" sz="2400" i="1"/>
                  <a:t>(K</a:t>
                </a:r>
                <a:r>
                  <a:rPr kumimoji="1" lang="en-US" altLang="zh-CN" sz="1600" i="1"/>
                  <a:t>2</a:t>
                </a:r>
                <a:r>
                  <a:rPr kumimoji="1" lang="en-US" altLang="zh-CN" sz="2400" i="1"/>
                  <a:t>,L</a:t>
                </a:r>
                <a:r>
                  <a:rPr kumimoji="1" lang="en-US" altLang="zh-CN" sz="1600" i="1"/>
                  <a:t>2</a:t>
                </a:r>
                <a:r>
                  <a:rPr kumimoji="1" lang="en-US" altLang="zh-CN" sz="2400" i="1"/>
                  <a:t>)</a:t>
                </a:r>
              </a:p>
            </p:txBody>
          </p:sp>
          <p:grpSp>
            <p:nvGrpSpPr>
              <p:cNvPr id="10257" name="Group 11">
                <a:extLst>
                  <a:ext uri="{FF2B5EF4-FFF2-40B4-BE49-F238E27FC236}">
                    <a16:creationId xmlns:a16="http://schemas.microsoft.com/office/drawing/2014/main" id="{279E5F1C-6BC6-1CB0-21B2-E55313AC2C2F}"/>
                  </a:ext>
                </a:extLst>
              </p:cNvPr>
              <p:cNvGrpSpPr>
                <a:grpSpLocks/>
              </p:cNvGrpSpPr>
              <p:nvPr/>
            </p:nvGrpSpPr>
            <p:grpSpPr bwMode="auto">
              <a:xfrm>
                <a:off x="267" y="898"/>
                <a:ext cx="4819" cy="1982"/>
                <a:chOff x="267" y="898"/>
                <a:chExt cx="4819" cy="1982"/>
              </a:xfrm>
            </p:grpSpPr>
            <p:grpSp>
              <p:nvGrpSpPr>
                <p:cNvPr id="10258" name="Group 12">
                  <a:extLst>
                    <a:ext uri="{FF2B5EF4-FFF2-40B4-BE49-F238E27FC236}">
                      <a16:creationId xmlns:a16="http://schemas.microsoft.com/office/drawing/2014/main" id="{C6780428-153A-932F-3388-2F337268694F}"/>
                    </a:ext>
                  </a:extLst>
                </p:cNvPr>
                <p:cNvGrpSpPr>
                  <a:grpSpLocks/>
                </p:cNvGrpSpPr>
                <p:nvPr/>
              </p:nvGrpSpPr>
              <p:grpSpPr bwMode="auto">
                <a:xfrm>
                  <a:off x="615" y="1891"/>
                  <a:ext cx="772" cy="716"/>
                  <a:chOff x="615" y="1891"/>
                  <a:chExt cx="772" cy="716"/>
                </a:xfrm>
              </p:grpSpPr>
              <p:sp>
                <p:nvSpPr>
                  <p:cNvPr id="10291" name="Line 13">
                    <a:extLst>
                      <a:ext uri="{FF2B5EF4-FFF2-40B4-BE49-F238E27FC236}">
                        <a16:creationId xmlns:a16="http://schemas.microsoft.com/office/drawing/2014/main" id="{9EBE5955-49F7-6425-E8B7-2FE2141ED437}"/>
                      </a:ext>
                    </a:extLst>
                  </p:cNvPr>
                  <p:cNvSpPr>
                    <a:spLocks noChangeShapeType="1"/>
                  </p:cNvSpPr>
                  <p:nvPr/>
                </p:nvSpPr>
                <p:spPr bwMode="auto">
                  <a:xfrm>
                    <a:off x="1387" y="2186"/>
                    <a:ext cx="0" cy="421"/>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2" name="Line 14">
                    <a:extLst>
                      <a:ext uri="{FF2B5EF4-FFF2-40B4-BE49-F238E27FC236}">
                        <a16:creationId xmlns:a16="http://schemas.microsoft.com/office/drawing/2014/main" id="{EC16AB42-92FC-AC49-8CAE-BC694A4AB007}"/>
                      </a:ext>
                    </a:extLst>
                  </p:cNvPr>
                  <p:cNvSpPr>
                    <a:spLocks noChangeShapeType="1"/>
                  </p:cNvSpPr>
                  <p:nvPr/>
                </p:nvSpPr>
                <p:spPr bwMode="auto">
                  <a:xfrm>
                    <a:off x="615" y="2186"/>
                    <a:ext cx="77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3" name="Line 15">
                    <a:extLst>
                      <a:ext uri="{FF2B5EF4-FFF2-40B4-BE49-F238E27FC236}">
                        <a16:creationId xmlns:a16="http://schemas.microsoft.com/office/drawing/2014/main" id="{3FCBF271-8ED1-BC1E-0D20-51E1D29B94EA}"/>
                      </a:ext>
                    </a:extLst>
                  </p:cNvPr>
                  <p:cNvSpPr>
                    <a:spLocks noChangeShapeType="1"/>
                  </p:cNvSpPr>
                  <p:nvPr/>
                </p:nvSpPr>
                <p:spPr bwMode="auto">
                  <a:xfrm>
                    <a:off x="615" y="1891"/>
                    <a:ext cx="309"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94" name="Line 16">
                    <a:extLst>
                      <a:ext uri="{FF2B5EF4-FFF2-40B4-BE49-F238E27FC236}">
                        <a16:creationId xmlns:a16="http://schemas.microsoft.com/office/drawing/2014/main" id="{84C116FD-175F-6FD5-D20B-A0ADCED61C05}"/>
                      </a:ext>
                    </a:extLst>
                  </p:cNvPr>
                  <p:cNvSpPr>
                    <a:spLocks noChangeShapeType="1"/>
                  </p:cNvSpPr>
                  <p:nvPr/>
                </p:nvSpPr>
                <p:spPr bwMode="auto">
                  <a:xfrm>
                    <a:off x="924" y="1891"/>
                    <a:ext cx="0" cy="716"/>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grpSp>
            <p:grpSp>
              <p:nvGrpSpPr>
                <p:cNvPr id="10259" name="Group 17">
                  <a:extLst>
                    <a:ext uri="{FF2B5EF4-FFF2-40B4-BE49-F238E27FC236}">
                      <a16:creationId xmlns:a16="http://schemas.microsoft.com/office/drawing/2014/main" id="{DB589D8F-3F76-3056-7BA3-22C48DCE0120}"/>
                    </a:ext>
                  </a:extLst>
                </p:cNvPr>
                <p:cNvGrpSpPr>
                  <a:grpSpLocks/>
                </p:cNvGrpSpPr>
                <p:nvPr/>
              </p:nvGrpSpPr>
              <p:grpSpPr bwMode="auto">
                <a:xfrm>
                  <a:off x="267" y="898"/>
                  <a:ext cx="4819" cy="1982"/>
                  <a:chOff x="267" y="898"/>
                  <a:chExt cx="4819" cy="1982"/>
                </a:xfrm>
              </p:grpSpPr>
              <p:grpSp>
                <p:nvGrpSpPr>
                  <p:cNvPr id="10260" name="Group 18">
                    <a:extLst>
                      <a:ext uri="{FF2B5EF4-FFF2-40B4-BE49-F238E27FC236}">
                        <a16:creationId xmlns:a16="http://schemas.microsoft.com/office/drawing/2014/main" id="{34D4E7EF-26AF-BAAC-62EF-7510F4B567F9}"/>
                      </a:ext>
                    </a:extLst>
                  </p:cNvPr>
                  <p:cNvGrpSpPr>
                    <a:grpSpLocks/>
                  </p:cNvGrpSpPr>
                  <p:nvPr/>
                </p:nvGrpSpPr>
                <p:grpSpPr bwMode="auto">
                  <a:xfrm>
                    <a:off x="267" y="903"/>
                    <a:ext cx="2037" cy="1977"/>
                    <a:chOff x="267" y="903"/>
                    <a:chExt cx="2025" cy="1968"/>
                  </a:xfrm>
                </p:grpSpPr>
                <p:sp>
                  <p:nvSpPr>
                    <p:cNvPr id="10278" name="Line 19">
                      <a:extLst>
                        <a:ext uri="{FF2B5EF4-FFF2-40B4-BE49-F238E27FC236}">
                          <a16:creationId xmlns:a16="http://schemas.microsoft.com/office/drawing/2014/main" id="{1F2A72AD-599B-3302-EA4E-DF2B0833628C}"/>
                        </a:ext>
                      </a:extLst>
                    </p:cNvPr>
                    <p:cNvSpPr>
                      <a:spLocks noChangeShapeType="1"/>
                    </p:cNvSpPr>
                    <p:nvPr/>
                  </p:nvSpPr>
                  <p:spPr bwMode="auto">
                    <a:xfrm flipV="1">
                      <a:off x="594" y="1029"/>
                      <a:ext cx="0" cy="155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79" name="Line 20">
                      <a:extLst>
                        <a:ext uri="{FF2B5EF4-FFF2-40B4-BE49-F238E27FC236}">
                          <a16:creationId xmlns:a16="http://schemas.microsoft.com/office/drawing/2014/main" id="{52EAB92C-A254-F8CB-46A3-AB10558E78D8}"/>
                        </a:ext>
                      </a:extLst>
                    </p:cNvPr>
                    <p:cNvSpPr>
                      <a:spLocks noChangeShapeType="1"/>
                    </p:cNvSpPr>
                    <p:nvPr/>
                  </p:nvSpPr>
                  <p:spPr bwMode="auto">
                    <a:xfrm>
                      <a:off x="594" y="2588"/>
                      <a:ext cx="169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80" name="Text Box 21">
                      <a:extLst>
                        <a:ext uri="{FF2B5EF4-FFF2-40B4-BE49-F238E27FC236}">
                          <a16:creationId xmlns:a16="http://schemas.microsoft.com/office/drawing/2014/main" id="{6D646E20-3522-AD0C-9FDB-601C76BBFFFA}"/>
                        </a:ext>
                      </a:extLst>
                    </p:cNvPr>
                    <p:cNvSpPr txBox="1">
                      <a:spLocks noChangeArrowheads="1"/>
                    </p:cNvSpPr>
                    <p:nvPr/>
                  </p:nvSpPr>
                  <p:spPr bwMode="auto">
                    <a:xfrm>
                      <a:off x="1906" y="2124"/>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X</a:t>
                      </a:r>
                      <a:r>
                        <a:rPr kumimoji="1" lang="en-US" altLang="zh-CN" sz="1600" i="1"/>
                        <a:t>1</a:t>
                      </a:r>
                      <a:endParaRPr kumimoji="1" lang="en-US" altLang="zh-CN" sz="2400" i="1"/>
                    </a:p>
                  </p:txBody>
                </p:sp>
                <p:sp>
                  <p:nvSpPr>
                    <p:cNvPr id="10281" name="Text Box 22">
                      <a:extLst>
                        <a:ext uri="{FF2B5EF4-FFF2-40B4-BE49-F238E27FC236}">
                          <a16:creationId xmlns:a16="http://schemas.microsoft.com/office/drawing/2014/main" id="{3431D270-3069-D1D0-2310-C07C7ACB8520}"/>
                        </a:ext>
                      </a:extLst>
                    </p:cNvPr>
                    <p:cNvSpPr txBox="1">
                      <a:spLocks noChangeArrowheads="1"/>
                    </p:cNvSpPr>
                    <p:nvPr/>
                  </p:nvSpPr>
                  <p:spPr bwMode="auto">
                    <a:xfrm>
                      <a:off x="363" y="903"/>
                      <a:ext cx="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p>
                  </p:txBody>
                </p:sp>
                <p:sp>
                  <p:nvSpPr>
                    <p:cNvPr id="10282" name="Text Box 23">
                      <a:extLst>
                        <a:ext uri="{FF2B5EF4-FFF2-40B4-BE49-F238E27FC236}">
                          <a16:creationId xmlns:a16="http://schemas.microsoft.com/office/drawing/2014/main" id="{F8603FA5-B774-E305-7D57-4368E20544C6}"/>
                        </a:ext>
                      </a:extLst>
                    </p:cNvPr>
                    <p:cNvSpPr txBox="1">
                      <a:spLocks noChangeArrowheads="1"/>
                    </p:cNvSpPr>
                    <p:nvPr/>
                  </p:nvSpPr>
                  <p:spPr bwMode="auto">
                    <a:xfrm>
                      <a:off x="267" y="1703"/>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1</a:t>
                      </a:r>
                      <a:endParaRPr kumimoji="1" lang="en-US" altLang="zh-CN" sz="2400" i="1"/>
                    </a:p>
                  </p:txBody>
                </p:sp>
                <p:sp>
                  <p:nvSpPr>
                    <p:cNvPr id="10283" name="Text Box 24">
                      <a:extLst>
                        <a:ext uri="{FF2B5EF4-FFF2-40B4-BE49-F238E27FC236}">
                          <a16:creationId xmlns:a16="http://schemas.microsoft.com/office/drawing/2014/main" id="{BB625B46-B7F5-7ABD-76D4-FEFD134CDDE8}"/>
                        </a:ext>
                      </a:extLst>
                    </p:cNvPr>
                    <p:cNvSpPr txBox="1">
                      <a:spLocks noChangeArrowheads="1"/>
                    </p:cNvSpPr>
                    <p:nvPr/>
                  </p:nvSpPr>
                  <p:spPr bwMode="auto">
                    <a:xfrm>
                      <a:off x="267" y="1998"/>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2</a:t>
                      </a:r>
                      <a:endParaRPr kumimoji="1" lang="en-US" altLang="zh-CN" sz="2400" i="1"/>
                    </a:p>
                  </p:txBody>
                </p:sp>
                <p:sp>
                  <p:nvSpPr>
                    <p:cNvPr id="10284" name="Text Box 25">
                      <a:extLst>
                        <a:ext uri="{FF2B5EF4-FFF2-40B4-BE49-F238E27FC236}">
                          <a16:creationId xmlns:a16="http://schemas.microsoft.com/office/drawing/2014/main" id="{19531ECC-801B-6413-812B-E66C0F8C80E8}"/>
                        </a:ext>
                      </a:extLst>
                    </p:cNvPr>
                    <p:cNvSpPr txBox="1">
                      <a:spLocks noChangeArrowheads="1"/>
                    </p:cNvSpPr>
                    <p:nvPr/>
                  </p:nvSpPr>
                  <p:spPr bwMode="auto">
                    <a:xfrm>
                      <a:off x="747" y="2583"/>
                      <a:ext cx="3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1</a:t>
                      </a:r>
                      <a:endParaRPr kumimoji="1" lang="en-US" altLang="zh-CN" sz="2400" i="1"/>
                    </a:p>
                  </p:txBody>
                </p:sp>
                <p:sp>
                  <p:nvSpPr>
                    <p:cNvPr id="10285" name="Text Box 26">
                      <a:extLst>
                        <a:ext uri="{FF2B5EF4-FFF2-40B4-BE49-F238E27FC236}">
                          <a16:creationId xmlns:a16="http://schemas.microsoft.com/office/drawing/2014/main" id="{79A08643-4A61-2E9B-5B34-BD6EEFE3B02F}"/>
                        </a:ext>
                      </a:extLst>
                    </p:cNvPr>
                    <p:cNvSpPr txBox="1">
                      <a:spLocks noChangeArrowheads="1"/>
                    </p:cNvSpPr>
                    <p:nvPr/>
                  </p:nvSpPr>
                  <p:spPr bwMode="auto">
                    <a:xfrm>
                      <a:off x="1227" y="2583"/>
                      <a:ext cx="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2</a:t>
                      </a:r>
                      <a:endParaRPr kumimoji="1" lang="en-US" altLang="zh-CN" sz="2400" i="1"/>
                    </a:p>
                  </p:txBody>
                </p:sp>
                <p:sp>
                  <p:nvSpPr>
                    <p:cNvPr id="10286" name="Text Box 27">
                      <a:extLst>
                        <a:ext uri="{FF2B5EF4-FFF2-40B4-BE49-F238E27FC236}">
                          <a16:creationId xmlns:a16="http://schemas.microsoft.com/office/drawing/2014/main" id="{D5EFD221-3FDD-17CB-D650-EEAAFF0EFBC6}"/>
                        </a:ext>
                      </a:extLst>
                    </p:cNvPr>
                    <p:cNvSpPr txBox="1">
                      <a:spLocks noChangeArrowheads="1"/>
                    </p:cNvSpPr>
                    <p:nvPr/>
                  </p:nvSpPr>
                  <p:spPr bwMode="auto">
                    <a:xfrm>
                      <a:off x="749" y="1493"/>
                      <a:ext cx="73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A</a:t>
                      </a:r>
                      <a:r>
                        <a:rPr kumimoji="1" lang="en-US" altLang="zh-CN" sz="2400" i="1"/>
                        <a:t>(K</a:t>
                      </a:r>
                      <a:r>
                        <a:rPr kumimoji="1" lang="en-US" altLang="zh-CN" sz="1600" i="1"/>
                        <a:t>1</a:t>
                      </a:r>
                      <a:r>
                        <a:rPr kumimoji="1" lang="en-US" altLang="zh-CN" sz="2400" i="1"/>
                        <a:t>,L</a:t>
                      </a:r>
                      <a:r>
                        <a:rPr kumimoji="1" lang="en-US" altLang="zh-CN" sz="1600" i="1"/>
                        <a:t>1</a:t>
                      </a:r>
                      <a:r>
                        <a:rPr kumimoji="1" lang="en-US" altLang="zh-CN" sz="2400" i="1"/>
                        <a:t>)</a:t>
                      </a:r>
                    </a:p>
                  </p:txBody>
                </p:sp>
                <p:sp>
                  <p:nvSpPr>
                    <p:cNvPr id="10287" name="Text Box 28">
                      <a:extLst>
                        <a:ext uri="{FF2B5EF4-FFF2-40B4-BE49-F238E27FC236}">
                          <a16:creationId xmlns:a16="http://schemas.microsoft.com/office/drawing/2014/main" id="{905EAF2A-D20F-D9F4-518E-CECF8F6F9721}"/>
                        </a:ext>
                      </a:extLst>
                    </p:cNvPr>
                    <p:cNvSpPr txBox="1">
                      <a:spLocks noChangeArrowheads="1"/>
                    </p:cNvSpPr>
                    <p:nvPr/>
                  </p:nvSpPr>
                  <p:spPr bwMode="auto">
                    <a:xfrm>
                      <a:off x="1371" y="1872"/>
                      <a:ext cx="733" cy="2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a:t>B</a:t>
                      </a:r>
                      <a:r>
                        <a:rPr kumimoji="1" lang="en-US" altLang="zh-CN" sz="2400" i="1"/>
                        <a:t>(K</a:t>
                      </a:r>
                      <a:r>
                        <a:rPr kumimoji="1" lang="en-US" altLang="zh-CN" sz="1600" i="1"/>
                        <a:t>2</a:t>
                      </a:r>
                      <a:r>
                        <a:rPr kumimoji="1" lang="en-US" altLang="zh-CN" sz="2400" i="1"/>
                        <a:t>,L</a:t>
                      </a:r>
                      <a:r>
                        <a:rPr kumimoji="1" lang="en-US" altLang="zh-CN" sz="1600" i="1"/>
                        <a:t>2</a:t>
                      </a:r>
                      <a:r>
                        <a:rPr kumimoji="1" lang="en-US" altLang="zh-CN" sz="2400" i="1"/>
                        <a:t>)</a:t>
                      </a:r>
                    </a:p>
                  </p:txBody>
                </p:sp>
                <p:sp>
                  <p:nvSpPr>
                    <p:cNvPr id="10288" name="Line 29">
                      <a:extLst>
                        <a:ext uri="{FF2B5EF4-FFF2-40B4-BE49-F238E27FC236}">
                          <a16:creationId xmlns:a16="http://schemas.microsoft.com/office/drawing/2014/main" id="{B3517B8B-09F6-0045-2A1C-7A59CBA8CB18}"/>
                        </a:ext>
                      </a:extLst>
                    </p:cNvPr>
                    <p:cNvSpPr>
                      <a:spLocks noChangeShapeType="1"/>
                    </p:cNvSpPr>
                    <p:nvPr/>
                  </p:nvSpPr>
                  <p:spPr bwMode="auto">
                    <a:xfrm>
                      <a:off x="603" y="1661"/>
                      <a:ext cx="1389" cy="927"/>
                    </a:xfrm>
                    <a:prstGeom prst="line">
                      <a:avLst/>
                    </a:prstGeom>
                    <a:noFill/>
                    <a:ln w="5715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89" name="Oval 30">
                      <a:extLst>
                        <a:ext uri="{FF2B5EF4-FFF2-40B4-BE49-F238E27FC236}">
                          <a16:creationId xmlns:a16="http://schemas.microsoft.com/office/drawing/2014/main" id="{FCCFA9CA-67FE-F05B-DA3E-ADFA67CBBCEB}"/>
                        </a:ext>
                      </a:extLst>
                    </p:cNvPr>
                    <p:cNvSpPr>
                      <a:spLocks noChangeArrowheads="1"/>
                    </p:cNvSpPr>
                    <p:nvPr/>
                  </p:nvSpPr>
                  <p:spPr bwMode="auto">
                    <a:xfrm>
                      <a:off x="864" y="1824"/>
                      <a:ext cx="78" cy="84"/>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90" name="Line 31">
                      <a:extLst>
                        <a:ext uri="{FF2B5EF4-FFF2-40B4-BE49-F238E27FC236}">
                          <a16:creationId xmlns:a16="http://schemas.microsoft.com/office/drawing/2014/main" id="{74C72C40-AB90-8D66-6295-FE42589060BF}"/>
                        </a:ext>
                      </a:extLst>
                    </p:cNvPr>
                    <p:cNvSpPr>
                      <a:spLocks noChangeShapeType="1"/>
                    </p:cNvSpPr>
                    <p:nvPr/>
                  </p:nvSpPr>
                  <p:spPr bwMode="auto">
                    <a:xfrm flipH="1">
                      <a:off x="1790" y="2293"/>
                      <a:ext cx="116" cy="126"/>
                    </a:xfrm>
                    <a:prstGeom prst="line">
                      <a:avLst/>
                    </a:prstGeom>
                    <a:noFill/>
                    <a:ln w="19050">
                      <a:solidFill>
                        <a:schemeClr val="tx2"/>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grpSp>
              <p:grpSp>
                <p:nvGrpSpPr>
                  <p:cNvPr id="10261" name="Group 32">
                    <a:extLst>
                      <a:ext uri="{FF2B5EF4-FFF2-40B4-BE49-F238E27FC236}">
                        <a16:creationId xmlns:a16="http://schemas.microsoft.com/office/drawing/2014/main" id="{A40E3C59-20D6-A86A-EA95-F84E95C8DC13}"/>
                      </a:ext>
                    </a:extLst>
                  </p:cNvPr>
                  <p:cNvGrpSpPr>
                    <a:grpSpLocks/>
                  </p:cNvGrpSpPr>
                  <p:nvPr/>
                </p:nvGrpSpPr>
                <p:grpSpPr bwMode="auto">
                  <a:xfrm>
                    <a:off x="2830" y="898"/>
                    <a:ext cx="2256" cy="1973"/>
                    <a:chOff x="2830" y="898"/>
                    <a:chExt cx="2256" cy="1973"/>
                  </a:xfrm>
                </p:grpSpPr>
                <p:sp>
                  <p:nvSpPr>
                    <p:cNvPr id="10262" name="Line 33">
                      <a:extLst>
                        <a:ext uri="{FF2B5EF4-FFF2-40B4-BE49-F238E27FC236}">
                          <a16:creationId xmlns:a16="http://schemas.microsoft.com/office/drawing/2014/main" id="{FBED746C-74E1-6D3A-C782-C7A9676AFD4D}"/>
                        </a:ext>
                      </a:extLst>
                    </p:cNvPr>
                    <p:cNvSpPr>
                      <a:spLocks noChangeShapeType="1"/>
                    </p:cNvSpPr>
                    <p:nvPr/>
                  </p:nvSpPr>
                  <p:spPr bwMode="auto">
                    <a:xfrm>
                      <a:off x="3929" y="2162"/>
                      <a:ext cx="0" cy="421"/>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3" name="Line 34">
                      <a:extLst>
                        <a:ext uri="{FF2B5EF4-FFF2-40B4-BE49-F238E27FC236}">
                          <a16:creationId xmlns:a16="http://schemas.microsoft.com/office/drawing/2014/main" id="{59013419-3DF1-F299-3A29-0675912DFFC1}"/>
                        </a:ext>
                      </a:extLst>
                    </p:cNvPr>
                    <p:cNvSpPr>
                      <a:spLocks noChangeShapeType="1"/>
                    </p:cNvSpPr>
                    <p:nvPr/>
                  </p:nvSpPr>
                  <p:spPr bwMode="auto">
                    <a:xfrm>
                      <a:off x="3157" y="2162"/>
                      <a:ext cx="772"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4" name="Line 35">
                      <a:extLst>
                        <a:ext uri="{FF2B5EF4-FFF2-40B4-BE49-F238E27FC236}">
                          <a16:creationId xmlns:a16="http://schemas.microsoft.com/office/drawing/2014/main" id="{28974946-927E-4BE9-0644-188DDEC73BFB}"/>
                        </a:ext>
                      </a:extLst>
                    </p:cNvPr>
                    <p:cNvSpPr>
                      <a:spLocks noChangeShapeType="1"/>
                    </p:cNvSpPr>
                    <p:nvPr/>
                  </p:nvSpPr>
                  <p:spPr bwMode="auto">
                    <a:xfrm>
                      <a:off x="3168" y="1584"/>
                      <a:ext cx="309" cy="0"/>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5" name="Line 36">
                      <a:extLst>
                        <a:ext uri="{FF2B5EF4-FFF2-40B4-BE49-F238E27FC236}">
                          <a16:creationId xmlns:a16="http://schemas.microsoft.com/office/drawing/2014/main" id="{DC6AB524-5A90-70F0-2A50-289550825239}"/>
                        </a:ext>
                      </a:extLst>
                    </p:cNvPr>
                    <p:cNvSpPr>
                      <a:spLocks noChangeShapeType="1"/>
                    </p:cNvSpPr>
                    <p:nvPr/>
                  </p:nvSpPr>
                  <p:spPr bwMode="auto">
                    <a:xfrm>
                      <a:off x="3466" y="1867"/>
                      <a:ext cx="0" cy="716"/>
                    </a:xfrm>
                    <a:prstGeom prst="line">
                      <a:avLst/>
                    </a:prstGeom>
                    <a:noFill/>
                    <a:ln w="9525">
                      <a:solidFill>
                        <a:schemeClr val="bg2"/>
                      </a:solidFill>
                      <a:prstDash val="dash"/>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66" name="Line 37">
                      <a:extLst>
                        <a:ext uri="{FF2B5EF4-FFF2-40B4-BE49-F238E27FC236}">
                          <a16:creationId xmlns:a16="http://schemas.microsoft.com/office/drawing/2014/main" id="{7B0E67C8-77BD-0517-A2E9-F51036C56102}"/>
                        </a:ext>
                      </a:extLst>
                    </p:cNvPr>
                    <p:cNvSpPr>
                      <a:spLocks noChangeShapeType="1"/>
                    </p:cNvSpPr>
                    <p:nvPr/>
                  </p:nvSpPr>
                  <p:spPr bwMode="auto">
                    <a:xfrm flipV="1">
                      <a:off x="3168" y="1008"/>
                      <a:ext cx="0" cy="1559"/>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0267" name="Text Box 38">
                      <a:extLst>
                        <a:ext uri="{FF2B5EF4-FFF2-40B4-BE49-F238E27FC236}">
                          <a16:creationId xmlns:a16="http://schemas.microsoft.com/office/drawing/2014/main" id="{656CF44E-DA2D-C10C-B419-C7478A5CFE68}"/>
                        </a:ext>
                      </a:extLst>
                    </p:cNvPr>
                    <p:cNvSpPr txBox="1">
                      <a:spLocks noChangeArrowheads="1"/>
                    </p:cNvSpPr>
                    <p:nvPr/>
                  </p:nvSpPr>
                  <p:spPr bwMode="auto">
                    <a:xfrm>
                      <a:off x="4469" y="2119"/>
                      <a:ext cx="347"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X</a:t>
                      </a:r>
                      <a:r>
                        <a:rPr kumimoji="1" lang="en-US" altLang="zh-CN" sz="1600" i="1"/>
                        <a:t>1</a:t>
                      </a:r>
                      <a:endParaRPr kumimoji="1" lang="en-US" altLang="zh-CN" sz="2400" i="1"/>
                    </a:p>
                  </p:txBody>
                </p:sp>
                <p:sp>
                  <p:nvSpPr>
                    <p:cNvPr id="10268" name="Text Box 39">
                      <a:extLst>
                        <a:ext uri="{FF2B5EF4-FFF2-40B4-BE49-F238E27FC236}">
                          <a16:creationId xmlns:a16="http://schemas.microsoft.com/office/drawing/2014/main" id="{E91E2D97-DA70-2C36-E48F-4D3036131900}"/>
                        </a:ext>
                      </a:extLst>
                    </p:cNvPr>
                    <p:cNvSpPr txBox="1">
                      <a:spLocks noChangeArrowheads="1"/>
                    </p:cNvSpPr>
                    <p:nvPr/>
                  </p:nvSpPr>
                  <p:spPr bwMode="auto">
                    <a:xfrm>
                      <a:off x="2926" y="898"/>
                      <a:ext cx="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p>
                  </p:txBody>
                </p:sp>
                <p:sp>
                  <p:nvSpPr>
                    <p:cNvPr id="10269" name="Text Box 40">
                      <a:extLst>
                        <a:ext uri="{FF2B5EF4-FFF2-40B4-BE49-F238E27FC236}">
                          <a16:creationId xmlns:a16="http://schemas.microsoft.com/office/drawing/2014/main" id="{DD14524D-06F0-762A-7FB3-D261EFDC79AD}"/>
                        </a:ext>
                      </a:extLst>
                    </p:cNvPr>
                    <p:cNvSpPr txBox="1">
                      <a:spLocks noChangeArrowheads="1"/>
                    </p:cNvSpPr>
                    <p:nvPr/>
                  </p:nvSpPr>
                  <p:spPr bwMode="auto">
                    <a:xfrm>
                      <a:off x="4816" y="2583"/>
                      <a:ext cx="270"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p>
                  </p:txBody>
                </p:sp>
                <p:sp>
                  <p:nvSpPr>
                    <p:cNvPr id="10270" name="Text Box 41">
                      <a:extLst>
                        <a:ext uri="{FF2B5EF4-FFF2-40B4-BE49-F238E27FC236}">
                          <a16:creationId xmlns:a16="http://schemas.microsoft.com/office/drawing/2014/main" id="{58C3207E-4A9A-5A45-9DAA-AF56205771C9}"/>
                        </a:ext>
                      </a:extLst>
                    </p:cNvPr>
                    <p:cNvSpPr txBox="1">
                      <a:spLocks noChangeArrowheads="1"/>
                    </p:cNvSpPr>
                    <p:nvPr/>
                  </p:nvSpPr>
                  <p:spPr bwMode="auto">
                    <a:xfrm>
                      <a:off x="2832" y="1440"/>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1</a:t>
                      </a:r>
                      <a:endParaRPr kumimoji="1" lang="en-US" altLang="zh-CN" sz="2400" i="1"/>
                    </a:p>
                  </p:txBody>
                </p:sp>
                <p:sp>
                  <p:nvSpPr>
                    <p:cNvPr id="10271" name="Text Box 42">
                      <a:extLst>
                        <a:ext uri="{FF2B5EF4-FFF2-40B4-BE49-F238E27FC236}">
                          <a16:creationId xmlns:a16="http://schemas.microsoft.com/office/drawing/2014/main" id="{E2E172D5-DD2A-85E5-0E02-81FD92B4FD42}"/>
                        </a:ext>
                      </a:extLst>
                    </p:cNvPr>
                    <p:cNvSpPr txBox="1">
                      <a:spLocks noChangeArrowheads="1"/>
                    </p:cNvSpPr>
                    <p:nvPr/>
                  </p:nvSpPr>
                  <p:spPr bwMode="auto">
                    <a:xfrm>
                      <a:off x="2830" y="1993"/>
                      <a:ext cx="366"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K</a:t>
                      </a:r>
                      <a:r>
                        <a:rPr kumimoji="1" lang="en-US" altLang="zh-CN" sz="1600" i="1"/>
                        <a:t>2</a:t>
                      </a:r>
                      <a:endParaRPr kumimoji="1" lang="en-US" altLang="zh-CN" sz="2400" i="1"/>
                    </a:p>
                  </p:txBody>
                </p:sp>
                <p:sp>
                  <p:nvSpPr>
                    <p:cNvPr id="10272" name="Text Box 43">
                      <a:extLst>
                        <a:ext uri="{FF2B5EF4-FFF2-40B4-BE49-F238E27FC236}">
                          <a16:creationId xmlns:a16="http://schemas.microsoft.com/office/drawing/2014/main" id="{64730CD8-12DE-408C-6743-8695C72FE79E}"/>
                        </a:ext>
                      </a:extLst>
                    </p:cNvPr>
                    <p:cNvSpPr txBox="1">
                      <a:spLocks noChangeArrowheads="1"/>
                    </p:cNvSpPr>
                    <p:nvPr/>
                  </p:nvSpPr>
                  <p:spPr bwMode="auto">
                    <a:xfrm>
                      <a:off x="3310" y="2578"/>
                      <a:ext cx="3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1</a:t>
                      </a:r>
                      <a:endParaRPr kumimoji="1" lang="en-US" altLang="zh-CN" sz="2400" i="1"/>
                    </a:p>
                  </p:txBody>
                </p:sp>
                <p:sp>
                  <p:nvSpPr>
                    <p:cNvPr id="10273" name="Text Box 44">
                      <a:extLst>
                        <a:ext uri="{FF2B5EF4-FFF2-40B4-BE49-F238E27FC236}">
                          <a16:creationId xmlns:a16="http://schemas.microsoft.com/office/drawing/2014/main" id="{DAB829FC-4136-08D3-77F4-0FA9437286B3}"/>
                        </a:ext>
                      </a:extLst>
                    </p:cNvPr>
                    <p:cNvSpPr txBox="1">
                      <a:spLocks noChangeArrowheads="1"/>
                    </p:cNvSpPr>
                    <p:nvPr/>
                  </p:nvSpPr>
                  <p:spPr bwMode="auto">
                    <a:xfrm>
                      <a:off x="3790" y="2578"/>
                      <a:ext cx="389"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t>L</a:t>
                      </a:r>
                      <a:r>
                        <a:rPr kumimoji="1" lang="en-US" altLang="zh-CN" sz="1600" i="1"/>
                        <a:t>2</a:t>
                      </a:r>
                      <a:endParaRPr kumimoji="1" lang="en-US" altLang="zh-CN" sz="2400" i="1"/>
                    </a:p>
                  </p:txBody>
                </p:sp>
                <p:sp>
                  <p:nvSpPr>
                    <p:cNvPr id="10274" name="Line 45">
                      <a:extLst>
                        <a:ext uri="{FF2B5EF4-FFF2-40B4-BE49-F238E27FC236}">
                          <a16:creationId xmlns:a16="http://schemas.microsoft.com/office/drawing/2014/main" id="{92A4F152-68D1-121A-10A0-A65F3A5ED48C}"/>
                        </a:ext>
                      </a:extLst>
                    </p:cNvPr>
                    <p:cNvSpPr>
                      <a:spLocks noChangeShapeType="1"/>
                    </p:cNvSpPr>
                    <p:nvPr/>
                  </p:nvSpPr>
                  <p:spPr bwMode="auto">
                    <a:xfrm>
                      <a:off x="3456" y="2160"/>
                      <a:ext cx="1008" cy="0"/>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5" name="Line 46">
                      <a:extLst>
                        <a:ext uri="{FF2B5EF4-FFF2-40B4-BE49-F238E27FC236}">
                          <a16:creationId xmlns:a16="http://schemas.microsoft.com/office/drawing/2014/main" id="{F3201E5D-2A94-6B25-B2C4-2FA797117C45}"/>
                        </a:ext>
                      </a:extLst>
                    </p:cNvPr>
                    <p:cNvSpPr>
                      <a:spLocks noChangeShapeType="1"/>
                    </p:cNvSpPr>
                    <p:nvPr/>
                  </p:nvSpPr>
                  <p:spPr bwMode="auto">
                    <a:xfrm flipV="1">
                      <a:off x="3456" y="1296"/>
                      <a:ext cx="0" cy="864"/>
                    </a:xfrm>
                    <a:prstGeom prst="line">
                      <a:avLst/>
                    </a:prstGeom>
                    <a:noFill/>
                    <a:ln w="381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0276" name="Oval 47">
                      <a:extLst>
                        <a:ext uri="{FF2B5EF4-FFF2-40B4-BE49-F238E27FC236}">
                          <a16:creationId xmlns:a16="http://schemas.microsoft.com/office/drawing/2014/main" id="{C80BDCD8-7251-0BA7-D756-EDCB62FC8F00}"/>
                        </a:ext>
                      </a:extLst>
                    </p:cNvPr>
                    <p:cNvSpPr>
                      <a:spLocks noChangeArrowheads="1"/>
                    </p:cNvSpPr>
                    <p:nvPr/>
                  </p:nvSpPr>
                  <p:spPr bwMode="auto">
                    <a:xfrm>
                      <a:off x="3408" y="1536"/>
                      <a:ext cx="96" cy="9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77" name="Oval 48">
                      <a:extLst>
                        <a:ext uri="{FF2B5EF4-FFF2-40B4-BE49-F238E27FC236}">
                          <a16:creationId xmlns:a16="http://schemas.microsoft.com/office/drawing/2014/main" id="{49C5E3DA-C250-238F-940D-448DAF416F83}"/>
                        </a:ext>
                      </a:extLst>
                    </p:cNvPr>
                    <p:cNvSpPr>
                      <a:spLocks noChangeArrowheads="1"/>
                    </p:cNvSpPr>
                    <p:nvPr/>
                  </p:nvSpPr>
                  <p:spPr bwMode="auto">
                    <a:xfrm>
                      <a:off x="3888" y="2112"/>
                      <a:ext cx="96" cy="96"/>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grpSp>
            </p:grpSp>
          </p:grpSp>
        </p:grpSp>
      </p:grpSp>
      <p:sp>
        <p:nvSpPr>
          <p:cNvPr id="10246" name="Rectangle 49">
            <a:extLst>
              <a:ext uri="{FF2B5EF4-FFF2-40B4-BE49-F238E27FC236}">
                <a16:creationId xmlns:a16="http://schemas.microsoft.com/office/drawing/2014/main" id="{5256ACB4-D73F-9328-8566-0108ACFD84DF}"/>
              </a:ext>
            </a:extLst>
          </p:cNvPr>
          <p:cNvSpPr>
            <a:spLocks noChangeArrowheads="1"/>
          </p:cNvSpPr>
          <p:nvPr/>
        </p:nvSpPr>
        <p:spPr bwMode="auto">
          <a:xfrm>
            <a:off x="1219929" y="1229157"/>
            <a:ext cx="335207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ea typeface="黑体" panose="02010609060101010101" pitchFamily="49" charset="-122"/>
              </a:rPr>
              <a:t>图</a:t>
            </a:r>
            <a:r>
              <a:rPr kumimoji="1" lang="en-US" altLang="zh-CN" sz="2000" dirty="0">
                <a:ea typeface="黑体" panose="02010609060101010101" pitchFamily="49" charset="-122"/>
              </a:rPr>
              <a:t>2 MRTS</a:t>
            </a:r>
            <a:r>
              <a:rPr kumimoji="1" lang="zh-CN" altLang="en-US" sz="2000" dirty="0">
                <a:ea typeface="黑体" panose="02010609060101010101" pitchFamily="49" charset="-122"/>
              </a:rPr>
              <a:t>不变的等产量曲线</a:t>
            </a:r>
          </a:p>
        </p:txBody>
      </p:sp>
      <p:sp>
        <p:nvSpPr>
          <p:cNvPr id="10247" name="Rectangle 50">
            <a:extLst>
              <a:ext uri="{FF2B5EF4-FFF2-40B4-BE49-F238E27FC236}">
                <a16:creationId xmlns:a16="http://schemas.microsoft.com/office/drawing/2014/main" id="{5E5E9429-6AC1-4D49-3BFC-2287EE13BBF4}"/>
              </a:ext>
            </a:extLst>
          </p:cNvPr>
          <p:cNvSpPr>
            <a:spLocks noChangeArrowheads="1"/>
          </p:cNvSpPr>
          <p:nvPr/>
        </p:nvSpPr>
        <p:spPr bwMode="auto">
          <a:xfrm>
            <a:off x="5283518" y="1239837"/>
            <a:ext cx="356393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zh-CN" altLang="en-US" sz="2000" dirty="0">
                <a:ea typeface="黑体" panose="02010609060101010101" pitchFamily="49" charset="-122"/>
              </a:rPr>
              <a:t>图</a:t>
            </a:r>
            <a:r>
              <a:rPr kumimoji="1" lang="en-US" altLang="zh-CN" sz="2000" dirty="0">
                <a:ea typeface="黑体" panose="02010609060101010101" pitchFamily="49" charset="-122"/>
              </a:rPr>
              <a:t>3 MRTS</a:t>
            </a:r>
            <a:r>
              <a:rPr kumimoji="1" lang="zh-CN" altLang="en-US" sz="2000" dirty="0">
                <a:ea typeface="黑体" panose="02010609060101010101" pitchFamily="49" charset="-122"/>
              </a:rPr>
              <a:t>为</a:t>
            </a:r>
            <a:r>
              <a:rPr kumimoji="1" lang="en-US" altLang="zh-CN" sz="2000" dirty="0">
                <a:ea typeface="黑体" panose="02010609060101010101" pitchFamily="49" charset="-122"/>
              </a:rPr>
              <a:t>0</a:t>
            </a:r>
            <a:r>
              <a:rPr kumimoji="1" lang="zh-CN" altLang="en-US" sz="2000" dirty="0">
                <a:ea typeface="黑体" panose="02010609060101010101" pitchFamily="49" charset="-122"/>
              </a:rPr>
              <a:t>的等产量曲线</a:t>
            </a:r>
          </a:p>
        </p:txBody>
      </p:sp>
      <p:sp>
        <p:nvSpPr>
          <p:cNvPr id="10248" name="Rectangle 51">
            <a:extLst>
              <a:ext uri="{FF2B5EF4-FFF2-40B4-BE49-F238E27FC236}">
                <a16:creationId xmlns:a16="http://schemas.microsoft.com/office/drawing/2014/main" id="{9F0AB60D-F05B-BB4D-0F25-040E39092987}"/>
              </a:ext>
            </a:extLst>
          </p:cNvPr>
          <p:cNvSpPr>
            <a:spLocks noChangeArrowheads="1"/>
          </p:cNvSpPr>
          <p:nvPr/>
        </p:nvSpPr>
        <p:spPr bwMode="auto">
          <a:xfrm>
            <a:off x="488950" y="4853256"/>
            <a:ext cx="8458200" cy="1323439"/>
          </a:xfrm>
          <a:prstGeom prst="rect">
            <a:avLst/>
          </a:prstGeom>
          <a:solidFill>
            <a:srgbClr val="CCFFFF">
              <a:alpha val="50195"/>
            </a:srgbClr>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a:spcBef>
                <a:spcPct val="0"/>
              </a:spcBef>
              <a:buClrTx/>
              <a:buSzTx/>
            </a:pPr>
            <a:r>
              <a:rPr kumimoji="1" lang="zh-CN" altLang="en-US" sz="2000" dirty="0">
                <a:latin typeface="楷体_GB2312" pitchFamily="49" charset="-122"/>
                <a:ea typeface="楷体_GB2312" pitchFamily="49" charset="-122"/>
              </a:rPr>
              <a:t>图</a:t>
            </a:r>
            <a:r>
              <a:rPr kumimoji="1" lang="en-US" altLang="zh-CN" sz="2000" dirty="0">
                <a:latin typeface="楷体_GB2312" pitchFamily="49" charset="-122"/>
                <a:ea typeface="楷体_GB2312" pitchFamily="49" charset="-122"/>
              </a:rPr>
              <a:t>2</a:t>
            </a:r>
            <a:r>
              <a:rPr kumimoji="1" lang="zh-CN" altLang="en-US" sz="2000" dirty="0">
                <a:latin typeface="楷体_GB2312" pitchFamily="49" charset="-122"/>
                <a:ea typeface="楷体_GB2312" pitchFamily="49" charset="-122"/>
              </a:rPr>
              <a:t>：两种生产要素</a:t>
            </a:r>
            <a:r>
              <a:rPr kumimoji="1" lang="zh-CN" altLang="en-US" sz="2000" b="1" dirty="0">
                <a:latin typeface="楷体_GB2312" pitchFamily="49" charset="-122"/>
                <a:ea typeface="楷体_GB2312" pitchFamily="49" charset="-122"/>
              </a:rPr>
              <a:t>按相同的比例相互替代</a:t>
            </a:r>
            <a:r>
              <a:rPr kumimoji="1" lang="zh-CN" altLang="en-US" sz="2000" dirty="0">
                <a:latin typeface="楷体_GB2312" pitchFamily="49" charset="-122"/>
                <a:ea typeface="楷体_GB2312" pitchFamily="49" charset="-122"/>
              </a:rPr>
              <a:t>，则等产量线是向右下方倾斜的直线，</a:t>
            </a:r>
            <a:endParaRPr kumimoji="1" lang="en-US" altLang="zh-CN" sz="2000" dirty="0">
              <a:latin typeface="楷体_GB2312" pitchFamily="49" charset="-122"/>
              <a:ea typeface="楷体_GB2312" pitchFamily="49" charset="-122"/>
            </a:endParaRPr>
          </a:p>
          <a:p>
            <a:pPr marL="342900" indent="-342900">
              <a:spcBef>
                <a:spcPct val="0"/>
              </a:spcBef>
              <a:buClrTx/>
              <a:buSzTx/>
            </a:pPr>
            <a:r>
              <a:rPr kumimoji="1" lang="zh-CN" altLang="en-US" sz="2000" dirty="0">
                <a:latin typeface="楷体_GB2312" pitchFamily="49" charset="-122"/>
                <a:ea typeface="楷体_GB2312" pitchFamily="49" charset="-122"/>
              </a:rPr>
              <a:t>图</a:t>
            </a:r>
            <a:r>
              <a:rPr kumimoji="1" lang="en-US" altLang="zh-CN" sz="2000" dirty="0">
                <a:latin typeface="楷体_GB2312" pitchFamily="49" charset="-122"/>
                <a:ea typeface="楷体_GB2312" pitchFamily="49" charset="-122"/>
              </a:rPr>
              <a:t>3</a:t>
            </a:r>
            <a:r>
              <a:rPr kumimoji="1" lang="zh-CN" altLang="en-US" sz="2000" dirty="0">
                <a:latin typeface="楷体_GB2312" pitchFamily="49" charset="-122"/>
                <a:ea typeface="楷体_GB2312" pitchFamily="49" charset="-122"/>
              </a:rPr>
              <a:t>：两种生产要素</a:t>
            </a:r>
            <a:r>
              <a:rPr kumimoji="1" lang="zh-CN" altLang="en-US" sz="2000" b="1" dirty="0">
                <a:latin typeface="楷体_GB2312" pitchFamily="49" charset="-122"/>
                <a:ea typeface="楷体_GB2312" pitchFamily="49" charset="-122"/>
              </a:rPr>
              <a:t>完全不能相互替代</a:t>
            </a:r>
            <a:r>
              <a:rPr kumimoji="1" lang="zh-CN" altLang="en-US" sz="2000" dirty="0">
                <a:latin typeface="楷体_GB2312" pitchFamily="49" charset="-122"/>
                <a:ea typeface="楷体_GB2312" pitchFamily="49" charset="-122"/>
              </a:rPr>
              <a:t>，则等产量线要么平行于横轴，要么平行于纵轴。</a:t>
            </a:r>
            <a:r>
              <a:rPr kumimoji="1" lang="zh-CN" altLang="en-US" sz="2000" dirty="0"/>
              <a:t> </a:t>
            </a:r>
          </a:p>
        </p:txBody>
      </p:sp>
      <p:sp>
        <p:nvSpPr>
          <p:cNvPr id="10249" name="Oval 52">
            <a:extLst>
              <a:ext uri="{FF2B5EF4-FFF2-40B4-BE49-F238E27FC236}">
                <a16:creationId xmlns:a16="http://schemas.microsoft.com/office/drawing/2014/main" id="{67651341-1BBC-B7B9-067D-0B78330F12F7}"/>
              </a:ext>
            </a:extLst>
          </p:cNvPr>
          <p:cNvSpPr>
            <a:spLocks noChangeArrowheads="1"/>
          </p:cNvSpPr>
          <p:nvPr/>
        </p:nvSpPr>
        <p:spPr bwMode="auto">
          <a:xfrm>
            <a:off x="2590800" y="3581400"/>
            <a:ext cx="122238" cy="134938"/>
          </a:xfrm>
          <a:prstGeom prst="ellipse">
            <a:avLst/>
          </a:prstGeom>
          <a:solidFill>
            <a:srgbClr val="FF0000"/>
          </a:solidFill>
          <a:ln>
            <a:noFill/>
          </a:ln>
          <a:extLst>
            <a:ext uri="{91240B29-F687-4F45-9708-019B960494DF}">
              <a14:hiddenLine xmlns:a14="http://schemas.microsoft.com/office/drawing/2010/main" w="9525">
                <a:solidFill>
                  <a:srgbClr val="000000"/>
                </a:solidFill>
                <a:round/>
                <a:headEnd/>
                <a:tailEnd/>
              </a14:hiddenLine>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50" name="Oval 53">
            <a:extLst>
              <a:ext uri="{FF2B5EF4-FFF2-40B4-BE49-F238E27FC236}">
                <a16:creationId xmlns:a16="http://schemas.microsoft.com/office/drawing/2014/main" id="{C72FA48A-810C-E73C-B77D-40D5E1EE2592}"/>
              </a:ext>
            </a:extLst>
          </p:cNvPr>
          <p:cNvSpPr>
            <a:spLocks noChangeArrowheads="1"/>
          </p:cNvSpPr>
          <p:nvPr/>
        </p:nvSpPr>
        <p:spPr bwMode="auto">
          <a:xfrm>
            <a:off x="5791200" y="3505200"/>
            <a:ext cx="144463" cy="142875"/>
          </a:xfrm>
          <a:prstGeom prst="ellipse">
            <a:avLst/>
          </a:prstGeom>
          <a:solidFill>
            <a:srgbClr val="FF3300"/>
          </a:solidFill>
          <a:ln w="9525">
            <a:solidFill>
              <a:srgbClr val="FF3300"/>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endParaRPr lang="zh-CN" altLang="en-US" sz="1800"/>
          </a:p>
        </p:txBody>
      </p:sp>
      <p:sp>
        <p:nvSpPr>
          <p:cNvPr id="10251" name="Rectangle 54">
            <a:extLst>
              <a:ext uri="{FF2B5EF4-FFF2-40B4-BE49-F238E27FC236}">
                <a16:creationId xmlns:a16="http://schemas.microsoft.com/office/drawing/2014/main" id="{9720A73A-0E76-1B0C-D771-803570F40F64}"/>
              </a:ext>
            </a:extLst>
          </p:cNvPr>
          <p:cNvSpPr>
            <a:spLocks noChangeArrowheads="1"/>
          </p:cNvSpPr>
          <p:nvPr/>
        </p:nvSpPr>
        <p:spPr bwMode="auto">
          <a:xfrm>
            <a:off x="5561013" y="3576638"/>
            <a:ext cx="382587"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0"/>
              </a:spcBef>
              <a:buClrTx/>
              <a:buSzTx/>
              <a:buFontTx/>
              <a:buNone/>
            </a:pPr>
            <a:r>
              <a:rPr kumimoji="1" lang="en-US" altLang="zh-CN" sz="2400">
                <a:ea typeface="仿宋_GB2312" pitchFamily="49" charset="-122"/>
              </a:rPr>
              <a:t>E</a:t>
            </a:r>
          </a:p>
        </p:txBody>
      </p:sp>
      <p:sp>
        <p:nvSpPr>
          <p:cNvPr id="2" name="动作按钮: 转到主页 1">
            <a:hlinkClick r:id="rId3" action="ppaction://hlinksldjump" highlightClick="1"/>
            <a:extLst>
              <a:ext uri="{FF2B5EF4-FFF2-40B4-BE49-F238E27FC236}">
                <a16:creationId xmlns:a16="http://schemas.microsoft.com/office/drawing/2014/main" id="{99039270-65F6-7B83-C2FC-A96C0C361CF6}"/>
              </a:ext>
            </a:extLst>
          </p:cNvPr>
          <p:cNvSpPr/>
          <p:nvPr/>
        </p:nvSpPr>
        <p:spPr>
          <a:xfrm>
            <a:off x="8031940" y="6322720"/>
            <a:ext cx="860540" cy="319908"/>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cSld>
  <p:clrMapOvr>
    <a:masterClrMapping/>
  </p:clrMapOvr>
  <p:transition/>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4" name="Rectangle 4">
            <a:extLst>
              <a:ext uri="{FF2B5EF4-FFF2-40B4-BE49-F238E27FC236}">
                <a16:creationId xmlns:a16="http://schemas.microsoft.com/office/drawing/2014/main" id="{162A7489-4928-C561-1337-F9453927A377}"/>
              </a:ext>
            </a:extLst>
          </p:cNvPr>
          <p:cNvSpPr>
            <a:spLocks noGrp="1" noChangeArrowheads="1"/>
          </p:cNvSpPr>
          <p:nvPr>
            <p:ph type="title"/>
          </p:nvPr>
        </p:nvSpPr>
        <p:spPr>
          <a:xfrm>
            <a:off x="1003300" y="215372"/>
            <a:ext cx="7683500" cy="660928"/>
          </a:xfrm>
          <a:noFill/>
        </p:spPr>
        <p:txBody>
          <a:bodyPr/>
          <a:lstStyle/>
          <a:p>
            <a:pPr eaLnBrk="1" hangingPunct="1"/>
            <a:r>
              <a:rPr lang="zh-CN" altLang="en-US" sz="3600" b="1" dirty="0"/>
              <a:t>要素密集度与等产量线图示</a:t>
            </a:r>
          </a:p>
        </p:txBody>
      </p:sp>
      <p:sp>
        <p:nvSpPr>
          <p:cNvPr id="15363" name="日期占位符 4">
            <a:extLst>
              <a:ext uri="{FF2B5EF4-FFF2-40B4-BE49-F238E27FC236}">
                <a16:creationId xmlns:a16="http://schemas.microsoft.com/office/drawing/2014/main" id="{08194A54-5996-3F74-547F-70AF0027F9E0}"/>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15362" name="灯片编号占位符 3">
            <a:extLst>
              <a:ext uri="{FF2B5EF4-FFF2-40B4-BE49-F238E27FC236}">
                <a16:creationId xmlns:a16="http://schemas.microsoft.com/office/drawing/2014/main" id="{C7E200F2-60D6-5D03-3F4F-7E92E7862980}"/>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DB29C579-C6CA-4C9F-9337-59D4040430B8}" type="slidenum">
              <a:rPr lang="en-US" altLang="zh-CN" smtClean="0"/>
              <a:pPr algn="l">
                <a:spcBef>
                  <a:spcPct val="0"/>
                </a:spcBef>
                <a:buClrTx/>
                <a:buSzTx/>
                <a:buFontTx/>
                <a:buNone/>
              </a:pPr>
              <a:t>78</a:t>
            </a:fld>
            <a:endParaRPr lang="en-US" altLang="zh-CN" sz="1400"/>
          </a:p>
        </p:txBody>
      </p:sp>
      <p:sp>
        <p:nvSpPr>
          <p:cNvPr id="15365" name="Line 5">
            <a:extLst>
              <a:ext uri="{FF2B5EF4-FFF2-40B4-BE49-F238E27FC236}">
                <a16:creationId xmlns:a16="http://schemas.microsoft.com/office/drawing/2014/main" id="{DE725B18-CB52-D37F-C797-40EC6C96AE71}"/>
              </a:ext>
            </a:extLst>
          </p:cNvPr>
          <p:cNvSpPr>
            <a:spLocks noChangeShapeType="1"/>
          </p:cNvSpPr>
          <p:nvPr/>
        </p:nvSpPr>
        <p:spPr bwMode="auto">
          <a:xfrm flipV="1">
            <a:off x="596900" y="1295400"/>
            <a:ext cx="12700" cy="28241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6" name="Line 6">
            <a:extLst>
              <a:ext uri="{FF2B5EF4-FFF2-40B4-BE49-F238E27FC236}">
                <a16:creationId xmlns:a16="http://schemas.microsoft.com/office/drawing/2014/main" id="{93E3B74C-893E-5A87-98DD-4A0AB01D9D87}"/>
              </a:ext>
            </a:extLst>
          </p:cNvPr>
          <p:cNvSpPr>
            <a:spLocks noChangeShapeType="1"/>
          </p:cNvSpPr>
          <p:nvPr/>
        </p:nvSpPr>
        <p:spPr bwMode="auto">
          <a:xfrm>
            <a:off x="596900" y="4119563"/>
            <a:ext cx="3087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67" name="Line 7">
            <a:extLst>
              <a:ext uri="{FF2B5EF4-FFF2-40B4-BE49-F238E27FC236}">
                <a16:creationId xmlns:a16="http://schemas.microsoft.com/office/drawing/2014/main" id="{291054B1-36AB-365D-0BA5-E4503F550C99}"/>
              </a:ext>
            </a:extLst>
          </p:cNvPr>
          <p:cNvSpPr>
            <a:spLocks noChangeShapeType="1"/>
          </p:cNvSpPr>
          <p:nvPr/>
        </p:nvSpPr>
        <p:spPr bwMode="auto">
          <a:xfrm>
            <a:off x="596900" y="2952750"/>
            <a:ext cx="1689100" cy="1166813"/>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8" name="Line 8">
            <a:extLst>
              <a:ext uri="{FF2B5EF4-FFF2-40B4-BE49-F238E27FC236}">
                <a16:creationId xmlns:a16="http://schemas.microsoft.com/office/drawing/2014/main" id="{05990AD8-61A4-71F6-3F34-121B60433599}"/>
              </a:ext>
            </a:extLst>
          </p:cNvPr>
          <p:cNvSpPr>
            <a:spLocks noChangeShapeType="1"/>
          </p:cNvSpPr>
          <p:nvPr/>
        </p:nvSpPr>
        <p:spPr bwMode="auto">
          <a:xfrm>
            <a:off x="596900" y="2338388"/>
            <a:ext cx="2505075" cy="1781175"/>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69" name="Arc 9">
            <a:extLst>
              <a:ext uri="{FF2B5EF4-FFF2-40B4-BE49-F238E27FC236}">
                <a16:creationId xmlns:a16="http://schemas.microsoft.com/office/drawing/2014/main" id="{DA829236-8B6C-0BCE-FF85-BE1E8C2C4A63}"/>
              </a:ext>
            </a:extLst>
          </p:cNvPr>
          <p:cNvSpPr>
            <a:spLocks/>
          </p:cNvSpPr>
          <p:nvPr/>
        </p:nvSpPr>
        <p:spPr bwMode="auto">
          <a:xfrm flipH="1" flipV="1">
            <a:off x="1003300" y="2276475"/>
            <a:ext cx="1042988" cy="676275"/>
          </a:xfrm>
          <a:custGeom>
            <a:avLst/>
            <a:gdLst>
              <a:gd name="T0" fmla="*/ 0 w 29700"/>
              <a:gd name="T1" fmla="*/ 2147483646 h 21600"/>
              <a:gd name="T2" fmla="*/ 2147483646 w 29700"/>
              <a:gd name="T3" fmla="*/ 2147483646 h 21600"/>
              <a:gd name="T4" fmla="*/ 2147483646 w 29700"/>
              <a:gd name="T5" fmla="*/ 2147483646 h 21600"/>
              <a:gd name="T6" fmla="*/ 0 60000 65536"/>
              <a:gd name="T7" fmla="*/ 0 60000 65536"/>
              <a:gd name="T8" fmla="*/ 0 60000 65536"/>
              <a:gd name="T9" fmla="*/ 0 w 29700"/>
              <a:gd name="T10" fmla="*/ 0 h 21600"/>
              <a:gd name="T11" fmla="*/ 29700 w 29700"/>
              <a:gd name="T12" fmla="*/ 21600 h 21600"/>
            </a:gdLst>
            <a:ahLst/>
            <a:cxnLst>
              <a:cxn ang="T6">
                <a:pos x="T0" y="T1"/>
              </a:cxn>
              <a:cxn ang="T7">
                <a:pos x="T2" y="T3"/>
              </a:cxn>
              <a:cxn ang="T8">
                <a:pos x="T4" y="T5"/>
              </a:cxn>
            </a:cxnLst>
            <a:rect l="T9" t="T10" r="T11" b="T12"/>
            <a:pathLst>
              <a:path w="29700" h="21600" fill="none" extrusionOk="0">
                <a:moveTo>
                  <a:pt x="0" y="1576"/>
                </a:moveTo>
                <a:cubicBezTo>
                  <a:pt x="2573" y="535"/>
                  <a:pt x="5323" y="-1"/>
                  <a:pt x="8100" y="0"/>
                </a:cubicBezTo>
                <a:cubicBezTo>
                  <a:pt x="20029" y="0"/>
                  <a:pt x="29700" y="9670"/>
                  <a:pt x="29700" y="21600"/>
                </a:cubicBezTo>
              </a:path>
              <a:path w="29700" h="21600" stroke="0" extrusionOk="0">
                <a:moveTo>
                  <a:pt x="0" y="1576"/>
                </a:moveTo>
                <a:cubicBezTo>
                  <a:pt x="2573" y="535"/>
                  <a:pt x="5323" y="-1"/>
                  <a:pt x="8100" y="0"/>
                </a:cubicBezTo>
                <a:cubicBezTo>
                  <a:pt x="20029" y="0"/>
                  <a:pt x="29700" y="9670"/>
                  <a:pt x="29700" y="21600"/>
                </a:cubicBezTo>
                <a:lnTo>
                  <a:pt x="8100" y="21600"/>
                </a:lnTo>
                <a:lnTo>
                  <a:pt x="0" y="1576"/>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70" name="Line 10">
            <a:extLst>
              <a:ext uri="{FF2B5EF4-FFF2-40B4-BE49-F238E27FC236}">
                <a16:creationId xmlns:a16="http://schemas.microsoft.com/office/drawing/2014/main" id="{BB51096E-A49B-5D5E-DE3F-DB5F1452D048}"/>
              </a:ext>
            </a:extLst>
          </p:cNvPr>
          <p:cNvSpPr>
            <a:spLocks noChangeShapeType="1"/>
          </p:cNvSpPr>
          <p:nvPr/>
        </p:nvSpPr>
        <p:spPr bwMode="auto">
          <a:xfrm flipH="1">
            <a:off x="596900" y="2214563"/>
            <a:ext cx="931863" cy="19050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1" name="Arc 11">
            <a:extLst>
              <a:ext uri="{FF2B5EF4-FFF2-40B4-BE49-F238E27FC236}">
                <a16:creationId xmlns:a16="http://schemas.microsoft.com/office/drawing/2014/main" id="{42B5B123-4DD7-358F-B064-436D478FB28E}"/>
              </a:ext>
            </a:extLst>
          </p:cNvPr>
          <p:cNvSpPr>
            <a:spLocks/>
          </p:cNvSpPr>
          <p:nvPr/>
        </p:nvSpPr>
        <p:spPr bwMode="auto">
          <a:xfrm flipH="1" flipV="1">
            <a:off x="777875" y="2706688"/>
            <a:ext cx="749300" cy="676275"/>
          </a:xfrm>
          <a:custGeom>
            <a:avLst/>
            <a:gdLst>
              <a:gd name="T0" fmla="*/ 0 w 21374"/>
              <a:gd name="T1" fmla="*/ 0 h 21600"/>
              <a:gd name="T2" fmla="*/ 2147483646 w 21374"/>
              <a:gd name="T3" fmla="*/ 2147483646 h 21600"/>
              <a:gd name="T4" fmla="*/ 0 w 21374"/>
              <a:gd name="T5" fmla="*/ 2147483646 h 21600"/>
              <a:gd name="T6" fmla="*/ 0 60000 65536"/>
              <a:gd name="T7" fmla="*/ 0 60000 65536"/>
              <a:gd name="T8" fmla="*/ 0 60000 65536"/>
              <a:gd name="T9" fmla="*/ 0 w 21374"/>
              <a:gd name="T10" fmla="*/ 0 h 21600"/>
              <a:gd name="T11" fmla="*/ 21374 w 21374"/>
              <a:gd name="T12" fmla="*/ 21600 h 21600"/>
            </a:gdLst>
            <a:ahLst/>
            <a:cxnLst>
              <a:cxn ang="T6">
                <a:pos x="T0" y="T1"/>
              </a:cxn>
              <a:cxn ang="T7">
                <a:pos x="T2" y="T3"/>
              </a:cxn>
              <a:cxn ang="T8">
                <a:pos x="T4" y="T5"/>
              </a:cxn>
            </a:cxnLst>
            <a:rect l="T9" t="T10" r="T11" b="T12"/>
            <a:pathLst>
              <a:path w="21374" h="21600" fill="none" extrusionOk="0">
                <a:moveTo>
                  <a:pt x="-1" y="0"/>
                </a:moveTo>
                <a:cubicBezTo>
                  <a:pt x="10725" y="0"/>
                  <a:pt x="19826" y="7869"/>
                  <a:pt x="21373" y="18483"/>
                </a:cubicBezTo>
              </a:path>
              <a:path w="21374" h="21600" stroke="0" extrusionOk="0">
                <a:moveTo>
                  <a:pt x="-1" y="0"/>
                </a:moveTo>
                <a:cubicBezTo>
                  <a:pt x="10725" y="0"/>
                  <a:pt x="19826" y="7869"/>
                  <a:pt x="21373" y="18483"/>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72" name="Line 12">
            <a:extLst>
              <a:ext uri="{FF2B5EF4-FFF2-40B4-BE49-F238E27FC236}">
                <a16:creationId xmlns:a16="http://schemas.microsoft.com/office/drawing/2014/main" id="{887DC823-5DFB-A088-28F8-CAAE883FB473}"/>
              </a:ext>
            </a:extLst>
          </p:cNvPr>
          <p:cNvSpPr>
            <a:spLocks noChangeShapeType="1"/>
          </p:cNvSpPr>
          <p:nvPr/>
        </p:nvSpPr>
        <p:spPr bwMode="auto">
          <a:xfrm flipV="1">
            <a:off x="596900" y="3074988"/>
            <a:ext cx="2271713" cy="1044575"/>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73" name="Arc 13">
            <a:extLst>
              <a:ext uri="{FF2B5EF4-FFF2-40B4-BE49-F238E27FC236}">
                <a16:creationId xmlns:a16="http://schemas.microsoft.com/office/drawing/2014/main" id="{BECE35A1-22F4-A77F-0024-D87131AE004B}"/>
              </a:ext>
            </a:extLst>
          </p:cNvPr>
          <p:cNvSpPr>
            <a:spLocks/>
          </p:cNvSpPr>
          <p:nvPr/>
        </p:nvSpPr>
        <p:spPr bwMode="auto">
          <a:xfrm flipH="1" flipV="1">
            <a:off x="1354138" y="3136900"/>
            <a:ext cx="873125" cy="665163"/>
          </a:xfrm>
          <a:custGeom>
            <a:avLst/>
            <a:gdLst>
              <a:gd name="T0" fmla="*/ 2147483646 w 21600"/>
              <a:gd name="T1" fmla="*/ 0 h 21277"/>
              <a:gd name="T2" fmla="*/ 2147483646 w 21600"/>
              <a:gd name="T3" fmla="*/ 2147483646 h 21277"/>
              <a:gd name="T4" fmla="*/ 0 w 21600"/>
              <a:gd name="T5" fmla="*/ 2147483646 h 21277"/>
              <a:gd name="T6" fmla="*/ 0 60000 65536"/>
              <a:gd name="T7" fmla="*/ 0 60000 65536"/>
              <a:gd name="T8" fmla="*/ 0 60000 65536"/>
              <a:gd name="T9" fmla="*/ 0 w 21600"/>
              <a:gd name="T10" fmla="*/ 0 h 21277"/>
              <a:gd name="T11" fmla="*/ 21600 w 21600"/>
              <a:gd name="T12" fmla="*/ 21277 h 21277"/>
            </a:gdLst>
            <a:ahLst/>
            <a:cxnLst>
              <a:cxn ang="T6">
                <a:pos x="T0" y="T1"/>
              </a:cxn>
              <a:cxn ang="T7">
                <a:pos x="T2" y="T3"/>
              </a:cxn>
              <a:cxn ang="T8">
                <a:pos x="T4" y="T5"/>
              </a:cxn>
            </a:cxnLst>
            <a:rect l="T9" t="T10" r="T11" b="T12"/>
            <a:pathLst>
              <a:path w="21600" h="21277" fill="none" extrusionOk="0">
                <a:moveTo>
                  <a:pt x="3721" y="0"/>
                </a:moveTo>
                <a:cubicBezTo>
                  <a:pt x="14058" y="1808"/>
                  <a:pt x="21600" y="10783"/>
                  <a:pt x="21600" y="21277"/>
                </a:cubicBezTo>
              </a:path>
              <a:path w="21600" h="21277" stroke="0" extrusionOk="0">
                <a:moveTo>
                  <a:pt x="3721" y="0"/>
                </a:moveTo>
                <a:cubicBezTo>
                  <a:pt x="14058" y="1808"/>
                  <a:pt x="21600" y="10783"/>
                  <a:pt x="21600" y="21277"/>
                </a:cubicBezTo>
                <a:lnTo>
                  <a:pt x="0" y="21277"/>
                </a:lnTo>
                <a:lnTo>
                  <a:pt x="3721" y="0"/>
                </a:lnTo>
                <a:close/>
              </a:path>
            </a:pathLst>
          </a:cu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5374" name="Arc 14">
            <a:extLst>
              <a:ext uri="{FF2B5EF4-FFF2-40B4-BE49-F238E27FC236}">
                <a16:creationId xmlns:a16="http://schemas.microsoft.com/office/drawing/2014/main" id="{11B92E7D-3F47-BEC6-905F-03F251F24F41}"/>
              </a:ext>
            </a:extLst>
          </p:cNvPr>
          <p:cNvSpPr>
            <a:spLocks/>
          </p:cNvSpPr>
          <p:nvPr/>
        </p:nvSpPr>
        <p:spPr bwMode="auto">
          <a:xfrm flipH="1" flipV="1">
            <a:off x="1819275" y="2779713"/>
            <a:ext cx="933450" cy="787400"/>
          </a:xfrm>
          <a:custGeom>
            <a:avLst/>
            <a:gdLst>
              <a:gd name="T0" fmla="*/ 0 w 21600"/>
              <a:gd name="T1" fmla="*/ 0 h 25152"/>
              <a:gd name="T2" fmla="*/ 2147483646 w 21600"/>
              <a:gd name="T3" fmla="*/ 2147483646 h 25152"/>
              <a:gd name="T4" fmla="*/ 0 w 21600"/>
              <a:gd name="T5" fmla="*/ 2147483646 h 25152"/>
              <a:gd name="T6" fmla="*/ 0 60000 65536"/>
              <a:gd name="T7" fmla="*/ 0 60000 65536"/>
              <a:gd name="T8" fmla="*/ 0 60000 65536"/>
              <a:gd name="T9" fmla="*/ 0 w 21600"/>
              <a:gd name="T10" fmla="*/ 0 h 25152"/>
              <a:gd name="T11" fmla="*/ 21600 w 21600"/>
              <a:gd name="T12" fmla="*/ 25152 h 25152"/>
            </a:gdLst>
            <a:ahLst/>
            <a:cxnLst>
              <a:cxn ang="T6">
                <a:pos x="T0" y="T1"/>
              </a:cxn>
              <a:cxn ang="T7">
                <a:pos x="T2" y="T3"/>
              </a:cxn>
              <a:cxn ang="T8">
                <a:pos x="T4" y="T5"/>
              </a:cxn>
            </a:cxnLst>
            <a:rect l="T9" t="T10" r="T11" b="T12"/>
            <a:pathLst>
              <a:path w="21600" h="25152" fill="none" extrusionOk="0">
                <a:moveTo>
                  <a:pt x="-1" y="0"/>
                </a:moveTo>
                <a:cubicBezTo>
                  <a:pt x="11929" y="0"/>
                  <a:pt x="21600" y="9670"/>
                  <a:pt x="21600" y="21600"/>
                </a:cubicBezTo>
                <a:cubicBezTo>
                  <a:pt x="21600" y="22790"/>
                  <a:pt x="21501" y="23978"/>
                  <a:pt x="21305" y="25151"/>
                </a:cubicBezTo>
              </a:path>
              <a:path w="21600" h="25152" stroke="0" extrusionOk="0">
                <a:moveTo>
                  <a:pt x="-1" y="0"/>
                </a:moveTo>
                <a:cubicBezTo>
                  <a:pt x="11929" y="0"/>
                  <a:pt x="21600" y="9670"/>
                  <a:pt x="21600" y="21600"/>
                </a:cubicBezTo>
                <a:cubicBezTo>
                  <a:pt x="21600" y="22790"/>
                  <a:pt x="21501" y="23978"/>
                  <a:pt x="21305" y="25151"/>
                </a:cubicBezTo>
                <a:lnTo>
                  <a:pt x="0" y="21600"/>
                </a:lnTo>
                <a:lnTo>
                  <a:pt x="-1" y="0"/>
                </a:lnTo>
                <a:close/>
              </a:path>
            </a:pathLst>
          </a:cu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5375" name="Text Box 15">
            <a:extLst>
              <a:ext uri="{FF2B5EF4-FFF2-40B4-BE49-F238E27FC236}">
                <a16:creationId xmlns:a16="http://schemas.microsoft.com/office/drawing/2014/main" id="{29404136-2887-FD99-7494-122173C40406}"/>
              </a:ext>
            </a:extLst>
          </p:cNvPr>
          <p:cNvSpPr txBox="1">
            <a:spLocks noChangeArrowheads="1"/>
          </p:cNvSpPr>
          <p:nvPr/>
        </p:nvSpPr>
        <p:spPr bwMode="auto">
          <a:xfrm>
            <a:off x="771525" y="1908175"/>
            <a:ext cx="87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Y2</a:t>
            </a:r>
          </a:p>
        </p:txBody>
      </p:sp>
      <p:sp>
        <p:nvSpPr>
          <p:cNvPr id="15376" name="Text Box 16">
            <a:extLst>
              <a:ext uri="{FF2B5EF4-FFF2-40B4-BE49-F238E27FC236}">
                <a16:creationId xmlns:a16="http://schemas.microsoft.com/office/drawing/2014/main" id="{CE49B720-B528-9333-7CA9-7E8989853545}"/>
              </a:ext>
            </a:extLst>
          </p:cNvPr>
          <p:cNvSpPr txBox="1">
            <a:spLocks noChangeArrowheads="1"/>
          </p:cNvSpPr>
          <p:nvPr/>
        </p:nvSpPr>
        <p:spPr bwMode="auto">
          <a:xfrm>
            <a:off x="536575" y="2463800"/>
            <a:ext cx="874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Y1</a:t>
            </a:r>
          </a:p>
        </p:txBody>
      </p:sp>
      <p:sp>
        <p:nvSpPr>
          <p:cNvPr id="15377" name="Text Box 17">
            <a:extLst>
              <a:ext uri="{FF2B5EF4-FFF2-40B4-BE49-F238E27FC236}">
                <a16:creationId xmlns:a16="http://schemas.microsoft.com/office/drawing/2014/main" id="{8258F8A6-7782-5465-4BD9-48A7E8961EE4}"/>
              </a:ext>
            </a:extLst>
          </p:cNvPr>
          <p:cNvSpPr txBox="1">
            <a:spLocks noChangeArrowheads="1"/>
          </p:cNvSpPr>
          <p:nvPr/>
        </p:nvSpPr>
        <p:spPr bwMode="auto">
          <a:xfrm>
            <a:off x="2809875" y="3382963"/>
            <a:ext cx="873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X2</a:t>
            </a:r>
          </a:p>
        </p:txBody>
      </p:sp>
      <p:sp>
        <p:nvSpPr>
          <p:cNvPr id="15378" name="Text Box 18">
            <a:extLst>
              <a:ext uri="{FF2B5EF4-FFF2-40B4-BE49-F238E27FC236}">
                <a16:creationId xmlns:a16="http://schemas.microsoft.com/office/drawing/2014/main" id="{4C3CB5AD-59A4-7654-9A92-CB70CFDC908E}"/>
              </a:ext>
            </a:extLst>
          </p:cNvPr>
          <p:cNvSpPr txBox="1">
            <a:spLocks noChangeArrowheads="1"/>
          </p:cNvSpPr>
          <p:nvPr/>
        </p:nvSpPr>
        <p:spPr bwMode="auto">
          <a:xfrm>
            <a:off x="2111375" y="3687763"/>
            <a:ext cx="873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X1</a:t>
            </a:r>
          </a:p>
        </p:txBody>
      </p:sp>
      <p:sp>
        <p:nvSpPr>
          <p:cNvPr id="15379" name="Text Box 19">
            <a:extLst>
              <a:ext uri="{FF2B5EF4-FFF2-40B4-BE49-F238E27FC236}">
                <a16:creationId xmlns:a16="http://schemas.microsoft.com/office/drawing/2014/main" id="{27D80E03-2299-B644-AEC5-178E08CA9669}"/>
              </a:ext>
            </a:extLst>
          </p:cNvPr>
          <p:cNvSpPr txBox="1">
            <a:spLocks noChangeArrowheads="1"/>
          </p:cNvSpPr>
          <p:nvPr/>
        </p:nvSpPr>
        <p:spPr bwMode="auto">
          <a:xfrm>
            <a:off x="1411288" y="1847850"/>
            <a:ext cx="10731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dirty="0">
                <a:ea typeface="仿宋_GB2312" pitchFamily="49" charset="-122"/>
              </a:rPr>
              <a:t>(</a:t>
            </a:r>
            <a:r>
              <a:rPr kumimoji="1" lang="en-US" altLang="zh-CN" sz="2000" b="1" i="1" dirty="0">
                <a:ea typeface="仿宋_GB2312" pitchFamily="49" charset="-122"/>
              </a:rPr>
              <a:t>K/L</a:t>
            </a:r>
            <a:r>
              <a:rPr kumimoji="1" lang="en-US" altLang="zh-CN" sz="2000" dirty="0">
                <a:ea typeface="仿宋_GB2312" pitchFamily="49" charset="-122"/>
              </a:rPr>
              <a:t>)</a:t>
            </a:r>
            <a:r>
              <a:rPr kumimoji="1" lang="en-US" altLang="zh-CN" sz="2000" b="1" i="1" baseline="-25000" dirty="0">
                <a:ea typeface="仿宋_GB2312" pitchFamily="49" charset="-122"/>
              </a:rPr>
              <a:t>Y</a:t>
            </a:r>
          </a:p>
        </p:txBody>
      </p:sp>
      <p:sp>
        <p:nvSpPr>
          <p:cNvPr id="15380" name="Text Box 20">
            <a:extLst>
              <a:ext uri="{FF2B5EF4-FFF2-40B4-BE49-F238E27FC236}">
                <a16:creationId xmlns:a16="http://schemas.microsoft.com/office/drawing/2014/main" id="{A3F96CF4-8668-9EF6-DDC6-4F4D6A3B4F02}"/>
              </a:ext>
            </a:extLst>
          </p:cNvPr>
          <p:cNvSpPr txBox="1">
            <a:spLocks noChangeArrowheads="1"/>
          </p:cNvSpPr>
          <p:nvPr/>
        </p:nvSpPr>
        <p:spPr bwMode="auto">
          <a:xfrm>
            <a:off x="2752725" y="2706688"/>
            <a:ext cx="109855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(K/L</a:t>
            </a:r>
            <a:r>
              <a:rPr kumimoji="1" lang="en-US" altLang="zh-CN" sz="2000" dirty="0">
                <a:ea typeface="仿宋_GB2312" pitchFamily="49" charset="-122"/>
              </a:rPr>
              <a:t>)</a:t>
            </a:r>
            <a:r>
              <a:rPr kumimoji="1" lang="en-US" altLang="zh-CN" sz="2000" b="1" i="1" baseline="-25000" dirty="0">
                <a:ea typeface="仿宋_GB2312" pitchFamily="49" charset="-122"/>
              </a:rPr>
              <a:t>X</a:t>
            </a:r>
          </a:p>
        </p:txBody>
      </p:sp>
      <p:sp>
        <p:nvSpPr>
          <p:cNvPr id="15381" name="Text Box 21">
            <a:extLst>
              <a:ext uri="{FF2B5EF4-FFF2-40B4-BE49-F238E27FC236}">
                <a16:creationId xmlns:a16="http://schemas.microsoft.com/office/drawing/2014/main" id="{D1B24BD7-5F4A-F232-9A37-7C62E861772A}"/>
              </a:ext>
            </a:extLst>
          </p:cNvPr>
          <p:cNvSpPr txBox="1">
            <a:spLocks noChangeArrowheads="1"/>
          </p:cNvSpPr>
          <p:nvPr/>
        </p:nvSpPr>
        <p:spPr bwMode="auto">
          <a:xfrm>
            <a:off x="251520" y="955576"/>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dirty="0">
                <a:ea typeface="仿宋_GB2312" pitchFamily="49" charset="-122"/>
              </a:rPr>
              <a:t>K</a:t>
            </a:r>
          </a:p>
        </p:txBody>
      </p:sp>
      <p:sp>
        <p:nvSpPr>
          <p:cNvPr id="15382" name="Text Box 22">
            <a:extLst>
              <a:ext uri="{FF2B5EF4-FFF2-40B4-BE49-F238E27FC236}">
                <a16:creationId xmlns:a16="http://schemas.microsoft.com/office/drawing/2014/main" id="{EC673688-05EA-1F5C-C82F-0732F191A762}"/>
              </a:ext>
            </a:extLst>
          </p:cNvPr>
          <p:cNvSpPr txBox="1">
            <a:spLocks noChangeArrowheads="1"/>
          </p:cNvSpPr>
          <p:nvPr/>
        </p:nvSpPr>
        <p:spPr bwMode="auto">
          <a:xfrm>
            <a:off x="3624263" y="4119563"/>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ea typeface="仿宋_GB2312" pitchFamily="49" charset="-122"/>
              </a:rPr>
              <a:t>L</a:t>
            </a:r>
          </a:p>
        </p:txBody>
      </p:sp>
      <p:sp>
        <p:nvSpPr>
          <p:cNvPr id="15383" name="AutoShape 23">
            <a:extLst>
              <a:ext uri="{FF2B5EF4-FFF2-40B4-BE49-F238E27FC236}">
                <a16:creationId xmlns:a16="http://schemas.microsoft.com/office/drawing/2014/main" id="{6E6269C6-7FD5-CE2D-1B33-FD695E3BA2AD}"/>
              </a:ext>
            </a:extLst>
          </p:cNvPr>
          <p:cNvSpPr>
            <a:spLocks/>
          </p:cNvSpPr>
          <p:nvPr/>
        </p:nvSpPr>
        <p:spPr bwMode="auto">
          <a:xfrm>
            <a:off x="3167063" y="1751013"/>
            <a:ext cx="1100137" cy="463550"/>
          </a:xfrm>
          <a:prstGeom prst="borderCallout3">
            <a:avLst>
              <a:gd name="adj1" fmla="val 110805"/>
              <a:gd name="adj2" fmla="val 85426"/>
              <a:gd name="adj3" fmla="val 106421"/>
              <a:gd name="adj4" fmla="val 86308"/>
              <a:gd name="adj5" fmla="val 103822"/>
              <a:gd name="adj6" fmla="val 88155"/>
              <a:gd name="adj7" fmla="val 211333"/>
              <a:gd name="adj8" fmla="val 68720"/>
            </a:avLst>
          </a:prstGeom>
          <a:solidFill>
            <a:schemeClr val="accent1">
              <a:alpha val="50195"/>
            </a:schemeClr>
          </a:solidFill>
          <a:ln w="9525">
            <a:solidFill>
              <a:srgbClr val="0099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i="1" dirty="0">
                <a:ea typeface="仿宋_GB2312" pitchFamily="49" charset="-122"/>
              </a:rPr>
              <a:t>(w/r)</a:t>
            </a:r>
            <a:r>
              <a:rPr kumimoji="1" lang="en-US" altLang="zh-CN" sz="2000" b="1" i="1" baseline="-25000" dirty="0">
                <a:ea typeface="仿宋_GB2312" pitchFamily="49" charset="-122"/>
              </a:rPr>
              <a:t>1</a:t>
            </a:r>
          </a:p>
        </p:txBody>
      </p:sp>
      <p:sp>
        <p:nvSpPr>
          <p:cNvPr id="15384" name="Arc 24">
            <a:extLst>
              <a:ext uri="{FF2B5EF4-FFF2-40B4-BE49-F238E27FC236}">
                <a16:creationId xmlns:a16="http://schemas.microsoft.com/office/drawing/2014/main" id="{0A76FB18-8774-D888-DB6F-C295DE76CD49}"/>
              </a:ext>
            </a:extLst>
          </p:cNvPr>
          <p:cNvSpPr>
            <a:spLocks/>
          </p:cNvSpPr>
          <p:nvPr/>
        </p:nvSpPr>
        <p:spPr bwMode="auto">
          <a:xfrm flipH="1">
            <a:off x="2725738" y="3938588"/>
            <a:ext cx="74612" cy="150812"/>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85" name="Line 25">
            <a:extLst>
              <a:ext uri="{FF2B5EF4-FFF2-40B4-BE49-F238E27FC236}">
                <a16:creationId xmlns:a16="http://schemas.microsoft.com/office/drawing/2014/main" id="{26CE9D94-A338-D63F-74E9-8324A1BB29A7}"/>
              </a:ext>
            </a:extLst>
          </p:cNvPr>
          <p:cNvSpPr>
            <a:spLocks noChangeShapeType="1"/>
          </p:cNvSpPr>
          <p:nvPr/>
        </p:nvSpPr>
        <p:spPr bwMode="auto">
          <a:xfrm flipV="1">
            <a:off x="4940300" y="1295400"/>
            <a:ext cx="12700" cy="2824163"/>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6" name="Line 26">
            <a:extLst>
              <a:ext uri="{FF2B5EF4-FFF2-40B4-BE49-F238E27FC236}">
                <a16:creationId xmlns:a16="http://schemas.microsoft.com/office/drawing/2014/main" id="{632C9486-4443-A995-2D05-C76307310361}"/>
              </a:ext>
            </a:extLst>
          </p:cNvPr>
          <p:cNvSpPr>
            <a:spLocks noChangeShapeType="1"/>
          </p:cNvSpPr>
          <p:nvPr/>
        </p:nvSpPr>
        <p:spPr bwMode="auto">
          <a:xfrm>
            <a:off x="4940300" y="4119563"/>
            <a:ext cx="3087688"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5387" name="Text Box 27">
            <a:extLst>
              <a:ext uri="{FF2B5EF4-FFF2-40B4-BE49-F238E27FC236}">
                <a16:creationId xmlns:a16="http://schemas.microsoft.com/office/drawing/2014/main" id="{7FB3FFF5-31C1-1F6E-8CC9-2291E2057154}"/>
              </a:ext>
            </a:extLst>
          </p:cNvPr>
          <p:cNvSpPr txBox="1">
            <a:spLocks noChangeArrowheads="1"/>
          </p:cNvSpPr>
          <p:nvPr/>
        </p:nvSpPr>
        <p:spPr bwMode="auto">
          <a:xfrm>
            <a:off x="5148579" y="1627535"/>
            <a:ext cx="8715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Y2</a:t>
            </a:r>
          </a:p>
        </p:txBody>
      </p:sp>
      <p:sp>
        <p:nvSpPr>
          <p:cNvPr id="15388" name="Text Box 28">
            <a:extLst>
              <a:ext uri="{FF2B5EF4-FFF2-40B4-BE49-F238E27FC236}">
                <a16:creationId xmlns:a16="http://schemas.microsoft.com/office/drawing/2014/main" id="{297ECD30-3EA3-9020-0C82-C7B85099E94F}"/>
              </a:ext>
            </a:extLst>
          </p:cNvPr>
          <p:cNvSpPr txBox="1">
            <a:spLocks noChangeArrowheads="1"/>
          </p:cNvSpPr>
          <p:nvPr/>
        </p:nvSpPr>
        <p:spPr bwMode="auto">
          <a:xfrm>
            <a:off x="4847590" y="2291496"/>
            <a:ext cx="874713"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Y1</a:t>
            </a:r>
          </a:p>
        </p:txBody>
      </p:sp>
      <p:sp>
        <p:nvSpPr>
          <p:cNvPr id="15389" name="Text Box 29">
            <a:extLst>
              <a:ext uri="{FF2B5EF4-FFF2-40B4-BE49-F238E27FC236}">
                <a16:creationId xmlns:a16="http://schemas.microsoft.com/office/drawing/2014/main" id="{6B77760D-911A-E3C6-E1C3-DDCEC232B54E}"/>
              </a:ext>
            </a:extLst>
          </p:cNvPr>
          <p:cNvSpPr txBox="1">
            <a:spLocks noChangeArrowheads="1"/>
          </p:cNvSpPr>
          <p:nvPr/>
        </p:nvSpPr>
        <p:spPr bwMode="auto">
          <a:xfrm>
            <a:off x="6781800" y="3276600"/>
            <a:ext cx="873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X2</a:t>
            </a:r>
          </a:p>
        </p:txBody>
      </p:sp>
      <p:sp>
        <p:nvSpPr>
          <p:cNvPr id="15390" name="Text Box 30">
            <a:extLst>
              <a:ext uri="{FF2B5EF4-FFF2-40B4-BE49-F238E27FC236}">
                <a16:creationId xmlns:a16="http://schemas.microsoft.com/office/drawing/2014/main" id="{BC5964C9-DBF0-E0B5-A619-DDAC3D081965}"/>
              </a:ext>
            </a:extLst>
          </p:cNvPr>
          <p:cNvSpPr txBox="1">
            <a:spLocks noChangeArrowheads="1"/>
          </p:cNvSpPr>
          <p:nvPr/>
        </p:nvSpPr>
        <p:spPr bwMode="auto">
          <a:xfrm>
            <a:off x="5867400" y="3505200"/>
            <a:ext cx="873125"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Q</a:t>
            </a:r>
            <a:r>
              <a:rPr kumimoji="1" lang="en-US" altLang="zh-CN" sz="2000" b="1" i="1" baseline="-25000" dirty="0">
                <a:ea typeface="仿宋_GB2312" pitchFamily="49" charset="-122"/>
              </a:rPr>
              <a:t>X1</a:t>
            </a:r>
          </a:p>
        </p:txBody>
      </p:sp>
      <p:sp>
        <p:nvSpPr>
          <p:cNvPr id="15391" name="Text Box 31">
            <a:extLst>
              <a:ext uri="{FF2B5EF4-FFF2-40B4-BE49-F238E27FC236}">
                <a16:creationId xmlns:a16="http://schemas.microsoft.com/office/drawing/2014/main" id="{F862FDE8-004D-35F2-82FE-B83CC3C4E35E}"/>
              </a:ext>
            </a:extLst>
          </p:cNvPr>
          <p:cNvSpPr txBox="1">
            <a:spLocks noChangeArrowheads="1"/>
          </p:cNvSpPr>
          <p:nvPr/>
        </p:nvSpPr>
        <p:spPr bwMode="auto">
          <a:xfrm>
            <a:off x="5715000" y="1066800"/>
            <a:ext cx="120173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(K/L)</a:t>
            </a:r>
            <a:r>
              <a:rPr kumimoji="1" lang="en-US" altLang="zh-CN" sz="2000" b="1" i="1" baseline="-25000" dirty="0">
                <a:ea typeface="仿宋_GB2312" pitchFamily="49" charset="-122"/>
              </a:rPr>
              <a:t>Y</a:t>
            </a:r>
          </a:p>
        </p:txBody>
      </p:sp>
      <p:sp>
        <p:nvSpPr>
          <p:cNvPr id="15392" name="Text Box 32">
            <a:extLst>
              <a:ext uri="{FF2B5EF4-FFF2-40B4-BE49-F238E27FC236}">
                <a16:creationId xmlns:a16="http://schemas.microsoft.com/office/drawing/2014/main" id="{1DB5B556-2ABB-55D7-6E82-126C773D8637}"/>
              </a:ext>
            </a:extLst>
          </p:cNvPr>
          <p:cNvSpPr txBox="1">
            <a:spLocks noChangeArrowheads="1"/>
          </p:cNvSpPr>
          <p:nvPr/>
        </p:nvSpPr>
        <p:spPr bwMode="auto">
          <a:xfrm>
            <a:off x="7162800" y="2590800"/>
            <a:ext cx="1081088"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000" b="1" i="1" dirty="0">
                <a:ea typeface="仿宋_GB2312" pitchFamily="49" charset="-122"/>
              </a:rPr>
              <a:t>(K/L)</a:t>
            </a:r>
            <a:r>
              <a:rPr kumimoji="1" lang="en-US" altLang="zh-CN" sz="2000" b="1" i="1" baseline="-25000" dirty="0">
                <a:ea typeface="仿宋_GB2312" pitchFamily="49" charset="-122"/>
              </a:rPr>
              <a:t>X</a:t>
            </a:r>
          </a:p>
        </p:txBody>
      </p:sp>
      <p:sp>
        <p:nvSpPr>
          <p:cNvPr id="15393" name="Text Box 33">
            <a:extLst>
              <a:ext uri="{FF2B5EF4-FFF2-40B4-BE49-F238E27FC236}">
                <a16:creationId xmlns:a16="http://schemas.microsoft.com/office/drawing/2014/main" id="{81059023-1F7C-1416-C096-362841B7777F}"/>
              </a:ext>
            </a:extLst>
          </p:cNvPr>
          <p:cNvSpPr txBox="1">
            <a:spLocks noChangeArrowheads="1"/>
          </p:cNvSpPr>
          <p:nvPr/>
        </p:nvSpPr>
        <p:spPr bwMode="auto">
          <a:xfrm>
            <a:off x="4648200" y="914400"/>
            <a:ext cx="46672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ea typeface="仿宋_GB2312" pitchFamily="49" charset="-122"/>
              </a:rPr>
              <a:t>K</a:t>
            </a:r>
          </a:p>
        </p:txBody>
      </p:sp>
      <p:sp>
        <p:nvSpPr>
          <p:cNvPr id="15394" name="Text Box 34">
            <a:extLst>
              <a:ext uri="{FF2B5EF4-FFF2-40B4-BE49-F238E27FC236}">
                <a16:creationId xmlns:a16="http://schemas.microsoft.com/office/drawing/2014/main" id="{BA85938C-DC51-DB30-D3E5-08EFB590F151}"/>
              </a:ext>
            </a:extLst>
          </p:cNvPr>
          <p:cNvSpPr txBox="1">
            <a:spLocks noChangeArrowheads="1"/>
          </p:cNvSpPr>
          <p:nvPr/>
        </p:nvSpPr>
        <p:spPr bwMode="auto">
          <a:xfrm>
            <a:off x="7967663" y="4119563"/>
            <a:ext cx="642937"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b="1" i="1">
                <a:ea typeface="仿宋_GB2312" pitchFamily="49" charset="-122"/>
              </a:rPr>
              <a:t>L</a:t>
            </a:r>
          </a:p>
        </p:txBody>
      </p:sp>
      <p:sp>
        <p:nvSpPr>
          <p:cNvPr id="15395" name="AutoShape 35">
            <a:extLst>
              <a:ext uri="{FF2B5EF4-FFF2-40B4-BE49-F238E27FC236}">
                <a16:creationId xmlns:a16="http://schemas.microsoft.com/office/drawing/2014/main" id="{537D95E5-B443-E0C7-F568-D5CD5737651D}"/>
              </a:ext>
            </a:extLst>
          </p:cNvPr>
          <p:cNvSpPr>
            <a:spLocks/>
          </p:cNvSpPr>
          <p:nvPr/>
        </p:nvSpPr>
        <p:spPr bwMode="auto">
          <a:xfrm>
            <a:off x="7239000" y="1752600"/>
            <a:ext cx="1371600" cy="603250"/>
          </a:xfrm>
          <a:prstGeom prst="borderCallout3">
            <a:avLst>
              <a:gd name="adj1" fmla="val 96423"/>
              <a:gd name="adj2" fmla="val 88519"/>
              <a:gd name="adj3" fmla="val 98107"/>
              <a:gd name="adj4" fmla="val 90022"/>
              <a:gd name="adj5" fmla="val 155054"/>
              <a:gd name="adj6" fmla="val 73727"/>
              <a:gd name="adj7" fmla="val 153318"/>
              <a:gd name="adj8" fmla="val 74791"/>
            </a:avLst>
          </a:prstGeom>
          <a:solidFill>
            <a:schemeClr val="accent1">
              <a:alpha val="50195"/>
            </a:schemeClr>
          </a:solidFill>
          <a:ln w="9525">
            <a:solidFill>
              <a:srgbClr val="009900"/>
            </a:solidFill>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000" b="1" i="1" dirty="0">
                <a:ea typeface="仿宋_GB2312" pitchFamily="49" charset="-122"/>
              </a:rPr>
              <a:t>(W/r)</a:t>
            </a:r>
            <a:r>
              <a:rPr kumimoji="1" lang="en-US" altLang="zh-CN" sz="2000" b="1" i="1" baseline="-25000" dirty="0">
                <a:ea typeface="仿宋_GB2312" pitchFamily="49" charset="-122"/>
              </a:rPr>
              <a:t>2</a:t>
            </a:r>
          </a:p>
        </p:txBody>
      </p:sp>
      <p:sp>
        <p:nvSpPr>
          <p:cNvPr id="15396" name="Line 36">
            <a:extLst>
              <a:ext uri="{FF2B5EF4-FFF2-40B4-BE49-F238E27FC236}">
                <a16:creationId xmlns:a16="http://schemas.microsoft.com/office/drawing/2014/main" id="{0E7C8ACD-DE6D-33AF-0E99-2D161E8A792C}"/>
              </a:ext>
            </a:extLst>
          </p:cNvPr>
          <p:cNvSpPr>
            <a:spLocks noChangeShapeType="1"/>
          </p:cNvSpPr>
          <p:nvPr/>
        </p:nvSpPr>
        <p:spPr bwMode="auto">
          <a:xfrm>
            <a:off x="4953000" y="2590800"/>
            <a:ext cx="1066800" cy="15240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7" name="Line 37">
            <a:extLst>
              <a:ext uri="{FF2B5EF4-FFF2-40B4-BE49-F238E27FC236}">
                <a16:creationId xmlns:a16="http://schemas.microsoft.com/office/drawing/2014/main" id="{9DBEEC6C-DF38-F335-8FD2-501C3375C329}"/>
              </a:ext>
            </a:extLst>
          </p:cNvPr>
          <p:cNvSpPr>
            <a:spLocks noChangeShapeType="1"/>
          </p:cNvSpPr>
          <p:nvPr/>
        </p:nvSpPr>
        <p:spPr bwMode="auto">
          <a:xfrm>
            <a:off x="4953000" y="1676400"/>
            <a:ext cx="1752600" cy="2438400"/>
          </a:xfrm>
          <a:prstGeom prst="line">
            <a:avLst/>
          </a:prstGeom>
          <a:noFill/>
          <a:ln w="38100">
            <a:solidFill>
              <a:schemeClr val="accent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398" name="Arc 38">
            <a:extLst>
              <a:ext uri="{FF2B5EF4-FFF2-40B4-BE49-F238E27FC236}">
                <a16:creationId xmlns:a16="http://schemas.microsoft.com/office/drawing/2014/main" id="{B8449A6B-6087-286F-F171-FB924CB44FD6}"/>
              </a:ext>
            </a:extLst>
          </p:cNvPr>
          <p:cNvSpPr>
            <a:spLocks/>
          </p:cNvSpPr>
          <p:nvPr/>
        </p:nvSpPr>
        <p:spPr bwMode="auto">
          <a:xfrm flipH="1" flipV="1">
            <a:off x="5257800" y="2590800"/>
            <a:ext cx="757238" cy="868363"/>
          </a:xfrm>
          <a:custGeom>
            <a:avLst/>
            <a:gdLst>
              <a:gd name="T0" fmla="*/ 0 w 21600"/>
              <a:gd name="T1" fmla="*/ 0 h 27724"/>
              <a:gd name="T2" fmla="*/ 2147483646 w 21600"/>
              <a:gd name="T3" fmla="*/ 2147483646 h 27724"/>
              <a:gd name="T4" fmla="*/ 0 w 21600"/>
              <a:gd name="T5" fmla="*/ 2147483646 h 27724"/>
              <a:gd name="T6" fmla="*/ 0 60000 65536"/>
              <a:gd name="T7" fmla="*/ 0 60000 65536"/>
              <a:gd name="T8" fmla="*/ 0 60000 65536"/>
              <a:gd name="T9" fmla="*/ 0 w 21600"/>
              <a:gd name="T10" fmla="*/ 0 h 27724"/>
              <a:gd name="T11" fmla="*/ 21600 w 21600"/>
              <a:gd name="T12" fmla="*/ 27724 h 27724"/>
            </a:gdLst>
            <a:ahLst/>
            <a:cxnLst>
              <a:cxn ang="T6">
                <a:pos x="T0" y="T1"/>
              </a:cxn>
              <a:cxn ang="T7">
                <a:pos x="T2" y="T3"/>
              </a:cxn>
              <a:cxn ang="T8">
                <a:pos x="T4" y="T5"/>
              </a:cxn>
            </a:cxnLst>
            <a:rect l="T9" t="T10" r="T11" b="T12"/>
            <a:pathLst>
              <a:path w="21600" h="27724" fill="none" extrusionOk="0">
                <a:moveTo>
                  <a:pt x="-1" y="0"/>
                </a:moveTo>
                <a:cubicBezTo>
                  <a:pt x="11929" y="0"/>
                  <a:pt x="21600" y="9670"/>
                  <a:pt x="21600" y="21600"/>
                </a:cubicBezTo>
                <a:cubicBezTo>
                  <a:pt x="21600" y="23673"/>
                  <a:pt x="21301" y="25735"/>
                  <a:pt x="20713" y="27723"/>
                </a:cubicBezTo>
              </a:path>
              <a:path w="21600" h="27724" stroke="0" extrusionOk="0">
                <a:moveTo>
                  <a:pt x="-1" y="0"/>
                </a:moveTo>
                <a:cubicBezTo>
                  <a:pt x="11929" y="0"/>
                  <a:pt x="21600" y="9670"/>
                  <a:pt x="21600" y="21600"/>
                </a:cubicBezTo>
                <a:cubicBezTo>
                  <a:pt x="21600" y="23673"/>
                  <a:pt x="21301" y="25735"/>
                  <a:pt x="20713" y="27723"/>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399" name="Arc 39">
            <a:extLst>
              <a:ext uri="{FF2B5EF4-FFF2-40B4-BE49-F238E27FC236}">
                <a16:creationId xmlns:a16="http://schemas.microsoft.com/office/drawing/2014/main" id="{8B06473A-103B-6065-276B-6B2442209BD1}"/>
              </a:ext>
            </a:extLst>
          </p:cNvPr>
          <p:cNvSpPr>
            <a:spLocks/>
          </p:cNvSpPr>
          <p:nvPr/>
        </p:nvSpPr>
        <p:spPr bwMode="auto">
          <a:xfrm flipH="1" flipV="1">
            <a:off x="5486400" y="1981200"/>
            <a:ext cx="757238" cy="852488"/>
          </a:xfrm>
          <a:custGeom>
            <a:avLst/>
            <a:gdLst>
              <a:gd name="T0" fmla="*/ 0 w 21600"/>
              <a:gd name="T1" fmla="*/ 0 h 27226"/>
              <a:gd name="T2" fmla="*/ 2147483646 w 21600"/>
              <a:gd name="T3" fmla="*/ 2147483646 h 27226"/>
              <a:gd name="T4" fmla="*/ 0 w 21600"/>
              <a:gd name="T5" fmla="*/ 2147483646 h 27226"/>
              <a:gd name="T6" fmla="*/ 0 60000 65536"/>
              <a:gd name="T7" fmla="*/ 0 60000 65536"/>
              <a:gd name="T8" fmla="*/ 0 60000 65536"/>
              <a:gd name="T9" fmla="*/ 0 w 21600"/>
              <a:gd name="T10" fmla="*/ 0 h 27226"/>
              <a:gd name="T11" fmla="*/ 21600 w 21600"/>
              <a:gd name="T12" fmla="*/ 27226 h 27226"/>
            </a:gdLst>
            <a:ahLst/>
            <a:cxnLst>
              <a:cxn ang="T6">
                <a:pos x="T0" y="T1"/>
              </a:cxn>
              <a:cxn ang="T7">
                <a:pos x="T2" y="T3"/>
              </a:cxn>
              <a:cxn ang="T8">
                <a:pos x="T4" y="T5"/>
              </a:cxn>
            </a:cxnLst>
            <a:rect l="T9" t="T10" r="T11" b="T12"/>
            <a:pathLst>
              <a:path w="21600" h="27226" fill="none" extrusionOk="0">
                <a:moveTo>
                  <a:pt x="-1" y="0"/>
                </a:moveTo>
                <a:cubicBezTo>
                  <a:pt x="11929" y="0"/>
                  <a:pt x="21600" y="9670"/>
                  <a:pt x="21600" y="21600"/>
                </a:cubicBezTo>
                <a:cubicBezTo>
                  <a:pt x="21600" y="23499"/>
                  <a:pt x="21349" y="25391"/>
                  <a:pt x="20854" y="27225"/>
                </a:cubicBezTo>
              </a:path>
              <a:path w="21600" h="27226" stroke="0" extrusionOk="0">
                <a:moveTo>
                  <a:pt x="-1" y="0"/>
                </a:moveTo>
                <a:cubicBezTo>
                  <a:pt x="11929" y="0"/>
                  <a:pt x="21600" y="9670"/>
                  <a:pt x="21600" y="21600"/>
                </a:cubicBezTo>
                <a:cubicBezTo>
                  <a:pt x="21600" y="23499"/>
                  <a:pt x="21349" y="25391"/>
                  <a:pt x="20854" y="27225"/>
                </a:cubicBezTo>
                <a:lnTo>
                  <a:pt x="0" y="21600"/>
                </a:lnTo>
                <a:lnTo>
                  <a:pt x="-1" y="0"/>
                </a:lnTo>
                <a:close/>
              </a:path>
            </a:pathLst>
          </a:custGeom>
          <a:noFill/>
          <a:ln w="38100">
            <a:solidFill>
              <a:srgbClr val="FF66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00" name="Arc 40">
            <a:extLst>
              <a:ext uri="{FF2B5EF4-FFF2-40B4-BE49-F238E27FC236}">
                <a16:creationId xmlns:a16="http://schemas.microsoft.com/office/drawing/2014/main" id="{2CFBED5B-B77A-E67B-8CCB-D7C38EC8C8FD}"/>
              </a:ext>
            </a:extLst>
          </p:cNvPr>
          <p:cNvSpPr>
            <a:spLocks/>
          </p:cNvSpPr>
          <p:nvPr/>
        </p:nvSpPr>
        <p:spPr bwMode="auto">
          <a:xfrm flipH="1" flipV="1">
            <a:off x="5638800" y="3122613"/>
            <a:ext cx="1066800" cy="865187"/>
          </a:xfrm>
          <a:custGeom>
            <a:avLst/>
            <a:gdLst>
              <a:gd name="T0" fmla="*/ 2147483646 w 21600"/>
              <a:gd name="T1" fmla="*/ 0 h 27850"/>
              <a:gd name="T2" fmla="*/ 2147483646 w 21600"/>
              <a:gd name="T3" fmla="*/ 2147483646 h 27850"/>
              <a:gd name="T4" fmla="*/ 0 w 21600"/>
              <a:gd name="T5" fmla="*/ 2147483646 h 27850"/>
              <a:gd name="T6" fmla="*/ 0 60000 65536"/>
              <a:gd name="T7" fmla="*/ 0 60000 65536"/>
              <a:gd name="T8" fmla="*/ 0 60000 65536"/>
              <a:gd name="T9" fmla="*/ 0 w 21600"/>
              <a:gd name="T10" fmla="*/ 0 h 27850"/>
              <a:gd name="T11" fmla="*/ 21600 w 21600"/>
              <a:gd name="T12" fmla="*/ 27850 h 27850"/>
            </a:gdLst>
            <a:ahLst/>
            <a:cxnLst>
              <a:cxn ang="T6">
                <a:pos x="T0" y="T1"/>
              </a:cxn>
              <a:cxn ang="T7">
                <a:pos x="T2" y="T3"/>
              </a:cxn>
              <a:cxn ang="T8">
                <a:pos x="T4" y="T5"/>
              </a:cxn>
            </a:cxnLst>
            <a:rect l="T9" t="T10" r="T11" b="T12"/>
            <a:pathLst>
              <a:path w="21600" h="27850" fill="none" extrusionOk="0">
                <a:moveTo>
                  <a:pt x="8880" y="0"/>
                </a:moveTo>
                <a:cubicBezTo>
                  <a:pt x="16622" y="3492"/>
                  <a:pt x="21600" y="11196"/>
                  <a:pt x="21600" y="19690"/>
                </a:cubicBezTo>
                <a:cubicBezTo>
                  <a:pt x="21600" y="22487"/>
                  <a:pt x="21056" y="25259"/>
                  <a:pt x="19999" y="27849"/>
                </a:cubicBezTo>
              </a:path>
              <a:path w="21600" h="27850" stroke="0" extrusionOk="0">
                <a:moveTo>
                  <a:pt x="8880" y="0"/>
                </a:moveTo>
                <a:cubicBezTo>
                  <a:pt x="16622" y="3492"/>
                  <a:pt x="21600" y="11196"/>
                  <a:pt x="21600" y="19690"/>
                </a:cubicBezTo>
                <a:cubicBezTo>
                  <a:pt x="21600" y="22487"/>
                  <a:pt x="21056" y="25259"/>
                  <a:pt x="19999" y="27849"/>
                </a:cubicBezTo>
                <a:lnTo>
                  <a:pt x="0" y="19690"/>
                </a:lnTo>
                <a:lnTo>
                  <a:pt x="8880" y="0"/>
                </a:lnTo>
                <a:close/>
              </a:path>
            </a:pathLst>
          </a:cu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5401" name="Arc 41">
            <a:extLst>
              <a:ext uri="{FF2B5EF4-FFF2-40B4-BE49-F238E27FC236}">
                <a16:creationId xmlns:a16="http://schemas.microsoft.com/office/drawing/2014/main" id="{C5162F80-4B0D-52B7-FC2B-8E24F8908211}"/>
              </a:ext>
            </a:extLst>
          </p:cNvPr>
          <p:cNvSpPr>
            <a:spLocks/>
          </p:cNvSpPr>
          <p:nvPr/>
        </p:nvSpPr>
        <p:spPr bwMode="auto">
          <a:xfrm flipH="1" flipV="1">
            <a:off x="6096000" y="2771775"/>
            <a:ext cx="838200" cy="909638"/>
          </a:xfrm>
          <a:custGeom>
            <a:avLst/>
            <a:gdLst>
              <a:gd name="T0" fmla="*/ 0 w 21600"/>
              <a:gd name="T1" fmla="*/ 0 h 32191"/>
              <a:gd name="T2" fmla="*/ 2147483646 w 21600"/>
              <a:gd name="T3" fmla="*/ 2147483646 h 32191"/>
              <a:gd name="T4" fmla="*/ 0 w 21600"/>
              <a:gd name="T5" fmla="*/ 2147483646 h 32191"/>
              <a:gd name="T6" fmla="*/ 0 60000 65536"/>
              <a:gd name="T7" fmla="*/ 0 60000 65536"/>
              <a:gd name="T8" fmla="*/ 0 60000 65536"/>
              <a:gd name="T9" fmla="*/ 0 w 21600"/>
              <a:gd name="T10" fmla="*/ 0 h 32191"/>
              <a:gd name="T11" fmla="*/ 21600 w 21600"/>
              <a:gd name="T12" fmla="*/ 32191 h 32191"/>
            </a:gdLst>
            <a:ahLst/>
            <a:cxnLst>
              <a:cxn ang="T6">
                <a:pos x="T0" y="T1"/>
              </a:cxn>
              <a:cxn ang="T7">
                <a:pos x="T2" y="T3"/>
              </a:cxn>
              <a:cxn ang="T8">
                <a:pos x="T4" y="T5"/>
              </a:cxn>
            </a:cxnLst>
            <a:rect l="T9" t="T10" r="T11" b="T12"/>
            <a:pathLst>
              <a:path w="21600" h="32191" fill="none" extrusionOk="0">
                <a:moveTo>
                  <a:pt x="-1" y="0"/>
                </a:moveTo>
                <a:cubicBezTo>
                  <a:pt x="11929" y="0"/>
                  <a:pt x="21600" y="9670"/>
                  <a:pt x="21600" y="21600"/>
                </a:cubicBezTo>
                <a:cubicBezTo>
                  <a:pt x="21600" y="25310"/>
                  <a:pt x="20644" y="28957"/>
                  <a:pt x="18825" y="32191"/>
                </a:cubicBezTo>
              </a:path>
              <a:path w="21600" h="32191" stroke="0" extrusionOk="0">
                <a:moveTo>
                  <a:pt x="-1" y="0"/>
                </a:moveTo>
                <a:cubicBezTo>
                  <a:pt x="11929" y="0"/>
                  <a:pt x="21600" y="9670"/>
                  <a:pt x="21600" y="21600"/>
                </a:cubicBezTo>
                <a:cubicBezTo>
                  <a:pt x="21600" y="25310"/>
                  <a:pt x="20644" y="28957"/>
                  <a:pt x="18825" y="32191"/>
                </a:cubicBezTo>
                <a:lnTo>
                  <a:pt x="0" y="21600"/>
                </a:lnTo>
                <a:lnTo>
                  <a:pt x="-1" y="0"/>
                </a:lnTo>
                <a:close/>
              </a:path>
            </a:pathLst>
          </a:custGeom>
          <a:noFill/>
          <a:ln w="38100">
            <a:solidFill>
              <a:srgbClr val="996633"/>
            </a:solidFill>
            <a:round/>
            <a:headEnd/>
            <a:tailEnd/>
          </a:ln>
          <a:extLst>
            <a:ext uri="{909E8E84-426E-40DD-AFC4-6F175D3DCCD1}">
              <a14:hiddenFill xmlns:a14="http://schemas.microsoft.com/office/drawing/2010/main">
                <a:solidFill>
                  <a:srgbClr val="FFFFFF"/>
                </a:solidFill>
              </a14:hiddenFill>
            </a:ext>
          </a:extLst>
        </p:spPr>
        <p:txBody>
          <a:bodyPr rot="10800000" wrap="none" anchor="ctr"/>
          <a:lstStyle/>
          <a:p>
            <a:endParaRPr lang="zh-CN" altLang="en-US"/>
          </a:p>
        </p:txBody>
      </p:sp>
      <p:sp>
        <p:nvSpPr>
          <p:cNvPr id="15402" name="Line 42">
            <a:extLst>
              <a:ext uri="{FF2B5EF4-FFF2-40B4-BE49-F238E27FC236}">
                <a16:creationId xmlns:a16="http://schemas.microsoft.com/office/drawing/2014/main" id="{3B2E2413-BBE5-91DB-FF51-5D88C150F4F1}"/>
              </a:ext>
            </a:extLst>
          </p:cNvPr>
          <p:cNvSpPr>
            <a:spLocks noChangeShapeType="1"/>
          </p:cNvSpPr>
          <p:nvPr/>
        </p:nvSpPr>
        <p:spPr bwMode="auto">
          <a:xfrm flipH="1">
            <a:off x="4953000" y="1524000"/>
            <a:ext cx="990600" cy="25908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3" name="Line 43">
            <a:extLst>
              <a:ext uri="{FF2B5EF4-FFF2-40B4-BE49-F238E27FC236}">
                <a16:creationId xmlns:a16="http://schemas.microsoft.com/office/drawing/2014/main" id="{CC15CF36-6A74-E5CF-3987-A49C14F488D2}"/>
              </a:ext>
            </a:extLst>
          </p:cNvPr>
          <p:cNvSpPr>
            <a:spLocks noChangeShapeType="1"/>
          </p:cNvSpPr>
          <p:nvPr/>
        </p:nvSpPr>
        <p:spPr bwMode="auto">
          <a:xfrm flipV="1">
            <a:off x="4953000" y="2895600"/>
            <a:ext cx="2209800" cy="1219200"/>
          </a:xfrm>
          <a:prstGeom prst="line">
            <a:avLst/>
          </a:prstGeom>
          <a:noFill/>
          <a:ln w="285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15404" name="Arc 44">
            <a:extLst>
              <a:ext uri="{FF2B5EF4-FFF2-40B4-BE49-F238E27FC236}">
                <a16:creationId xmlns:a16="http://schemas.microsoft.com/office/drawing/2014/main" id="{8B15CC0A-102E-7D90-7E2A-077BC1DCC4B6}"/>
              </a:ext>
            </a:extLst>
          </p:cNvPr>
          <p:cNvSpPr>
            <a:spLocks/>
          </p:cNvSpPr>
          <p:nvPr/>
        </p:nvSpPr>
        <p:spPr bwMode="auto">
          <a:xfrm flipH="1">
            <a:off x="6400800" y="3886200"/>
            <a:ext cx="152400" cy="2286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285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5405" name="Text Box 45">
            <a:extLst>
              <a:ext uri="{FF2B5EF4-FFF2-40B4-BE49-F238E27FC236}">
                <a16:creationId xmlns:a16="http://schemas.microsoft.com/office/drawing/2014/main" id="{BB60153B-2D52-1056-00EE-E254511959ED}"/>
              </a:ext>
            </a:extLst>
          </p:cNvPr>
          <p:cNvSpPr txBox="1">
            <a:spLocks noChangeArrowheads="1"/>
          </p:cNvSpPr>
          <p:nvPr/>
        </p:nvSpPr>
        <p:spPr bwMode="auto">
          <a:xfrm>
            <a:off x="304800" y="4648200"/>
            <a:ext cx="86106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endParaRPr kumimoji="1" lang="zh-CN" altLang="en-US" sz="2400">
              <a:ea typeface="仿宋_GB2312" pitchFamily="49" charset="-122"/>
            </a:endParaRPr>
          </a:p>
        </p:txBody>
      </p:sp>
      <p:sp>
        <p:nvSpPr>
          <p:cNvPr id="15406" name="Text Box 46">
            <a:extLst>
              <a:ext uri="{FF2B5EF4-FFF2-40B4-BE49-F238E27FC236}">
                <a16:creationId xmlns:a16="http://schemas.microsoft.com/office/drawing/2014/main" id="{68329B46-8724-EF1A-E456-8FC653A8EA84}"/>
              </a:ext>
            </a:extLst>
          </p:cNvPr>
          <p:cNvSpPr txBox="1">
            <a:spLocks noChangeArrowheads="1"/>
          </p:cNvSpPr>
          <p:nvPr/>
        </p:nvSpPr>
        <p:spPr bwMode="auto">
          <a:xfrm>
            <a:off x="304800" y="44196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1800">
                <a:solidFill>
                  <a:srgbClr val="FF3300"/>
                </a:solidFill>
                <a:latin typeface="黑体" panose="02010609060101010101" pitchFamily="49" charset="-122"/>
                <a:ea typeface="黑体" panose="02010609060101010101" pitchFamily="49" charset="-122"/>
              </a:rPr>
              <a:t>图</a:t>
            </a:r>
            <a:r>
              <a:rPr kumimoji="1" lang="en-US" altLang="zh-CN" sz="1800" b="1">
                <a:solidFill>
                  <a:srgbClr val="FF3300"/>
                </a:solidFill>
                <a:latin typeface="黑体" panose="02010609060101010101" pitchFamily="49" charset="-122"/>
                <a:ea typeface="黑体" panose="02010609060101010101" pitchFamily="49" charset="-122"/>
              </a:rPr>
              <a:t>4-4 A</a:t>
            </a:r>
            <a:r>
              <a:rPr kumimoji="1" lang="zh-CN" altLang="en-US" sz="1800">
                <a:solidFill>
                  <a:srgbClr val="FF3300"/>
                </a:solidFill>
                <a:latin typeface="黑体" panose="02010609060101010101" pitchFamily="49" charset="-122"/>
                <a:ea typeface="黑体" panose="02010609060101010101" pitchFamily="49" charset="-122"/>
              </a:rPr>
              <a:t>国商品</a:t>
            </a:r>
            <a:r>
              <a:rPr kumimoji="1" lang="en-US" altLang="zh-CN" sz="1800" b="1">
                <a:solidFill>
                  <a:srgbClr val="FF3300"/>
                </a:solidFill>
                <a:latin typeface="黑体" panose="02010609060101010101" pitchFamily="49" charset="-122"/>
                <a:ea typeface="黑体" panose="02010609060101010101" pitchFamily="49" charset="-122"/>
              </a:rPr>
              <a:t>X</a:t>
            </a:r>
            <a:r>
              <a:rPr kumimoji="1" lang="zh-CN" altLang="en-US" sz="1800">
                <a:solidFill>
                  <a:srgbClr val="FF3300"/>
                </a:solidFill>
                <a:latin typeface="黑体" panose="02010609060101010101" pitchFamily="49" charset="-122"/>
                <a:ea typeface="黑体" panose="02010609060101010101" pitchFamily="49" charset="-122"/>
              </a:rPr>
              <a:t>和</a:t>
            </a:r>
            <a:r>
              <a:rPr kumimoji="1" lang="en-US" altLang="zh-CN" sz="1800" b="1">
                <a:solidFill>
                  <a:srgbClr val="FF3300"/>
                </a:solidFill>
                <a:latin typeface="黑体" panose="02010609060101010101" pitchFamily="49" charset="-122"/>
                <a:ea typeface="黑体" panose="02010609060101010101" pitchFamily="49" charset="-122"/>
              </a:rPr>
              <a:t>Y</a:t>
            </a:r>
            <a:r>
              <a:rPr kumimoji="1" lang="zh-CN" altLang="en-US" sz="1800">
                <a:solidFill>
                  <a:srgbClr val="FF3300"/>
                </a:solidFill>
                <a:latin typeface="黑体" panose="02010609060101010101" pitchFamily="49" charset="-122"/>
                <a:ea typeface="黑体" panose="02010609060101010101" pitchFamily="49" charset="-122"/>
              </a:rPr>
              <a:t>的要素密集度</a:t>
            </a:r>
          </a:p>
        </p:txBody>
      </p:sp>
      <p:sp>
        <p:nvSpPr>
          <p:cNvPr id="15407" name="Text Box 47">
            <a:extLst>
              <a:ext uri="{FF2B5EF4-FFF2-40B4-BE49-F238E27FC236}">
                <a16:creationId xmlns:a16="http://schemas.microsoft.com/office/drawing/2014/main" id="{B79B4935-08DC-B607-8C26-9D534E75C602}"/>
              </a:ext>
            </a:extLst>
          </p:cNvPr>
          <p:cNvSpPr txBox="1">
            <a:spLocks noChangeArrowheads="1"/>
          </p:cNvSpPr>
          <p:nvPr/>
        </p:nvSpPr>
        <p:spPr bwMode="auto">
          <a:xfrm>
            <a:off x="4800600" y="4419600"/>
            <a:ext cx="41148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1800">
                <a:solidFill>
                  <a:srgbClr val="FF3300"/>
                </a:solidFill>
                <a:latin typeface="黑体" panose="02010609060101010101" pitchFamily="49" charset="-122"/>
                <a:ea typeface="黑体" panose="02010609060101010101" pitchFamily="49" charset="-122"/>
              </a:rPr>
              <a:t>图</a:t>
            </a:r>
            <a:r>
              <a:rPr kumimoji="1" lang="en-US" altLang="zh-CN" sz="1800" b="1">
                <a:solidFill>
                  <a:srgbClr val="FF3300"/>
                </a:solidFill>
                <a:latin typeface="黑体" panose="02010609060101010101" pitchFamily="49" charset="-122"/>
                <a:ea typeface="黑体" panose="02010609060101010101" pitchFamily="49" charset="-122"/>
              </a:rPr>
              <a:t>4-5 B</a:t>
            </a:r>
            <a:r>
              <a:rPr kumimoji="1" lang="zh-CN" altLang="en-US" sz="1800">
                <a:solidFill>
                  <a:srgbClr val="FF3300"/>
                </a:solidFill>
                <a:latin typeface="黑体" panose="02010609060101010101" pitchFamily="49" charset="-122"/>
                <a:ea typeface="黑体" panose="02010609060101010101" pitchFamily="49" charset="-122"/>
              </a:rPr>
              <a:t>国商品</a:t>
            </a:r>
            <a:r>
              <a:rPr kumimoji="1" lang="en-US" altLang="zh-CN" sz="1800" b="1">
                <a:solidFill>
                  <a:srgbClr val="FF3300"/>
                </a:solidFill>
                <a:latin typeface="黑体" panose="02010609060101010101" pitchFamily="49" charset="-122"/>
                <a:ea typeface="黑体" panose="02010609060101010101" pitchFamily="49" charset="-122"/>
              </a:rPr>
              <a:t>X</a:t>
            </a:r>
            <a:r>
              <a:rPr kumimoji="1" lang="zh-CN" altLang="en-US" sz="1800">
                <a:solidFill>
                  <a:srgbClr val="FF3300"/>
                </a:solidFill>
                <a:latin typeface="黑体" panose="02010609060101010101" pitchFamily="49" charset="-122"/>
                <a:ea typeface="黑体" panose="02010609060101010101" pitchFamily="49" charset="-122"/>
              </a:rPr>
              <a:t>和</a:t>
            </a:r>
            <a:r>
              <a:rPr kumimoji="1" lang="en-US" altLang="zh-CN" sz="1800" b="1">
                <a:solidFill>
                  <a:srgbClr val="FF3300"/>
                </a:solidFill>
                <a:latin typeface="黑体" panose="02010609060101010101" pitchFamily="49" charset="-122"/>
                <a:ea typeface="黑体" panose="02010609060101010101" pitchFamily="49" charset="-122"/>
              </a:rPr>
              <a:t>Y</a:t>
            </a:r>
            <a:r>
              <a:rPr kumimoji="1" lang="zh-CN" altLang="en-US" sz="1800">
                <a:solidFill>
                  <a:srgbClr val="FF3300"/>
                </a:solidFill>
                <a:latin typeface="黑体" panose="02010609060101010101" pitchFamily="49" charset="-122"/>
                <a:ea typeface="黑体" panose="02010609060101010101" pitchFamily="49" charset="-122"/>
              </a:rPr>
              <a:t>的要素密集度</a:t>
            </a:r>
          </a:p>
        </p:txBody>
      </p:sp>
      <p:sp>
        <p:nvSpPr>
          <p:cNvPr id="15408" name="Text Box 48">
            <a:extLst>
              <a:ext uri="{FF2B5EF4-FFF2-40B4-BE49-F238E27FC236}">
                <a16:creationId xmlns:a16="http://schemas.microsoft.com/office/drawing/2014/main" id="{AF384B2F-585A-CE5B-1375-A1BD0F62EF50}"/>
              </a:ext>
            </a:extLst>
          </p:cNvPr>
          <p:cNvSpPr txBox="1">
            <a:spLocks noChangeArrowheads="1"/>
          </p:cNvSpPr>
          <p:nvPr/>
        </p:nvSpPr>
        <p:spPr bwMode="auto">
          <a:xfrm>
            <a:off x="152400" y="5181600"/>
            <a:ext cx="8763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endParaRPr kumimoji="1" lang="zh-CN" altLang="en-US" sz="2400">
              <a:ea typeface="仿宋_GB2312" pitchFamily="49" charset="-122"/>
            </a:endParaRPr>
          </a:p>
        </p:txBody>
      </p:sp>
      <p:sp>
        <p:nvSpPr>
          <p:cNvPr id="15409" name="Text Box 49">
            <a:extLst>
              <a:ext uri="{FF2B5EF4-FFF2-40B4-BE49-F238E27FC236}">
                <a16:creationId xmlns:a16="http://schemas.microsoft.com/office/drawing/2014/main" id="{85CDF049-3470-D341-6198-B5F10A14DFE2}"/>
              </a:ext>
            </a:extLst>
          </p:cNvPr>
          <p:cNvSpPr txBox="1">
            <a:spLocks noChangeArrowheads="1"/>
          </p:cNvSpPr>
          <p:nvPr/>
        </p:nvSpPr>
        <p:spPr bwMode="auto">
          <a:xfrm>
            <a:off x="457201" y="5029200"/>
            <a:ext cx="8458200" cy="1015663"/>
          </a:xfrm>
          <a:prstGeom prst="rect">
            <a:avLst/>
          </a:prstGeom>
          <a:solidFill>
            <a:schemeClr val="accent2">
              <a:lumMod val="20000"/>
              <a:lumOff val="80000"/>
              <a:alpha val="50195"/>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zh-CN" altLang="en-US" sz="2000" b="1" dirty="0">
                <a:latin typeface="Times New Roman" panose="02020603050405020304" pitchFamily="18" charset="0"/>
                <a:ea typeface="仿宋_GB2312" pitchFamily="49" charset="-122"/>
                <a:cs typeface="Times New Roman" panose="02020603050405020304" pitchFamily="18" charset="0"/>
              </a:rPr>
              <a:t>     </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A</a:t>
            </a:r>
            <a:r>
              <a:rPr kumimoji="1" lang="zh-CN" altLang="en-US" sz="2000" b="1" dirty="0">
                <a:latin typeface="Times New Roman" panose="02020603050405020304" pitchFamily="18" charset="0"/>
                <a:ea typeface="仿宋_GB2312" pitchFamily="49" charset="-122"/>
                <a:cs typeface="Times New Roman" panose="02020603050405020304" pitchFamily="18" charset="0"/>
              </a:rPr>
              <a:t>国劳动的相对价格为</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(w/r)</a:t>
            </a:r>
            <a:r>
              <a:rPr kumimoji="1" lang="en-US" altLang="zh-CN" sz="2000" b="1" i="1" baseline="-25000" dirty="0">
                <a:latin typeface="Times New Roman" panose="02020603050405020304" pitchFamily="18" charset="0"/>
                <a:ea typeface="仿宋_GB2312" pitchFamily="49" charset="-122"/>
                <a:cs typeface="Times New Roman" panose="02020603050405020304" pitchFamily="18" charset="0"/>
              </a:rPr>
              <a:t>1</a:t>
            </a:r>
            <a:r>
              <a:rPr kumimoji="1" lang="zh-CN" altLang="en-US" sz="2000" b="1" dirty="0">
                <a:latin typeface="Times New Roman" panose="02020603050405020304" pitchFamily="18" charset="0"/>
                <a:ea typeface="仿宋_GB2312" pitchFamily="49" charset="-122"/>
                <a:cs typeface="Times New Roman" panose="02020603050405020304" pitchFamily="18" charset="0"/>
              </a:rPr>
              <a:t>，</a:t>
            </a:r>
            <a:r>
              <a:rPr kumimoji="1" lang="en-US" altLang="zh-CN" sz="2000" b="1" dirty="0">
                <a:latin typeface="Times New Roman" panose="02020603050405020304" pitchFamily="18" charset="0"/>
                <a:ea typeface="仿宋_GB2312" pitchFamily="49" charset="-122"/>
                <a:cs typeface="Times New Roman" panose="02020603050405020304" pitchFamily="18" charset="0"/>
              </a:rPr>
              <a:t>B</a:t>
            </a:r>
            <a:r>
              <a:rPr kumimoji="1" lang="zh-CN" altLang="en-US" sz="2000" b="1" dirty="0">
                <a:latin typeface="Times New Roman" panose="02020603050405020304" pitchFamily="18" charset="0"/>
                <a:ea typeface="仿宋_GB2312" pitchFamily="49" charset="-122"/>
                <a:cs typeface="Times New Roman" panose="02020603050405020304" pitchFamily="18" charset="0"/>
              </a:rPr>
              <a:t>国劳动的相对价格为</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(w/r)</a:t>
            </a:r>
            <a:r>
              <a:rPr kumimoji="1" lang="en-US" altLang="zh-CN" sz="2000" b="1" i="1" baseline="-25000" dirty="0">
                <a:latin typeface="Times New Roman" panose="02020603050405020304" pitchFamily="18" charset="0"/>
                <a:ea typeface="仿宋_GB2312" pitchFamily="49" charset="-122"/>
                <a:cs typeface="Times New Roman" panose="02020603050405020304" pitchFamily="18" charset="0"/>
              </a:rPr>
              <a:t>2</a:t>
            </a:r>
            <a:r>
              <a:rPr kumimoji="1" lang="zh-CN" altLang="en-US" sz="2000" b="1" i="1" dirty="0">
                <a:latin typeface="Times New Roman" panose="02020603050405020304" pitchFamily="18" charset="0"/>
                <a:ea typeface="仿宋_GB2312" pitchFamily="49" charset="-122"/>
                <a:cs typeface="Times New Roman" panose="02020603050405020304" pitchFamily="18" charset="0"/>
              </a:rPr>
              <a:t>，</a:t>
            </a:r>
            <a:r>
              <a:rPr kumimoji="1" lang="zh-CN" altLang="en-US" sz="2000" b="1" dirty="0">
                <a:latin typeface="Times New Roman" panose="02020603050405020304" pitchFamily="18" charset="0"/>
                <a:ea typeface="仿宋_GB2312" pitchFamily="49" charset="-122"/>
                <a:cs typeface="Times New Roman" panose="02020603050405020304" pitchFamily="18" charset="0"/>
              </a:rPr>
              <a:t>但是在两国均有 ：</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(K/L)</a:t>
            </a:r>
            <a:r>
              <a:rPr kumimoji="1" lang="en-US" altLang="zh-CN" sz="2000" b="1" i="1" baseline="-25000" dirty="0">
                <a:latin typeface="Times New Roman" panose="02020603050405020304" pitchFamily="18" charset="0"/>
                <a:ea typeface="仿宋_GB2312" pitchFamily="49" charset="-122"/>
                <a:cs typeface="Times New Roman" panose="02020603050405020304" pitchFamily="18" charset="0"/>
              </a:rPr>
              <a:t>Y</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&gt;(K/L)</a:t>
            </a:r>
            <a:r>
              <a:rPr kumimoji="1" lang="en-US" altLang="zh-CN" sz="2000" b="1" i="1" baseline="-25000" dirty="0">
                <a:latin typeface="Times New Roman" panose="02020603050405020304" pitchFamily="18" charset="0"/>
                <a:ea typeface="仿宋_GB2312" pitchFamily="49" charset="-122"/>
                <a:cs typeface="Times New Roman" panose="02020603050405020304" pitchFamily="18" charset="0"/>
              </a:rPr>
              <a:t>X</a:t>
            </a:r>
            <a:r>
              <a:rPr kumimoji="1" lang="zh-CN" altLang="en-US" sz="2000" b="1" dirty="0">
                <a:latin typeface="Times New Roman" panose="02020603050405020304" pitchFamily="18" charset="0"/>
                <a:ea typeface="仿宋_GB2312" pitchFamily="49" charset="-122"/>
                <a:cs typeface="Times New Roman" panose="02020603050405020304" pitchFamily="18" charset="0"/>
              </a:rPr>
              <a:t>，因此，不管在那国产品</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Y</a:t>
            </a:r>
            <a:r>
              <a:rPr kumimoji="1" lang="zh-CN" altLang="en-US" sz="2000" b="1" dirty="0">
                <a:latin typeface="Times New Roman" panose="02020603050405020304" pitchFamily="18" charset="0"/>
                <a:ea typeface="仿宋_GB2312" pitchFamily="49" charset="-122"/>
                <a:cs typeface="Times New Roman" panose="02020603050405020304" pitchFamily="18" charset="0"/>
              </a:rPr>
              <a:t>均为资本密集型产品，产品</a:t>
            </a:r>
            <a:r>
              <a:rPr kumimoji="1" lang="en-US" altLang="zh-CN" sz="2000" b="1" i="1" dirty="0">
                <a:latin typeface="Times New Roman" panose="02020603050405020304" pitchFamily="18" charset="0"/>
                <a:ea typeface="仿宋_GB2312" pitchFamily="49" charset="-122"/>
                <a:cs typeface="Times New Roman" panose="02020603050405020304" pitchFamily="18" charset="0"/>
              </a:rPr>
              <a:t>X</a:t>
            </a:r>
            <a:r>
              <a:rPr kumimoji="1" lang="zh-CN" altLang="en-US" sz="2000" b="1" dirty="0">
                <a:latin typeface="Times New Roman" panose="02020603050405020304" pitchFamily="18" charset="0"/>
                <a:ea typeface="仿宋_GB2312" pitchFamily="49" charset="-122"/>
                <a:cs typeface="Times New Roman" panose="02020603050405020304" pitchFamily="18" charset="0"/>
              </a:rPr>
              <a:t>均为劳动密集型产品。</a:t>
            </a:r>
          </a:p>
        </p:txBody>
      </p:sp>
    </p:spTree>
  </p:cSld>
  <p:clrMapOvr>
    <a:masterClrMapping/>
  </p:clrMapOvr>
  <p:transition/>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2" name="Rectangle 4">
            <a:extLst>
              <a:ext uri="{FF2B5EF4-FFF2-40B4-BE49-F238E27FC236}">
                <a16:creationId xmlns:a16="http://schemas.microsoft.com/office/drawing/2014/main" id="{F5B518C0-2DF0-CF34-8130-9B586C91157B}"/>
              </a:ext>
            </a:extLst>
          </p:cNvPr>
          <p:cNvSpPr>
            <a:spLocks noGrp="1" noChangeArrowheads="1"/>
          </p:cNvSpPr>
          <p:nvPr>
            <p:ph type="title"/>
          </p:nvPr>
        </p:nvSpPr>
        <p:spPr>
          <a:xfrm>
            <a:off x="457200" y="215372"/>
            <a:ext cx="8229600" cy="1015661"/>
          </a:xfrm>
          <a:noFill/>
        </p:spPr>
        <p:txBody>
          <a:bodyPr/>
          <a:lstStyle/>
          <a:p>
            <a:pPr algn="ctr" eaLnBrk="1" hangingPunct="1"/>
            <a:r>
              <a:rPr lang="zh-CN" altLang="en-US" sz="3600" b="1" dirty="0"/>
              <a:t>要素禀赋和生产可能性曲线的形状</a:t>
            </a:r>
          </a:p>
        </p:txBody>
      </p:sp>
      <p:sp>
        <p:nvSpPr>
          <p:cNvPr id="17411" name="日期占位符 4">
            <a:extLst>
              <a:ext uri="{FF2B5EF4-FFF2-40B4-BE49-F238E27FC236}">
                <a16:creationId xmlns:a16="http://schemas.microsoft.com/office/drawing/2014/main" id="{28BF06EC-865E-DD29-B0E8-B2269CB0C2B9}"/>
              </a:ext>
            </a:extLst>
          </p:cNvPr>
          <p:cNvSpPr>
            <a:spLocks noGrp="1"/>
          </p:cNvSpPr>
          <p:nvPr>
            <p:ph type="dt" sz="half" idx="10"/>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l"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ctr">
              <a:spcBef>
                <a:spcPct val="0"/>
              </a:spcBef>
              <a:buClrTx/>
              <a:buSzTx/>
              <a:buFontTx/>
              <a:buNone/>
            </a:pPr>
            <a:endParaRPr lang="en-US" altLang="zh-CN" sz="1400"/>
          </a:p>
        </p:txBody>
      </p:sp>
      <p:sp>
        <p:nvSpPr>
          <p:cNvPr id="17410" name="灯片编号占位符 3">
            <a:extLst>
              <a:ext uri="{FF2B5EF4-FFF2-40B4-BE49-F238E27FC236}">
                <a16:creationId xmlns:a16="http://schemas.microsoft.com/office/drawing/2014/main" id="{41A33B5B-5297-4614-8F46-D6FF7567A8F1}"/>
              </a:ext>
            </a:extLst>
          </p:cNvPr>
          <p:cNvSpPr>
            <a:spLocks noGrp="1"/>
          </p:cNvSpPr>
          <p:nvPr>
            <p:ph type="sldNum" sz="quarter" idx="12"/>
          </p:nvPr>
        </p:nvSpPr>
        <p:spPr bwMode="auto">
          <a:prstGeom prst="rect">
            <a:avLst/>
          </a:prstGeom>
          <a:noFill/>
          <a:ln w="9525">
            <a:noFill/>
            <a:miter lim="800000"/>
            <a:headEnd/>
            <a:tailEnd/>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defPPr>
              <a:defRPr lang="zh-CN"/>
            </a:defPPr>
            <a:lvl1pPr algn="r" rtl="0" eaLnBrk="1" fontAlgn="base" hangingPunct="1">
              <a:spcBef>
                <a:spcPct val="0"/>
              </a:spcBef>
              <a:spcAft>
                <a:spcPct val="0"/>
              </a:spcAft>
              <a:defRPr sz="1400" kern="1200">
                <a:solidFill>
                  <a:schemeClr val="tx1"/>
                </a:solidFill>
                <a:latin typeface="Tahoma" panose="020B060403050404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Tahoma" panose="020B060403050404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Tahoma" panose="020B0604030504040204" pitchFamily="34" charset="0"/>
                <a:ea typeface="宋体" panose="02010600030101010101" pitchFamily="2" charset="-122"/>
                <a:cs typeface="+mn-cs"/>
              </a:defRPr>
            </a:lvl9pPr>
          </a:lstStyle>
          <a:p>
            <a:pPr algn="l">
              <a:spcBef>
                <a:spcPct val="0"/>
              </a:spcBef>
              <a:buClrTx/>
              <a:buSzTx/>
              <a:buFontTx/>
              <a:buNone/>
            </a:pPr>
            <a:fld id="{B795FD65-7314-416E-A4F5-9503BE7E9081}" type="slidenum">
              <a:rPr lang="en-US" altLang="zh-CN" smtClean="0"/>
              <a:pPr algn="l">
                <a:spcBef>
                  <a:spcPct val="0"/>
                </a:spcBef>
                <a:buClrTx/>
                <a:buSzTx/>
                <a:buFontTx/>
                <a:buNone/>
              </a:pPr>
              <a:t>79</a:t>
            </a:fld>
            <a:endParaRPr lang="en-US" altLang="zh-CN" sz="1400"/>
          </a:p>
        </p:txBody>
      </p:sp>
      <p:sp>
        <p:nvSpPr>
          <p:cNvPr id="17413" name="Line 5">
            <a:extLst>
              <a:ext uri="{FF2B5EF4-FFF2-40B4-BE49-F238E27FC236}">
                <a16:creationId xmlns:a16="http://schemas.microsoft.com/office/drawing/2014/main" id="{9A75AB27-9BDD-4B70-480E-87539A5D9AA3}"/>
              </a:ext>
            </a:extLst>
          </p:cNvPr>
          <p:cNvSpPr>
            <a:spLocks noChangeShapeType="1"/>
          </p:cNvSpPr>
          <p:nvPr/>
        </p:nvSpPr>
        <p:spPr bwMode="auto">
          <a:xfrm flipV="1">
            <a:off x="2514600" y="1752600"/>
            <a:ext cx="0" cy="281940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4" name="Line 6">
            <a:extLst>
              <a:ext uri="{FF2B5EF4-FFF2-40B4-BE49-F238E27FC236}">
                <a16:creationId xmlns:a16="http://schemas.microsoft.com/office/drawing/2014/main" id="{1D8AB15A-1A05-6226-E328-D1312C9AFB5F}"/>
              </a:ext>
            </a:extLst>
          </p:cNvPr>
          <p:cNvSpPr>
            <a:spLocks noChangeShapeType="1"/>
          </p:cNvSpPr>
          <p:nvPr/>
        </p:nvSpPr>
        <p:spPr bwMode="auto">
          <a:xfrm>
            <a:off x="2514600" y="4572000"/>
            <a:ext cx="3657600" cy="0"/>
          </a:xfrm>
          <a:prstGeom prst="line">
            <a:avLst/>
          </a:prstGeom>
          <a:noFill/>
          <a:ln w="2857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a:p>
        </p:txBody>
      </p:sp>
      <p:sp>
        <p:nvSpPr>
          <p:cNvPr id="17415" name="Arc 7">
            <a:extLst>
              <a:ext uri="{FF2B5EF4-FFF2-40B4-BE49-F238E27FC236}">
                <a16:creationId xmlns:a16="http://schemas.microsoft.com/office/drawing/2014/main" id="{3BC1D291-D8C0-43DC-0C2B-AA371BBE657F}"/>
              </a:ext>
            </a:extLst>
          </p:cNvPr>
          <p:cNvSpPr>
            <a:spLocks/>
          </p:cNvSpPr>
          <p:nvPr/>
        </p:nvSpPr>
        <p:spPr bwMode="auto">
          <a:xfrm>
            <a:off x="2514600" y="2286000"/>
            <a:ext cx="1676400" cy="22860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rgbClr val="00B05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16" name="Arc 8">
            <a:extLst>
              <a:ext uri="{FF2B5EF4-FFF2-40B4-BE49-F238E27FC236}">
                <a16:creationId xmlns:a16="http://schemas.microsoft.com/office/drawing/2014/main" id="{D7585E81-B863-1D0F-ADB7-1332400E51B6}"/>
              </a:ext>
            </a:extLst>
          </p:cNvPr>
          <p:cNvSpPr>
            <a:spLocks/>
          </p:cNvSpPr>
          <p:nvPr/>
        </p:nvSpPr>
        <p:spPr bwMode="auto">
          <a:xfrm>
            <a:off x="2514600" y="2971800"/>
            <a:ext cx="3048000" cy="1600200"/>
          </a:xfrm>
          <a:custGeom>
            <a:avLst/>
            <a:gdLst>
              <a:gd name="T0" fmla="*/ 0 w 21600"/>
              <a:gd name="T1" fmla="*/ 0 h 21600"/>
              <a:gd name="T2" fmla="*/ 2147483646 w 21600"/>
              <a:gd name="T3" fmla="*/ 2147483646 h 21600"/>
              <a:gd name="T4" fmla="*/ 0 w 21600"/>
              <a:gd name="T5" fmla="*/ 2147483646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lnTo>
                  <a:pt x="-1" y="0"/>
                </a:lnTo>
                <a:close/>
              </a:path>
            </a:pathLst>
          </a:custGeom>
          <a:noFill/>
          <a:ln w="38100">
            <a:solidFill>
              <a:schemeClr val="bg2">
                <a:lumMod val="75000"/>
              </a:schemeClr>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zh-CN" altLang="en-US"/>
          </a:p>
        </p:txBody>
      </p:sp>
      <p:sp>
        <p:nvSpPr>
          <p:cNvPr id="17417" name="AutoShape 9">
            <a:extLst>
              <a:ext uri="{FF2B5EF4-FFF2-40B4-BE49-F238E27FC236}">
                <a16:creationId xmlns:a16="http://schemas.microsoft.com/office/drawing/2014/main" id="{A1D8205B-080B-650E-C9AF-00E798527C8E}"/>
              </a:ext>
            </a:extLst>
          </p:cNvPr>
          <p:cNvSpPr>
            <a:spLocks/>
          </p:cNvSpPr>
          <p:nvPr/>
        </p:nvSpPr>
        <p:spPr bwMode="auto">
          <a:xfrm>
            <a:off x="4360863" y="1700213"/>
            <a:ext cx="1735137" cy="433387"/>
          </a:xfrm>
          <a:prstGeom prst="borderCallout2">
            <a:avLst>
              <a:gd name="adj1" fmla="val 26375"/>
              <a:gd name="adj2" fmla="val -4394"/>
              <a:gd name="adj3" fmla="val 26375"/>
              <a:gd name="adj4" fmla="val -30282"/>
              <a:gd name="adj5" fmla="val 196704"/>
              <a:gd name="adj6" fmla="val -57093"/>
            </a:avLst>
          </a:prstGeom>
          <a:solidFill>
            <a:schemeClr val="accent5">
              <a:lumMod val="20000"/>
              <a:lumOff val="80000"/>
            </a:schemeClr>
          </a:solidFill>
          <a:ln w="9525">
            <a:solidFill>
              <a:schemeClr val="accent2"/>
            </a:solidFill>
            <a:prstDash val="dash"/>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400" i="1" dirty="0">
                <a:ea typeface="仿宋_GB2312" pitchFamily="49" charset="-122"/>
              </a:rPr>
              <a:t>B </a:t>
            </a:r>
            <a:r>
              <a:rPr kumimoji="1" lang="zh-CN" altLang="en-US" sz="2400" dirty="0">
                <a:ea typeface="仿宋_GB2312" pitchFamily="49" charset="-122"/>
              </a:rPr>
              <a:t>国的</a:t>
            </a:r>
            <a:r>
              <a:rPr kumimoji="1" lang="en-US" altLang="zh-CN" sz="2400" i="1" dirty="0">
                <a:ea typeface="仿宋_GB2312" pitchFamily="49" charset="-122"/>
              </a:rPr>
              <a:t>PPF</a:t>
            </a:r>
          </a:p>
        </p:txBody>
      </p:sp>
      <p:sp>
        <p:nvSpPr>
          <p:cNvPr id="17418" name="AutoShape 10">
            <a:extLst>
              <a:ext uri="{FF2B5EF4-FFF2-40B4-BE49-F238E27FC236}">
                <a16:creationId xmlns:a16="http://schemas.microsoft.com/office/drawing/2014/main" id="{3025A321-843D-ADE5-28BF-F274252530B9}"/>
              </a:ext>
            </a:extLst>
          </p:cNvPr>
          <p:cNvSpPr>
            <a:spLocks/>
          </p:cNvSpPr>
          <p:nvPr/>
        </p:nvSpPr>
        <p:spPr bwMode="auto">
          <a:xfrm>
            <a:off x="6340475" y="2438400"/>
            <a:ext cx="1736725" cy="457200"/>
          </a:xfrm>
          <a:prstGeom prst="borderCallout2">
            <a:avLst>
              <a:gd name="adj1" fmla="val 25000"/>
              <a:gd name="adj2" fmla="val -4389"/>
              <a:gd name="adj3" fmla="val 25000"/>
              <a:gd name="adj4" fmla="val -36380"/>
              <a:gd name="adj5" fmla="val 275694"/>
              <a:gd name="adj6" fmla="val -69653"/>
            </a:avLst>
          </a:prstGeom>
          <a:solidFill>
            <a:schemeClr val="accent2">
              <a:lumMod val="20000"/>
              <a:lumOff val="80000"/>
            </a:schemeClr>
          </a:solidFill>
          <a:ln w="9525">
            <a:solidFill>
              <a:schemeClr val="tx1"/>
            </a:solidFill>
            <a:prstDash val="dash"/>
            <a:miter lim="800000"/>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0"/>
              </a:spcBef>
              <a:buClrTx/>
              <a:buSzTx/>
              <a:buFontTx/>
              <a:buNone/>
            </a:pPr>
            <a:r>
              <a:rPr kumimoji="1" lang="en-US" altLang="zh-CN" sz="2400" i="1" dirty="0">
                <a:ea typeface="仿宋_GB2312" pitchFamily="49" charset="-122"/>
              </a:rPr>
              <a:t>A </a:t>
            </a:r>
            <a:r>
              <a:rPr kumimoji="1" lang="zh-CN" altLang="en-US" sz="2400" dirty="0">
                <a:ea typeface="仿宋_GB2312" pitchFamily="49" charset="-122"/>
              </a:rPr>
              <a:t>国的</a:t>
            </a:r>
            <a:r>
              <a:rPr kumimoji="1" lang="en-US" altLang="zh-CN" sz="2400" i="1" dirty="0">
                <a:ea typeface="仿宋_GB2312" pitchFamily="49" charset="-122"/>
              </a:rPr>
              <a:t>PPF</a:t>
            </a:r>
          </a:p>
        </p:txBody>
      </p:sp>
      <p:sp>
        <p:nvSpPr>
          <p:cNvPr id="17419" name="Text Box 11">
            <a:extLst>
              <a:ext uri="{FF2B5EF4-FFF2-40B4-BE49-F238E27FC236}">
                <a16:creationId xmlns:a16="http://schemas.microsoft.com/office/drawing/2014/main" id="{98A9099D-AAE2-E0FF-3148-63B7FC77DCF5}"/>
              </a:ext>
            </a:extLst>
          </p:cNvPr>
          <p:cNvSpPr txBox="1">
            <a:spLocks noChangeArrowheads="1"/>
          </p:cNvSpPr>
          <p:nvPr/>
        </p:nvSpPr>
        <p:spPr bwMode="auto">
          <a:xfrm>
            <a:off x="1981200" y="1600200"/>
            <a:ext cx="685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ea typeface="仿宋_GB2312" pitchFamily="49" charset="-122"/>
              </a:rPr>
              <a:t>Y</a:t>
            </a:r>
          </a:p>
        </p:txBody>
      </p:sp>
      <p:sp>
        <p:nvSpPr>
          <p:cNvPr id="17420" name="Text Box 12">
            <a:extLst>
              <a:ext uri="{FF2B5EF4-FFF2-40B4-BE49-F238E27FC236}">
                <a16:creationId xmlns:a16="http://schemas.microsoft.com/office/drawing/2014/main" id="{BE5C8B6A-0C5E-6B8B-E45C-5C18D2940A04}"/>
              </a:ext>
            </a:extLst>
          </p:cNvPr>
          <p:cNvSpPr txBox="1">
            <a:spLocks noChangeArrowheads="1"/>
          </p:cNvSpPr>
          <p:nvPr/>
        </p:nvSpPr>
        <p:spPr bwMode="auto">
          <a:xfrm>
            <a:off x="6248400" y="4419600"/>
            <a:ext cx="7620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eaLnBrk="1" hangingPunct="1">
              <a:spcBef>
                <a:spcPct val="50000"/>
              </a:spcBef>
              <a:buClrTx/>
              <a:buSzTx/>
              <a:buFontTx/>
              <a:buNone/>
            </a:pPr>
            <a:r>
              <a:rPr kumimoji="1" lang="en-US" altLang="zh-CN" sz="2400" i="1">
                <a:ea typeface="仿宋_GB2312" pitchFamily="49" charset="-122"/>
              </a:rPr>
              <a:t>X</a:t>
            </a:r>
          </a:p>
        </p:txBody>
      </p:sp>
      <p:sp>
        <p:nvSpPr>
          <p:cNvPr id="17421" name="Text Box 13">
            <a:extLst>
              <a:ext uri="{FF2B5EF4-FFF2-40B4-BE49-F238E27FC236}">
                <a16:creationId xmlns:a16="http://schemas.microsoft.com/office/drawing/2014/main" id="{ECC52CF0-2E9C-1A22-4544-D852DC339909}"/>
              </a:ext>
            </a:extLst>
          </p:cNvPr>
          <p:cNvSpPr txBox="1">
            <a:spLocks noChangeArrowheads="1"/>
          </p:cNvSpPr>
          <p:nvPr/>
        </p:nvSpPr>
        <p:spPr bwMode="auto">
          <a:xfrm>
            <a:off x="457200" y="5291685"/>
            <a:ext cx="8229600" cy="1015663"/>
          </a:xfrm>
          <a:prstGeom prst="rect">
            <a:avLst/>
          </a:prstGeom>
          <a:solidFill>
            <a:schemeClr val="accent6">
              <a:lumMod val="20000"/>
              <a:lumOff val="80000"/>
              <a:alpha val="50195"/>
            </a:schemeClr>
          </a:solidFill>
          <a:ln>
            <a:noFill/>
          </a:ln>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marL="342900" indent="-342900">
              <a:spcBef>
                <a:spcPct val="50000"/>
              </a:spcBef>
              <a:buClrTx/>
              <a:buSzTx/>
            </a:pPr>
            <a:r>
              <a:rPr kumimoji="1" lang="en-US" altLang="zh-CN" sz="2000" b="1" dirty="0">
                <a:latin typeface="宋体" panose="02010600030101010101" pitchFamily="2" charset="-122"/>
                <a:cs typeface="Times New Roman" panose="02020603050405020304" pitchFamily="18" charset="0"/>
              </a:rPr>
              <a:t>A</a:t>
            </a:r>
            <a:r>
              <a:rPr kumimoji="1" lang="zh-CN" altLang="en-US" sz="2000" b="1" dirty="0">
                <a:latin typeface="宋体" panose="02010600030101010101" pitchFamily="2" charset="-122"/>
                <a:cs typeface="Times New Roman" panose="02020603050405020304" pitchFamily="18" charset="0"/>
              </a:rPr>
              <a:t>国的</a:t>
            </a:r>
            <a:r>
              <a:rPr kumimoji="1" lang="en-US" altLang="zh-CN" sz="2000" b="1" dirty="0">
                <a:latin typeface="宋体" panose="02010600030101010101" pitchFamily="2" charset="-122"/>
                <a:cs typeface="Times New Roman" panose="02020603050405020304" pitchFamily="18" charset="0"/>
              </a:rPr>
              <a:t>PPF</a:t>
            </a:r>
            <a:r>
              <a:rPr kumimoji="1" lang="zh-CN" altLang="en-US" sz="2000" b="1" dirty="0">
                <a:latin typeface="宋体" panose="02010600030101010101" pitchFamily="2" charset="-122"/>
                <a:cs typeface="Times New Roman" panose="02020603050405020304" pitchFamily="18" charset="0"/>
              </a:rPr>
              <a:t>比</a:t>
            </a:r>
            <a:r>
              <a:rPr kumimoji="1" lang="en-US" altLang="zh-CN" sz="2000" b="1" dirty="0">
                <a:latin typeface="宋体" panose="02010600030101010101" pitchFamily="2" charset="-122"/>
                <a:cs typeface="Times New Roman" panose="02020603050405020304" pitchFamily="18" charset="0"/>
              </a:rPr>
              <a:t>B</a:t>
            </a:r>
            <a:r>
              <a:rPr kumimoji="1" lang="zh-CN" altLang="en-US" sz="2000" b="1" dirty="0">
                <a:latin typeface="宋体" panose="02010600030101010101" pitchFamily="2" charset="-122"/>
                <a:cs typeface="Times New Roman" panose="02020603050405020304" pitchFamily="18" charset="0"/>
              </a:rPr>
              <a:t>国的</a:t>
            </a:r>
            <a:r>
              <a:rPr kumimoji="1" lang="en-US" altLang="zh-CN" sz="2000" b="1" dirty="0">
                <a:latin typeface="宋体" panose="02010600030101010101" pitchFamily="2" charset="-122"/>
                <a:cs typeface="Times New Roman" panose="02020603050405020304" pitchFamily="18" charset="0"/>
              </a:rPr>
              <a:t>PPF</a:t>
            </a:r>
            <a:r>
              <a:rPr kumimoji="1" lang="zh-CN" altLang="en-US" sz="2000" b="1" dirty="0">
                <a:latin typeface="宋体" panose="02010600030101010101" pitchFamily="2" charset="-122"/>
                <a:cs typeface="Times New Roman" panose="02020603050405020304" pitchFamily="18" charset="0"/>
              </a:rPr>
              <a:t>要平坦，而且在横轴方向上扩展较宽，这反映了</a:t>
            </a:r>
            <a:r>
              <a:rPr kumimoji="1" lang="en-US" altLang="zh-CN" sz="2000" b="1" dirty="0">
                <a:latin typeface="宋体" panose="02010600030101010101" pitchFamily="2" charset="-122"/>
                <a:cs typeface="Times New Roman" panose="02020603050405020304" pitchFamily="18" charset="0"/>
              </a:rPr>
              <a:t>A</a:t>
            </a:r>
            <a:r>
              <a:rPr kumimoji="1" lang="zh-CN" altLang="en-US" sz="2000" b="1" dirty="0">
                <a:latin typeface="宋体" panose="02010600030101010101" pitchFamily="2" charset="-122"/>
                <a:cs typeface="Times New Roman" panose="02020603050405020304" pitchFamily="18" charset="0"/>
              </a:rPr>
              <a:t>国可以比</a:t>
            </a:r>
            <a:r>
              <a:rPr kumimoji="1" lang="en-US" altLang="zh-CN" sz="2000" b="1" dirty="0">
                <a:latin typeface="宋体" panose="02010600030101010101" pitchFamily="2" charset="-122"/>
                <a:cs typeface="Times New Roman" panose="02020603050405020304" pitchFamily="18" charset="0"/>
              </a:rPr>
              <a:t>B</a:t>
            </a:r>
            <a:r>
              <a:rPr kumimoji="1" lang="zh-CN" altLang="en-US" sz="2000" b="1" dirty="0">
                <a:latin typeface="宋体" panose="02010600030101010101" pitchFamily="2" charset="-122"/>
                <a:cs typeface="Times New Roman" panose="02020603050405020304" pitchFamily="18" charset="0"/>
              </a:rPr>
              <a:t>国生产相对更多的</a:t>
            </a:r>
            <a:r>
              <a:rPr kumimoji="1" lang="en-US" altLang="zh-CN" sz="2000" b="1" dirty="0">
                <a:latin typeface="宋体" panose="02010600030101010101" pitchFamily="2" charset="-122"/>
                <a:cs typeface="Times New Roman" panose="02020603050405020304" pitchFamily="18" charset="0"/>
              </a:rPr>
              <a:t>X</a:t>
            </a:r>
            <a:r>
              <a:rPr kumimoji="1" lang="zh-CN" altLang="en-US" sz="2000" b="1" dirty="0">
                <a:latin typeface="宋体" panose="02010600030101010101" pitchFamily="2" charset="-122"/>
                <a:cs typeface="Times New Roman" panose="02020603050405020304" pitchFamily="18" charset="0"/>
              </a:rPr>
              <a:t>，其原因为</a:t>
            </a:r>
            <a:r>
              <a:rPr kumimoji="1" lang="en-US" altLang="zh-CN" sz="2000" b="1" dirty="0">
                <a:solidFill>
                  <a:srgbClr val="99008C"/>
                </a:solidFill>
                <a:latin typeface="宋体" panose="02010600030101010101" pitchFamily="2" charset="-122"/>
                <a:cs typeface="Times New Roman" panose="02020603050405020304" pitchFamily="18" charset="0"/>
              </a:rPr>
              <a:t>A</a:t>
            </a:r>
            <a:r>
              <a:rPr kumimoji="1" lang="zh-CN" altLang="en-US" sz="2000" b="1" dirty="0">
                <a:solidFill>
                  <a:srgbClr val="99008C"/>
                </a:solidFill>
                <a:latin typeface="宋体" panose="02010600030101010101" pitchFamily="2" charset="-122"/>
                <a:cs typeface="Times New Roman" panose="02020603050405020304" pitchFamily="18" charset="0"/>
              </a:rPr>
              <a:t>国是劳动丰裕度国家，且</a:t>
            </a:r>
            <a:r>
              <a:rPr kumimoji="1" lang="en-US" altLang="zh-CN" sz="2000" b="1" dirty="0">
                <a:solidFill>
                  <a:srgbClr val="99008C"/>
                </a:solidFill>
                <a:latin typeface="宋体" panose="02010600030101010101" pitchFamily="2" charset="-122"/>
                <a:cs typeface="Times New Roman" panose="02020603050405020304" pitchFamily="18" charset="0"/>
              </a:rPr>
              <a:t>X</a:t>
            </a:r>
            <a:r>
              <a:rPr kumimoji="1" lang="zh-CN" altLang="en-US" sz="2000" b="1" dirty="0">
                <a:solidFill>
                  <a:srgbClr val="99008C"/>
                </a:solidFill>
                <a:latin typeface="宋体" panose="02010600030101010101" pitchFamily="2" charset="-122"/>
                <a:cs typeface="Times New Roman" panose="02020603050405020304" pitchFamily="18" charset="0"/>
              </a:rPr>
              <a:t>又是劳动密集型产品</a:t>
            </a:r>
            <a:r>
              <a:rPr kumimoji="1" lang="zh-CN" altLang="en-US" sz="2000" b="1" dirty="0">
                <a:latin typeface="宋体" panose="02010600030101010101" pitchFamily="2" charset="-122"/>
                <a:cs typeface="Times New Roman" panose="02020603050405020304" pitchFamily="18" charset="0"/>
              </a:rPr>
              <a:t>。</a:t>
            </a:r>
          </a:p>
        </p:txBody>
      </p:sp>
      <p:sp>
        <p:nvSpPr>
          <p:cNvPr id="17422" name="Text Box 14">
            <a:extLst>
              <a:ext uri="{FF2B5EF4-FFF2-40B4-BE49-F238E27FC236}">
                <a16:creationId xmlns:a16="http://schemas.microsoft.com/office/drawing/2014/main" id="{16910135-0B5E-551E-4C0E-E421D90F7F96}"/>
              </a:ext>
            </a:extLst>
          </p:cNvPr>
          <p:cNvSpPr txBox="1">
            <a:spLocks noChangeArrowheads="1"/>
          </p:cNvSpPr>
          <p:nvPr/>
        </p:nvSpPr>
        <p:spPr bwMode="auto">
          <a:xfrm>
            <a:off x="1752600" y="4724400"/>
            <a:ext cx="4953000"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Tahoma" panose="020B0604030504040204" pitchFamily="34" charset="0"/>
                <a:ea typeface="宋体" panose="02010600030101010101" pitchFamily="2" charset="-122"/>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Tahoma" panose="020B0604030504040204" pitchFamily="34" charset="0"/>
                <a:ea typeface="宋体" panose="02010600030101010101" pitchFamily="2" charset="-122"/>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Tahoma" panose="020B0604030504040204" pitchFamily="34" charset="0"/>
                <a:ea typeface="宋体" panose="02010600030101010101" pitchFamily="2" charset="-122"/>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Tahoma" panose="020B0604030504040204" pitchFamily="34" charset="0"/>
                <a:ea typeface="宋体" panose="02010600030101010101" pitchFamily="2" charset="-122"/>
              </a:defRPr>
            </a:lvl9pPr>
          </a:lstStyle>
          <a:p>
            <a:pPr algn="ctr" eaLnBrk="1" hangingPunct="1">
              <a:spcBef>
                <a:spcPct val="50000"/>
              </a:spcBef>
              <a:buClrTx/>
              <a:buSzTx/>
              <a:buFontTx/>
              <a:buNone/>
            </a:pPr>
            <a:r>
              <a:rPr kumimoji="1" lang="zh-CN" altLang="en-US" sz="2000" dirty="0">
                <a:latin typeface="黑体" panose="02010609060101010101" pitchFamily="49" charset="-122"/>
                <a:ea typeface="黑体" panose="02010609060101010101" pitchFamily="49" charset="-122"/>
              </a:rPr>
              <a:t>图</a:t>
            </a:r>
            <a:r>
              <a:rPr kumimoji="1" lang="en-US" altLang="zh-CN" sz="2000" dirty="0">
                <a:latin typeface="黑体" panose="02010609060101010101" pitchFamily="49" charset="-122"/>
                <a:ea typeface="黑体" panose="02010609060101010101" pitchFamily="49" charset="-122"/>
              </a:rPr>
              <a:t>6 </a:t>
            </a:r>
            <a:r>
              <a:rPr kumimoji="1" lang="zh-CN" altLang="en-US" sz="2000" dirty="0">
                <a:latin typeface="黑体" panose="02010609060101010101" pitchFamily="49" charset="-122"/>
                <a:ea typeface="黑体" panose="02010609060101010101" pitchFamily="49" charset="-122"/>
              </a:rPr>
              <a:t>要素禀赋与生产可能性曲线</a:t>
            </a:r>
          </a:p>
        </p:txBody>
      </p:sp>
      <p:sp>
        <p:nvSpPr>
          <p:cNvPr id="3" name="动作按钮: 转到主页 2">
            <a:hlinkClick r:id="rId2" action="ppaction://hlinksldjump" highlightClick="1"/>
            <a:extLst>
              <a:ext uri="{FF2B5EF4-FFF2-40B4-BE49-F238E27FC236}">
                <a16:creationId xmlns:a16="http://schemas.microsoft.com/office/drawing/2014/main" id="{27F44FC1-CAFD-AC8C-DCBE-A65CAC688B21}"/>
              </a:ext>
            </a:extLst>
          </p:cNvPr>
          <p:cNvSpPr/>
          <p:nvPr/>
        </p:nvSpPr>
        <p:spPr>
          <a:xfrm>
            <a:off x="7837146" y="6147394"/>
            <a:ext cx="860540" cy="319908"/>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cSld>
  <p:clrMapOvr>
    <a:masterClrMapping/>
  </p:clrMapOvr>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latin typeface="+mn-ea"/>
                <a:ea typeface="+mn-ea"/>
              </a:rPr>
              <a:t>生产可能性 </a:t>
            </a:r>
            <a:r>
              <a:rPr lang="en-US" altLang="en-US" sz="2000" b="0" dirty="0">
                <a:ea typeface="ヒラギノ角ゴ Pro W3" pitchFamily="-84" charset="-128"/>
              </a:rPr>
              <a:t>(1 of 4)</a:t>
            </a:r>
            <a:endParaRPr lang="en-IN" sz="2000" b="0" dirty="0"/>
          </a:p>
        </p:txBody>
      </p:sp>
      <p:sp>
        <p:nvSpPr>
          <p:cNvPr id="4" name="内容占位符 3"/>
          <p:cNvSpPr>
            <a:spLocks noGrp="1"/>
          </p:cNvSpPr>
          <p:nvPr>
            <p:ph idx="1"/>
          </p:nvPr>
        </p:nvSpPr>
        <p:spPr>
          <a:xfrm>
            <a:off x="357158" y="1500174"/>
            <a:ext cx="8572560" cy="5357826"/>
          </a:xfrm>
          <a:solidFill>
            <a:schemeClr val="bg1"/>
          </a:solidFill>
        </p:spPr>
        <p:txBody>
          <a:bodyPr/>
          <a:lstStyle/>
          <a:p>
            <a:r>
              <a:rPr lang="zh-CN" altLang="en-US" sz="2400" dirty="0"/>
              <a:t>假设</a:t>
            </a:r>
            <a:r>
              <a:rPr lang="zh-CN" altLang="en-US" sz="2400" b="1" dirty="0">
                <a:solidFill>
                  <a:srgbClr val="FF0000"/>
                </a:solidFill>
              </a:rPr>
              <a:t>本国</a:t>
            </a:r>
            <a:r>
              <a:rPr lang="en-US" altLang="en-US" sz="2400" dirty="0"/>
              <a:t>:  </a:t>
            </a:r>
            <a:r>
              <a:rPr lang="en-US" altLang="en-US" sz="2400" i="1" dirty="0"/>
              <a:t>K</a:t>
            </a:r>
            <a:r>
              <a:rPr lang="en-US" altLang="en-US" sz="2400" dirty="0"/>
              <a:t> = 3000, </a:t>
            </a:r>
            <a:r>
              <a:rPr lang="en-US" altLang="en-US" sz="2400" i="1" dirty="0"/>
              <a:t>L</a:t>
            </a:r>
            <a:r>
              <a:rPr lang="en-US" altLang="en-US" sz="2400" dirty="0"/>
              <a:t> = 2000</a:t>
            </a:r>
          </a:p>
          <a:p>
            <a:pPr lvl="0">
              <a:defRPr/>
            </a:pPr>
            <a:r>
              <a:rPr lang="zh-CN" altLang="en-US" sz="2400" dirty="0"/>
              <a:t>假设</a:t>
            </a:r>
            <a:r>
              <a:rPr lang="en-US" altLang="en-US" sz="2400" dirty="0"/>
              <a:t>: </a:t>
            </a:r>
            <a:r>
              <a:rPr lang="zh-CN" altLang="en-US" sz="2400" dirty="0"/>
              <a:t>每个部门的生产都使用</a:t>
            </a:r>
            <a:r>
              <a:rPr lang="zh-CN" altLang="en-US" sz="2400" b="1" i="1" dirty="0">
                <a:solidFill>
                  <a:srgbClr val="FF0000"/>
                </a:solidFill>
              </a:rPr>
              <a:t>固定比例</a:t>
            </a:r>
            <a:r>
              <a:rPr lang="zh-CN" altLang="en-US" sz="2400" dirty="0"/>
              <a:t>的资本和劳动组合</a:t>
            </a:r>
            <a:r>
              <a:rPr lang="en-US" altLang="en-US" sz="2400" dirty="0"/>
              <a:t>.</a:t>
            </a:r>
          </a:p>
          <a:p>
            <a:pPr marL="457200" lvl="1" indent="0">
              <a:defRPr/>
            </a:pPr>
            <a:r>
              <a:rPr lang="zh-CN" altLang="en-US" sz="2400" dirty="0"/>
              <a:t>生产一码布，使用</a:t>
            </a:r>
            <a:r>
              <a:rPr lang="en-US" altLang="en-US" sz="2400" dirty="0"/>
              <a:t>  </a:t>
            </a:r>
            <a:r>
              <a:rPr lang="en-US" altLang="en-US" sz="2400" i="1" dirty="0" err="1"/>
              <a:t>a</a:t>
            </a:r>
            <a:r>
              <a:rPr lang="en-US" altLang="en-US" sz="2400" i="1" baseline="-25000" dirty="0" err="1"/>
              <a:t>KC</a:t>
            </a:r>
            <a:r>
              <a:rPr lang="en-US" altLang="en-US" sz="2400" dirty="0"/>
              <a:t> = 2 </a:t>
            </a:r>
            <a:r>
              <a:rPr lang="zh-CN" altLang="en-US" sz="2400" dirty="0"/>
              <a:t>和</a:t>
            </a:r>
            <a:r>
              <a:rPr lang="en-US" altLang="en-US" sz="2400" dirty="0"/>
              <a:t> </a:t>
            </a:r>
            <a:r>
              <a:rPr lang="en-US" altLang="en-US" sz="2400" i="1" dirty="0" err="1"/>
              <a:t>a</a:t>
            </a:r>
            <a:r>
              <a:rPr lang="en-US" altLang="en-US" sz="2400" i="1" baseline="-25000" dirty="0" err="1"/>
              <a:t>LC</a:t>
            </a:r>
            <a:r>
              <a:rPr lang="en-US" altLang="en-US" sz="2400" dirty="0"/>
              <a:t> = 2, </a:t>
            </a:r>
          </a:p>
          <a:p>
            <a:pPr marL="457200" lvl="1" indent="0">
              <a:defRPr/>
            </a:pPr>
            <a:r>
              <a:rPr lang="zh-CN" altLang="en-US" sz="2400" dirty="0"/>
              <a:t>生产一卡路里的食物</a:t>
            </a:r>
            <a:r>
              <a:rPr lang="en-US" altLang="en-US" sz="2400" dirty="0"/>
              <a:t>, </a:t>
            </a:r>
            <a:r>
              <a:rPr lang="zh-CN" altLang="en-US" sz="2400" dirty="0"/>
              <a:t>使用</a:t>
            </a:r>
            <a:r>
              <a:rPr lang="en-US" altLang="en-US" sz="2400" dirty="0"/>
              <a:t> </a:t>
            </a:r>
            <a:r>
              <a:rPr lang="en-US" altLang="en-US" sz="2400" i="1" dirty="0" err="1"/>
              <a:t>a</a:t>
            </a:r>
            <a:r>
              <a:rPr lang="en-US" altLang="en-US" sz="2400" i="1" baseline="-25000" dirty="0" err="1"/>
              <a:t>KF</a:t>
            </a:r>
            <a:r>
              <a:rPr lang="en-US" altLang="en-US" sz="2400" dirty="0"/>
              <a:t> = 3 </a:t>
            </a:r>
            <a:r>
              <a:rPr lang="zh-CN" altLang="en-US" sz="2400" dirty="0"/>
              <a:t>和</a:t>
            </a:r>
            <a:r>
              <a:rPr lang="en-US" altLang="en-US" sz="2400" dirty="0"/>
              <a:t> </a:t>
            </a:r>
            <a:r>
              <a:rPr lang="en-US" altLang="en-US" sz="2400" i="1" dirty="0" err="1"/>
              <a:t>a</a:t>
            </a:r>
            <a:r>
              <a:rPr lang="en-US" altLang="en-US" sz="2400" i="1" baseline="-25000" dirty="0" err="1"/>
              <a:t>LF</a:t>
            </a:r>
            <a:r>
              <a:rPr lang="en-US" altLang="en-US" sz="2400" dirty="0"/>
              <a:t> = 1</a:t>
            </a:r>
          </a:p>
          <a:p>
            <a:r>
              <a:rPr lang="zh-CN" altLang="en-US" sz="2400" dirty="0"/>
              <a:t>用于生产布和食品的资本不能超过可用的资本总量。</a:t>
            </a:r>
            <a:endParaRPr lang="en-US" altLang="en-US" sz="2400" dirty="0"/>
          </a:p>
          <a:p>
            <a:endParaRPr lang="en-US" altLang="en-US" sz="2400" dirty="0"/>
          </a:p>
          <a:p>
            <a:pPr>
              <a:spcBef>
                <a:spcPts val="600"/>
              </a:spcBef>
            </a:pPr>
            <a:endParaRPr lang="en-US" altLang="en-US" sz="2400" dirty="0"/>
          </a:p>
          <a:p>
            <a:pPr marL="256032" lvl="1" indent="-256032">
              <a:buSzPct val="100000"/>
              <a:buFont typeface="Arial" panose="020B0604020202020204" pitchFamily="34" charset="0"/>
              <a:buChar char="•"/>
            </a:pPr>
            <a:r>
              <a:rPr lang="zh-CN" altLang="en-US" sz="2400" dirty="0"/>
              <a:t>同样，用于生产布和食品的劳动力不能超过可用劳动力的总量</a:t>
            </a:r>
            <a:endParaRPr lang="en-US" altLang="zh-CN" sz="2400" dirty="0"/>
          </a:p>
          <a:p>
            <a:pPr marL="256032" lvl="1" indent="-256032">
              <a:buSzPct val="100000"/>
              <a:buFont typeface="Arial" panose="020B0604020202020204" pitchFamily="34" charset="0"/>
              <a:buChar char="•"/>
            </a:pPr>
            <a:endParaRPr lang="en-US" sz="2400" dirty="0"/>
          </a:p>
          <a:p>
            <a:endParaRPr lang="en-US" altLang="en-US" sz="2400" dirty="0"/>
          </a:p>
          <a:p>
            <a:pPr marL="457200" lvl="1" indent="0">
              <a:defRPr/>
            </a:pPr>
            <a:endParaRPr lang="zh-CN" altLang="en-US" dirty="0"/>
          </a:p>
        </p:txBody>
      </p:sp>
      <p:graphicFrame>
        <p:nvGraphicFramePr>
          <p:cNvPr id="67585" name="Object 1"/>
          <p:cNvGraphicFramePr>
            <a:graphicFrameLocks noChangeAspect="1"/>
          </p:cNvGraphicFramePr>
          <p:nvPr>
            <p:extLst>
              <p:ext uri="{D42A27DB-BD31-4B8C-83A1-F6EECF244321}">
                <p14:modId xmlns:p14="http://schemas.microsoft.com/office/powerpoint/2010/main" val="4111693372"/>
              </p:ext>
            </p:extLst>
          </p:nvPr>
        </p:nvGraphicFramePr>
        <p:xfrm>
          <a:off x="2366920" y="4103763"/>
          <a:ext cx="2590800" cy="469900"/>
        </p:xfrm>
        <a:graphic>
          <a:graphicData uri="http://schemas.openxmlformats.org/presentationml/2006/ole">
            <mc:AlternateContent xmlns:mc="http://schemas.openxmlformats.org/markup-compatibility/2006">
              <mc:Choice xmlns:v="urn:schemas-microsoft-com:vml" Requires="v">
                <p:oleObj spid="_x0000_s2061" name="Equation" r:id="rId4" imgW="1244600" imgH="228600" progId="">
                  <p:embed/>
                </p:oleObj>
              </mc:Choice>
              <mc:Fallback>
                <p:oleObj name="Equation" r:id="rId4" imgW="1244600" imgH="228600" progId="">
                  <p:embed/>
                  <p:pic>
                    <p:nvPicPr>
                      <p:cNvPr id="0" name="Picture 5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366920" y="4103763"/>
                        <a:ext cx="25908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6" name="Object 2"/>
          <p:cNvGraphicFramePr>
            <a:graphicFrameLocks noChangeAspect="1"/>
          </p:cNvGraphicFramePr>
          <p:nvPr/>
        </p:nvGraphicFramePr>
        <p:xfrm>
          <a:off x="2500298" y="5715016"/>
          <a:ext cx="2489200" cy="469900"/>
        </p:xfrm>
        <a:graphic>
          <a:graphicData uri="http://schemas.openxmlformats.org/presentationml/2006/ole">
            <mc:AlternateContent xmlns:mc="http://schemas.openxmlformats.org/markup-compatibility/2006">
              <mc:Choice xmlns:v="urn:schemas-microsoft-com:vml" Requires="v">
                <p:oleObj spid="_x0000_s2062" name="Equation" r:id="rId6" imgW="1193800" imgH="228600" progId="">
                  <p:embed/>
                </p:oleObj>
              </mc:Choice>
              <mc:Fallback>
                <p:oleObj name="Equation" r:id="rId6" imgW="1193800" imgH="228600" progId="">
                  <p:embed/>
                  <p:pic>
                    <p:nvPicPr>
                      <p:cNvPr id="0" name="Picture 5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00298" y="5715016"/>
                        <a:ext cx="24892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7" name="矩形 6"/>
          <p:cNvSpPr/>
          <p:nvPr/>
        </p:nvSpPr>
        <p:spPr>
          <a:xfrm>
            <a:off x="647304" y="4173028"/>
            <a:ext cx="1407758" cy="369332"/>
          </a:xfrm>
          <a:prstGeom prst="rect">
            <a:avLst/>
          </a:prstGeom>
          <a:ln>
            <a:solidFill>
              <a:srgbClr val="FF0000"/>
            </a:solidFill>
          </a:ln>
        </p:spPr>
        <p:txBody>
          <a:bodyPr wrap="none">
            <a:spAutoFit/>
          </a:bodyPr>
          <a:lstStyle/>
          <a:p>
            <a:r>
              <a:rPr lang="en-US" altLang="en-US" b="1" dirty="0">
                <a:ea typeface="ヒラギノ角ゴ Pro W3" pitchFamily="-84" charset="-128"/>
              </a:rPr>
              <a:t>K</a:t>
            </a:r>
            <a:r>
              <a:rPr lang="en-US" altLang="en-US" b="1" baseline="-25000" dirty="0">
                <a:ea typeface="ヒラギノ角ゴ Pro W3" pitchFamily="-84" charset="-128"/>
              </a:rPr>
              <a:t>C</a:t>
            </a:r>
            <a:r>
              <a:rPr lang="en-US" altLang="en-US" b="1" dirty="0">
                <a:ea typeface="ヒラギノ角ゴ Pro W3" pitchFamily="-84" charset="-128"/>
              </a:rPr>
              <a:t> + K</a:t>
            </a:r>
            <a:r>
              <a:rPr lang="en-US" altLang="en-US" b="1" baseline="-25000" dirty="0">
                <a:ea typeface="ヒラギノ角ゴ Pro W3" pitchFamily="-84" charset="-128"/>
              </a:rPr>
              <a:t>F</a:t>
            </a:r>
            <a:r>
              <a:rPr lang="en-US" altLang="en-US" b="1" dirty="0">
                <a:ea typeface="ヒラギノ角ゴ Pro W3" pitchFamily="-84" charset="-128"/>
              </a:rPr>
              <a:t> ≤ K</a:t>
            </a:r>
          </a:p>
        </p:txBody>
      </p:sp>
      <p:sp>
        <p:nvSpPr>
          <p:cNvPr id="8" name="矩形 7"/>
          <p:cNvSpPr/>
          <p:nvPr/>
        </p:nvSpPr>
        <p:spPr>
          <a:xfrm>
            <a:off x="642910" y="5786454"/>
            <a:ext cx="1394934" cy="369332"/>
          </a:xfrm>
          <a:prstGeom prst="rect">
            <a:avLst/>
          </a:prstGeom>
          <a:ln>
            <a:solidFill>
              <a:srgbClr val="FF0000"/>
            </a:solidFill>
          </a:ln>
        </p:spPr>
        <p:txBody>
          <a:bodyPr wrap="none">
            <a:spAutoFit/>
          </a:bodyPr>
          <a:lstStyle/>
          <a:p>
            <a:r>
              <a:rPr lang="en-US" altLang="en-US" b="1" dirty="0">
                <a:ea typeface="ヒラギノ角ゴ Pro W3" pitchFamily="-84" charset="-128"/>
              </a:rPr>
              <a:t>L</a:t>
            </a:r>
            <a:r>
              <a:rPr lang="en-US" altLang="en-US" b="1" baseline="-25000" dirty="0">
                <a:ea typeface="ヒラギノ角ゴ Pro W3" pitchFamily="-84" charset="-128"/>
              </a:rPr>
              <a:t>C</a:t>
            </a:r>
            <a:r>
              <a:rPr lang="en-US" altLang="en-US" b="1" dirty="0">
                <a:ea typeface="ヒラギノ角ゴ Pro W3" pitchFamily="-84" charset="-128"/>
              </a:rPr>
              <a:t> +  L</a:t>
            </a:r>
            <a:r>
              <a:rPr lang="en-US" altLang="en-US" b="1" baseline="-25000" dirty="0">
                <a:ea typeface="ヒラギノ角ゴ Pro W3" pitchFamily="-84" charset="-128"/>
              </a:rPr>
              <a:t>F</a:t>
            </a:r>
            <a:r>
              <a:rPr lang="en-US" altLang="en-US" b="1" dirty="0">
                <a:ea typeface="ヒラギノ角ゴ Pro W3" pitchFamily="-84" charset="-128"/>
              </a:rPr>
              <a:t> ≤ L</a:t>
            </a:r>
            <a:endParaRPr lang="zh-CN" altLang="en-US" dirty="0"/>
          </a:p>
        </p:txBody>
      </p:sp>
      <p:graphicFrame>
        <p:nvGraphicFramePr>
          <p:cNvPr id="67587" name="Object 3"/>
          <p:cNvGraphicFramePr>
            <a:graphicFrameLocks noChangeAspect="1"/>
          </p:cNvGraphicFramePr>
          <p:nvPr>
            <p:extLst>
              <p:ext uri="{D42A27DB-BD31-4B8C-83A1-F6EECF244321}">
                <p14:modId xmlns:p14="http://schemas.microsoft.com/office/powerpoint/2010/main" val="1889564218"/>
              </p:ext>
            </p:extLst>
          </p:nvPr>
        </p:nvGraphicFramePr>
        <p:xfrm>
          <a:off x="5449787" y="4202700"/>
          <a:ext cx="2540000" cy="469900"/>
        </p:xfrm>
        <a:graphic>
          <a:graphicData uri="http://schemas.openxmlformats.org/presentationml/2006/ole">
            <mc:AlternateContent xmlns:mc="http://schemas.openxmlformats.org/markup-compatibility/2006">
              <mc:Choice xmlns:v="urn:schemas-microsoft-com:vml" Requires="v">
                <p:oleObj spid="_x0000_s2063" name="Equation" r:id="rId8" imgW="1219200" imgH="228600" progId="">
                  <p:embed/>
                </p:oleObj>
              </mc:Choice>
              <mc:Fallback>
                <p:oleObj name="Equation" r:id="rId8" imgW="1219200" imgH="228600" progId="">
                  <p:embed/>
                  <p:pic>
                    <p:nvPicPr>
                      <p:cNvPr id="0" name="Picture 59"/>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49787" y="4202700"/>
                        <a:ext cx="25400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7588" name="Object 4"/>
          <p:cNvGraphicFramePr>
            <a:graphicFrameLocks noChangeAspect="1"/>
          </p:cNvGraphicFramePr>
          <p:nvPr/>
        </p:nvGraphicFramePr>
        <p:xfrm>
          <a:off x="5500694" y="5715016"/>
          <a:ext cx="2374900" cy="469900"/>
        </p:xfrm>
        <a:graphic>
          <a:graphicData uri="http://schemas.openxmlformats.org/presentationml/2006/ole">
            <mc:AlternateContent xmlns:mc="http://schemas.openxmlformats.org/markup-compatibility/2006">
              <mc:Choice xmlns:v="urn:schemas-microsoft-com:vml" Requires="v">
                <p:oleObj spid="_x0000_s2064" name="Equation" r:id="rId10" imgW="1143000" imgH="228600" progId="">
                  <p:embed/>
                </p:oleObj>
              </mc:Choice>
              <mc:Fallback>
                <p:oleObj name="Equation" r:id="rId10" imgW="1143000" imgH="228600" progId="">
                  <p:embed/>
                  <p:pic>
                    <p:nvPicPr>
                      <p:cNvPr id="0" name="Picture 60"/>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5500694" y="5715016"/>
                        <a:ext cx="23749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12" name="矩形 11"/>
          <p:cNvSpPr/>
          <p:nvPr/>
        </p:nvSpPr>
        <p:spPr>
          <a:xfrm>
            <a:off x="5782287" y="3850902"/>
            <a:ext cx="1811714" cy="369332"/>
          </a:xfrm>
          <a:prstGeom prst="rect">
            <a:avLst/>
          </a:prstGeom>
        </p:spPr>
        <p:txBody>
          <a:bodyPr wrap="none">
            <a:spAutoFit/>
          </a:bodyPr>
          <a:lstStyle/>
          <a:p>
            <a:r>
              <a:rPr lang="zh-CN" altLang="en-US" b="1" i="1" u="sng" dirty="0">
                <a:solidFill>
                  <a:srgbClr val="C00000"/>
                </a:solidFill>
              </a:rPr>
              <a:t>资本的资源约束</a:t>
            </a:r>
          </a:p>
        </p:txBody>
      </p:sp>
      <p:sp>
        <p:nvSpPr>
          <p:cNvPr id="13" name="矩形 12"/>
          <p:cNvSpPr/>
          <p:nvPr/>
        </p:nvSpPr>
        <p:spPr>
          <a:xfrm>
            <a:off x="5823988" y="5345684"/>
            <a:ext cx="1811714" cy="369332"/>
          </a:xfrm>
          <a:prstGeom prst="rect">
            <a:avLst/>
          </a:prstGeom>
        </p:spPr>
        <p:txBody>
          <a:bodyPr wrap="none">
            <a:spAutoFit/>
          </a:bodyPr>
          <a:lstStyle/>
          <a:p>
            <a:r>
              <a:rPr lang="zh-CN" altLang="en-US" b="1" i="1" u="sng" dirty="0">
                <a:solidFill>
                  <a:srgbClr val="C00000"/>
                </a:solidFill>
              </a:rPr>
              <a:t>劳动的资源约束</a:t>
            </a:r>
          </a:p>
        </p:txBody>
      </p:sp>
      <p:sp>
        <p:nvSpPr>
          <p:cNvPr id="15" name="右弧形箭头 14"/>
          <p:cNvSpPr/>
          <p:nvPr/>
        </p:nvSpPr>
        <p:spPr>
          <a:xfrm>
            <a:off x="8063367" y="5572140"/>
            <a:ext cx="214314" cy="428628"/>
          </a:xfrm>
          <a:prstGeom prst="curvedLeftArrow">
            <a:avLst/>
          </a:pr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solidFill>
                <a:schemeClr val="tx1"/>
              </a:solidFill>
            </a:endParaRPr>
          </a:p>
        </p:txBody>
      </p:sp>
      <p:sp>
        <p:nvSpPr>
          <p:cNvPr id="16" name="右弧形箭头 15"/>
          <p:cNvSpPr/>
          <p:nvPr/>
        </p:nvSpPr>
        <p:spPr>
          <a:xfrm>
            <a:off x="8080523" y="4035568"/>
            <a:ext cx="214314" cy="428628"/>
          </a:xfrm>
          <a:prstGeom prst="curvedLeftArrow">
            <a:avLst/>
          </a:prstGeom>
          <a:solidFill>
            <a:srgbClr val="C00000"/>
          </a:solidFill>
          <a:ln>
            <a:solidFill>
              <a:srgbClr val="C00000"/>
            </a:solidFill>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solidFill>
                <a:schemeClr val="tx1"/>
              </a:solidFill>
            </a:endParaRPr>
          </a:p>
        </p:txBody>
      </p:sp>
    </p:spTree>
    <p:extLst>
      <p:ext uri="{BB962C8B-B14F-4D97-AF65-F5344CB8AC3E}">
        <p14:creationId xmlns:p14="http://schemas.microsoft.com/office/powerpoint/2010/main" val="365141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animEffect transition="in" filter="blinds(horizontal)">
                                      <p:cBhvr>
                                        <p:cTn id="7" dur="500"/>
                                        <p:tgtEl>
                                          <p:spTgt spid="4">
                                            <p:txEl>
                                              <p:pRg st="1" end="1"/>
                                            </p:txEl>
                                          </p:spTgt>
                                        </p:tgtEl>
                                      </p:cBhvr>
                                    </p:animEffect>
                                  </p:childTnLst>
                                </p:cTn>
                              </p:par>
                              <p:par>
                                <p:cTn id="8" presetID="3" presetClass="entr" presetSubtype="10" fill="hold" nodeType="withEffect">
                                  <p:stCondLst>
                                    <p:cond delay="0"/>
                                  </p:stCondLst>
                                  <p:childTnLst>
                                    <p:set>
                                      <p:cBhvr>
                                        <p:cTn id="9" dur="1" fill="hold">
                                          <p:stCondLst>
                                            <p:cond delay="0"/>
                                          </p:stCondLst>
                                        </p:cTn>
                                        <p:tgtEl>
                                          <p:spTgt spid="4">
                                            <p:txEl>
                                              <p:pRg st="2" end="2"/>
                                            </p:txEl>
                                          </p:spTgt>
                                        </p:tgtEl>
                                        <p:attrNameLst>
                                          <p:attrName>style.visibility</p:attrName>
                                        </p:attrNameLst>
                                      </p:cBhvr>
                                      <p:to>
                                        <p:strVal val="visible"/>
                                      </p:to>
                                    </p:set>
                                    <p:animEffect transition="in" filter="blinds(horizontal)">
                                      <p:cBhvr>
                                        <p:cTn id="10" dur="500"/>
                                        <p:tgtEl>
                                          <p:spTgt spid="4">
                                            <p:txEl>
                                              <p:pRg st="2" end="2"/>
                                            </p:txEl>
                                          </p:spTgt>
                                        </p:tgtEl>
                                      </p:cBhvr>
                                    </p:animEffect>
                                  </p:childTnLst>
                                </p:cTn>
                              </p:par>
                              <p:par>
                                <p:cTn id="11" presetID="3" presetClass="entr" presetSubtype="1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animEffect transition="in" filter="blinds(horizontal)">
                                      <p:cBhvr>
                                        <p:cTn id="13" dur="500"/>
                                        <p:tgtEl>
                                          <p:spTgt spid="4">
                                            <p:txEl>
                                              <p:pRg st="3" end="3"/>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3" presetClass="entr" presetSubtype="10" fill="hold" nodeType="clickEffect">
                                  <p:stCondLst>
                                    <p:cond delay="0"/>
                                  </p:stCondLst>
                                  <p:childTnLst>
                                    <p:set>
                                      <p:cBhvr>
                                        <p:cTn id="17" dur="1" fill="hold">
                                          <p:stCondLst>
                                            <p:cond delay="0"/>
                                          </p:stCondLst>
                                        </p:cTn>
                                        <p:tgtEl>
                                          <p:spTgt spid="4">
                                            <p:txEl>
                                              <p:pRg st="4" end="4"/>
                                            </p:txEl>
                                          </p:spTgt>
                                        </p:tgtEl>
                                        <p:attrNameLst>
                                          <p:attrName>style.visibility</p:attrName>
                                        </p:attrNameLst>
                                      </p:cBhvr>
                                      <p:to>
                                        <p:strVal val="visible"/>
                                      </p:to>
                                    </p:set>
                                    <p:animEffect transition="in" filter="blinds(horizontal)">
                                      <p:cBhvr>
                                        <p:cTn id="18" dur="500"/>
                                        <p:tgtEl>
                                          <p:spTgt spid="4">
                                            <p:txEl>
                                              <p:pRg st="4" end="4"/>
                                            </p:txEl>
                                          </p:spTgt>
                                        </p:tgtEl>
                                      </p:cBhvr>
                                    </p:animEffect>
                                  </p:childTnLst>
                                </p:cTn>
                              </p:par>
                            </p:childTnLst>
                          </p:cTn>
                        </p:par>
                        <p:par>
                          <p:cTn id="19" fill="hold">
                            <p:stCondLst>
                              <p:cond delay="500"/>
                            </p:stCondLst>
                            <p:childTnLst>
                              <p:par>
                                <p:cTn id="20" presetID="3" presetClass="entr" presetSubtype="10" fill="hold" grpId="0" nodeType="afterEffect">
                                  <p:stCondLst>
                                    <p:cond delay="0"/>
                                  </p:stCondLst>
                                  <p:childTnLst>
                                    <p:set>
                                      <p:cBhvr>
                                        <p:cTn id="21" dur="1" fill="hold">
                                          <p:stCondLst>
                                            <p:cond delay="0"/>
                                          </p:stCondLst>
                                        </p:cTn>
                                        <p:tgtEl>
                                          <p:spTgt spid="7"/>
                                        </p:tgtEl>
                                        <p:attrNameLst>
                                          <p:attrName>style.visibility</p:attrName>
                                        </p:attrNameLst>
                                      </p:cBhvr>
                                      <p:to>
                                        <p:strVal val="visible"/>
                                      </p:to>
                                    </p:set>
                                    <p:animEffect transition="in" filter="blinds(horizontal)">
                                      <p:cBhvr>
                                        <p:cTn id="22" dur="500"/>
                                        <p:tgtEl>
                                          <p:spTgt spid="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nodeType="clickEffect">
                                  <p:stCondLst>
                                    <p:cond delay="0"/>
                                  </p:stCondLst>
                                  <p:childTnLst>
                                    <p:set>
                                      <p:cBhvr>
                                        <p:cTn id="26" dur="1" fill="hold">
                                          <p:stCondLst>
                                            <p:cond delay="0"/>
                                          </p:stCondLst>
                                        </p:cTn>
                                        <p:tgtEl>
                                          <p:spTgt spid="67585"/>
                                        </p:tgtEl>
                                        <p:attrNameLst>
                                          <p:attrName>style.visibility</p:attrName>
                                        </p:attrNameLst>
                                      </p:cBhvr>
                                      <p:to>
                                        <p:strVal val="visible"/>
                                      </p:to>
                                    </p:set>
                                    <p:animEffect transition="in" filter="blinds(horizontal)">
                                      <p:cBhvr>
                                        <p:cTn id="27" dur="500"/>
                                        <p:tgtEl>
                                          <p:spTgt spid="67585"/>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nodeType="clickEffect">
                                  <p:stCondLst>
                                    <p:cond delay="0"/>
                                  </p:stCondLst>
                                  <p:childTnLst>
                                    <p:set>
                                      <p:cBhvr>
                                        <p:cTn id="31" dur="1" fill="hold">
                                          <p:stCondLst>
                                            <p:cond delay="0"/>
                                          </p:stCondLst>
                                        </p:cTn>
                                        <p:tgtEl>
                                          <p:spTgt spid="67587"/>
                                        </p:tgtEl>
                                        <p:attrNameLst>
                                          <p:attrName>style.visibility</p:attrName>
                                        </p:attrNameLst>
                                      </p:cBhvr>
                                      <p:to>
                                        <p:strVal val="visible"/>
                                      </p:to>
                                    </p:set>
                                    <p:animEffect transition="in" filter="blinds(horizontal)">
                                      <p:cBhvr>
                                        <p:cTn id="32" dur="500"/>
                                        <p:tgtEl>
                                          <p:spTgt spid="67587"/>
                                        </p:tgtEl>
                                      </p:cBhvr>
                                    </p:animEffect>
                                  </p:childTnLst>
                                </p:cTn>
                              </p:par>
                            </p:childTnLst>
                          </p:cTn>
                        </p:par>
                      </p:childTnLst>
                    </p:cTn>
                  </p:par>
                  <p:par>
                    <p:cTn id="33" fill="hold">
                      <p:stCondLst>
                        <p:cond delay="indefinite"/>
                      </p:stCondLst>
                      <p:childTnLst>
                        <p:par>
                          <p:cTn id="34" fill="hold">
                            <p:stCondLst>
                              <p:cond delay="0"/>
                            </p:stCondLst>
                            <p:childTnLst>
                              <p:par>
                                <p:cTn id="35" presetID="3" presetClass="entr" presetSubtype="10" fill="hold" nodeType="clickEffect">
                                  <p:stCondLst>
                                    <p:cond delay="0"/>
                                  </p:stCondLst>
                                  <p:childTnLst>
                                    <p:set>
                                      <p:cBhvr>
                                        <p:cTn id="36" dur="1" fill="hold">
                                          <p:stCondLst>
                                            <p:cond delay="0"/>
                                          </p:stCondLst>
                                        </p:cTn>
                                        <p:tgtEl>
                                          <p:spTgt spid="4">
                                            <p:txEl>
                                              <p:pRg st="7" end="7"/>
                                            </p:txEl>
                                          </p:spTgt>
                                        </p:tgtEl>
                                        <p:attrNameLst>
                                          <p:attrName>style.visibility</p:attrName>
                                        </p:attrNameLst>
                                      </p:cBhvr>
                                      <p:to>
                                        <p:strVal val="visible"/>
                                      </p:to>
                                    </p:set>
                                    <p:animEffect transition="in" filter="blinds(horizontal)">
                                      <p:cBhvr>
                                        <p:cTn id="37" dur="500"/>
                                        <p:tgtEl>
                                          <p:spTgt spid="4">
                                            <p:txEl>
                                              <p:pRg st="7" end="7"/>
                                            </p:txEl>
                                          </p:spTgt>
                                        </p:tgtEl>
                                      </p:cBhvr>
                                    </p:animEffect>
                                  </p:childTnLst>
                                </p:cTn>
                              </p:par>
                              <p:par>
                                <p:cTn id="38" presetID="3" presetClass="entr" presetSubtype="10" fill="hold" nodeType="withEffect">
                                  <p:stCondLst>
                                    <p:cond delay="0"/>
                                  </p:stCondLst>
                                  <p:childTnLst>
                                    <p:set>
                                      <p:cBhvr>
                                        <p:cTn id="39" dur="1" fill="hold">
                                          <p:stCondLst>
                                            <p:cond delay="0"/>
                                          </p:stCondLst>
                                        </p:cTn>
                                        <p:tgtEl>
                                          <p:spTgt spid="8"/>
                                        </p:tgtEl>
                                        <p:attrNameLst>
                                          <p:attrName>style.visibility</p:attrName>
                                        </p:attrNameLst>
                                      </p:cBhvr>
                                      <p:to>
                                        <p:strVal val="visible"/>
                                      </p:to>
                                    </p:set>
                                    <p:animEffect transition="in" filter="blinds(horizontal)">
                                      <p:cBhvr>
                                        <p:cTn id="40" dur="500"/>
                                        <p:tgtEl>
                                          <p:spTgt spid="8"/>
                                        </p:tgtEl>
                                      </p:cBhvr>
                                    </p:animEffect>
                                  </p:childTnLst>
                                </p:cTn>
                              </p:par>
                            </p:childTnLst>
                          </p:cTn>
                        </p:par>
                      </p:childTnLst>
                    </p:cTn>
                  </p:par>
                  <p:par>
                    <p:cTn id="41" fill="hold">
                      <p:stCondLst>
                        <p:cond delay="indefinite"/>
                      </p:stCondLst>
                      <p:childTnLst>
                        <p:par>
                          <p:cTn id="42" fill="hold">
                            <p:stCondLst>
                              <p:cond delay="0"/>
                            </p:stCondLst>
                            <p:childTnLst>
                              <p:par>
                                <p:cTn id="43" presetID="3" presetClass="entr" presetSubtype="10" fill="hold" nodeType="clickEffect">
                                  <p:stCondLst>
                                    <p:cond delay="0"/>
                                  </p:stCondLst>
                                  <p:childTnLst>
                                    <p:set>
                                      <p:cBhvr>
                                        <p:cTn id="44" dur="1" fill="hold">
                                          <p:stCondLst>
                                            <p:cond delay="0"/>
                                          </p:stCondLst>
                                        </p:cTn>
                                        <p:tgtEl>
                                          <p:spTgt spid="67586"/>
                                        </p:tgtEl>
                                        <p:attrNameLst>
                                          <p:attrName>style.visibility</p:attrName>
                                        </p:attrNameLst>
                                      </p:cBhvr>
                                      <p:to>
                                        <p:strVal val="visible"/>
                                      </p:to>
                                    </p:set>
                                    <p:animEffect transition="in" filter="blinds(horizontal)">
                                      <p:cBhvr>
                                        <p:cTn id="45" dur="500"/>
                                        <p:tgtEl>
                                          <p:spTgt spid="67586"/>
                                        </p:tgtEl>
                                      </p:cBhvr>
                                    </p:animEffect>
                                  </p:childTnLst>
                                </p:cTn>
                              </p:par>
                            </p:childTnLst>
                          </p:cTn>
                        </p:par>
                      </p:childTnLst>
                    </p:cTn>
                  </p:par>
                  <p:par>
                    <p:cTn id="46" fill="hold">
                      <p:stCondLst>
                        <p:cond delay="indefinite"/>
                      </p:stCondLst>
                      <p:childTnLst>
                        <p:par>
                          <p:cTn id="47" fill="hold">
                            <p:stCondLst>
                              <p:cond delay="0"/>
                            </p:stCondLst>
                            <p:childTnLst>
                              <p:par>
                                <p:cTn id="48" presetID="3" presetClass="entr" presetSubtype="10" fill="hold" nodeType="clickEffect">
                                  <p:stCondLst>
                                    <p:cond delay="0"/>
                                  </p:stCondLst>
                                  <p:childTnLst>
                                    <p:set>
                                      <p:cBhvr>
                                        <p:cTn id="49" dur="1" fill="hold">
                                          <p:stCondLst>
                                            <p:cond delay="0"/>
                                          </p:stCondLst>
                                        </p:cTn>
                                        <p:tgtEl>
                                          <p:spTgt spid="67588"/>
                                        </p:tgtEl>
                                        <p:attrNameLst>
                                          <p:attrName>style.visibility</p:attrName>
                                        </p:attrNameLst>
                                      </p:cBhvr>
                                      <p:to>
                                        <p:strVal val="visible"/>
                                      </p:to>
                                    </p:set>
                                    <p:animEffect transition="in" filter="blinds(horizontal)">
                                      <p:cBhvr>
                                        <p:cTn id="50" dur="500"/>
                                        <p:tgtEl>
                                          <p:spTgt spid="67588"/>
                                        </p:tgtEl>
                                      </p:cBhvr>
                                    </p:animEffect>
                                  </p:childTnLst>
                                </p:cTn>
                              </p:par>
                            </p:childTnLst>
                          </p:cTn>
                        </p:par>
                      </p:childTnLst>
                    </p:cTn>
                  </p:par>
                  <p:par>
                    <p:cTn id="51" fill="hold">
                      <p:stCondLst>
                        <p:cond delay="indefinite"/>
                      </p:stCondLst>
                      <p:childTnLst>
                        <p:par>
                          <p:cTn id="52" fill="hold">
                            <p:stCondLst>
                              <p:cond delay="0"/>
                            </p:stCondLst>
                            <p:childTnLst>
                              <p:par>
                                <p:cTn id="53" presetID="3" presetClass="entr" presetSubtype="10" fill="hold" grpId="0" nodeType="clickEffect">
                                  <p:stCondLst>
                                    <p:cond delay="0"/>
                                  </p:stCondLst>
                                  <p:childTnLst>
                                    <p:set>
                                      <p:cBhvr>
                                        <p:cTn id="54" dur="1" fill="hold">
                                          <p:stCondLst>
                                            <p:cond delay="0"/>
                                          </p:stCondLst>
                                        </p:cTn>
                                        <p:tgtEl>
                                          <p:spTgt spid="12"/>
                                        </p:tgtEl>
                                        <p:attrNameLst>
                                          <p:attrName>style.visibility</p:attrName>
                                        </p:attrNameLst>
                                      </p:cBhvr>
                                      <p:to>
                                        <p:strVal val="visible"/>
                                      </p:to>
                                    </p:set>
                                    <p:animEffect transition="in" filter="blinds(horizontal)">
                                      <p:cBhvr>
                                        <p:cTn id="55" dur="500"/>
                                        <p:tgtEl>
                                          <p:spTgt spid="12"/>
                                        </p:tgtEl>
                                      </p:cBhvr>
                                    </p:animEffect>
                                  </p:childTnLst>
                                </p:cTn>
                              </p:par>
                              <p:par>
                                <p:cTn id="56" presetID="3" presetClass="entr" presetSubtype="10" fill="hold" grpId="0" nodeType="withEffect">
                                  <p:stCondLst>
                                    <p:cond delay="0"/>
                                  </p:stCondLst>
                                  <p:childTnLst>
                                    <p:set>
                                      <p:cBhvr>
                                        <p:cTn id="57" dur="1" fill="hold">
                                          <p:stCondLst>
                                            <p:cond delay="0"/>
                                          </p:stCondLst>
                                        </p:cTn>
                                        <p:tgtEl>
                                          <p:spTgt spid="16"/>
                                        </p:tgtEl>
                                        <p:attrNameLst>
                                          <p:attrName>style.visibility</p:attrName>
                                        </p:attrNameLst>
                                      </p:cBhvr>
                                      <p:to>
                                        <p:strVal val="visible"/>
                                      </p:to>
                                    </p:set>
                                    <p:animEffect transition="in" filter="blinds(horizontal)">
                                      <p:cBhvr>
                                        <p:cTn id="58" dur="500"/>
                                        <p:tgtEl>
                                          <p:spTgt spid="16"/>
                                        </p:tgtEl>
                                      </p:cBhvr>
                                    </p:animEffect>
                                  </p:childTnLst>
                                </p:cTn>
                              </p:par>
                            </p:childTnLst>
                          </p:cTn>
                        </p:par>
                      </p:childTnLst>
                    </p:cTn>
                  </p:par>
                  <p:par>
                    <p:cTn id="59" fill="hold">
                      <p:stCondLst>
                        <p:cond delay="indefinite"/>
                      </p:stCondLst>
                      <p:childTnLst>
                        <p:par>
                          <p:cTn id="60" fill="hold">
                            <p:stCondLst>
                              <p:cond delay="0"/>
                            </p:stCondLst>
                            <p:childTnLst>
                              <p:par>
                                <p:cTn id="61" presetID="3" presetClass="entr" presetSubtype="10"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linds(horizontal)">
                                      <p:cBhvr>
                                        <p:cTn id="63" dur="500"/>
                                        <p:tgtEl>
                                          <p:spTgt spid="13"/>
                                        </p:tgtEl>
                                      </p:cBhvr>
                                    </p:animEffect>
                                  </p:childTnLst>
                                </p:cTn>
                              </p:par>
                              <p:par>
                                <p:cTn id="64" presetID="3" presetClass="entr" presetSubtype="10" fill="hold" grpId="0" nodeType="withEffect">
                                  <p:stCondLst>
                                    <p:cond delay="0"/>
                                  </p:stCondLst>
                                  <p:childTnLst>
                                    <p:set>
                                      <p:cBhvr>
                                        <p:cTn id="65" dur="1" fill="hold">
                                          <p:stCondLst>
                                            <p:cond delay="0"/>
                                          </p:stCondLst>
                                        </p:cTn>
                                        <p:tgtEl>
                                          <p:spTgt spid="15"/>
                                        </p:tgtEl>
                                        <p:attrNameLst>
                                          <p:attrName>style.visibility</p:attrName>
                                        </p:attrNameLst>
                                      </p:cBhvr>
                                      <p:to>
                                        <p:strVal val="visible"/>
                                      </p:to>
                                    </p:set>
                                    <p:animEffect transition="in" filter="blinds(horizontal)">
                                      <p:cBhvr>
                                        <p:cTn id="66"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2" grpId="0"/>
      <p:bldP spid="13" grpId="0"/>
      <p:bldP spid="15" grpId="0" animBg="1"/>
      <p:bldP spid="16" grpId="0" animBg="1"/>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215372"/>
            <a:ext cx="8153400" cy="1097280"/>
          </a:xfrm>
        </p:spPr>
        <p:txBody>
          <a:bodyPr/>
          <a:lstStyle/>
          <a:p>
            <a:r>
              <a:rPr lang="zh-CN" altLang="en-US" sz="3600" dirty="0">
                <a:latin typeface="+mn-ea"/>
                <a:ea typeface="+mn-ea"/>
              </a:rPr>
              <a:t>图</a:t>
            </a:r>
            <a:r>
              <a:rPr lang="en-US" altLang="en-US" sz="3600" dirty="0">
                <a:latin typeface="+mn-ea"/>
                <a:ea typeface="+mn-ea"/>
              </a:rPr>
              <a:t> 5.12 </a:t>
            </a:r>
            <a:r>
              <a:rPr lang="zh-CN" altLang="en-US" sz="3600" dirty="0">
                <a:latin typeface="+mn-ea"/>
                <a:ea typeface="+mn-ea"/>
              </a:rPr>
              <a:t>美国和世界平均的企业劳动份额</a:t>
            </a:r>
            <a:endParaRPr lang="en-IN" sz="3600" b="0" dirty="0">
              <a:latin typeface="+mn-ea"/>
              <a:ea typeface="+mn-ea"/>
            </a:endParaRPr>
          </a:p>
        </p:txBody>
      </p:sp>
      <p:sp>
        <p:nvSpPr>
          <p:cNvPr id="3" name="Content Placeholder 2"/>
          <p:cNvSpPr>
            <a:spLocks noGrp="1"/>
          </p:cNvSpPr>
          <p:nvPr>
            <p:ph idx="1"/>
          </p:nvPr>
        </p:nvSpPr>
        <p:spPr>
          <a:xfrm>
            <a:off x="457200" y="5181600"/>
            <a:ext cx="8458200" cy="1143000"/>
          </a:xfrm>
        </p:spPr>
        <p:txBody>
          <a:bodyPr/>
          <a:lstStyle/>
          <a:p>
            <a:pPr marL="0" indent="0">
              <a:spcBef>
                <a:spcPts val="600"/>
              </a:spcBef>
              <a:buNone/>
            </a:pPr>
            <a:r>
              <a:rPr lang="zh-CN" altLang="en-US" sz="2200" dirty="0"/>
              <a:t>有可用数据的所有</a:t>
            </a:r>
            <a:r>
              <a:rPr lang="en-US" altLang="zh-CN" sz="2200" dirty="0"/>
              <a:t>59</a:t>
            </a:r>
            <a:r>
              <a:rPr lang="zh-CN" altLang="en-US" sz="2200" dirty="0"/>
              <a:t>个国家的未加权世界平均值</a:t>
            </a:r>
            <a:r>
              <a:rPr lang="en-US" sz="2200" dirty="0"/>
              <a:t>.</a:t>
            </a:r>
          </a:p>
          <a:p>
            <a:pPr marL="0" indent="0">
              <a:spcBef>
                <a:spcPts val="600"/>
              </a:spcBef>
              <a:buNone/>
            </a:pPr>
            <a:endParaRPr lang="en-US" sz="1200" b="1" dirty="0"/>
          </a:p>
          <a:p>
            <a:pPr marL="0" indent="0">
              <a:spcBef>
                <a:spcPts val="600"/>
              </a:spcBef>
              <a:buNone/>
            </a:pPr>
            <a:r>
              <a:rPr lang="en-US" sz="1200" b="1" dirty="0"/>
              <a:t>Source: </a:t>
            </a:r>
            <a:r>
              <a:rPr lang="en-US" sz="1200" dirty="0"/>
              <a:t>Loukas Karabarbounis and Brent Neiman, “The Global Decline of the Labor Share,” </a:t>
            </a:r>
            <a:r>
              <a:rPr lang="en-US" sz="1200" b="1" dirty="0"/>
              <a:t>The Quarterly Journal of Economics</a:t>
            </a:r>
            <a:r>
              <a:rPr lang="en-US" sz="1200" i="1" dirty="0"/>
              <a:t> </a:t>
            </a:r>
            <a:r>
              <a:rPr lang="en-US" sz="1200" dirty="0"/>
              <a:t>129.1 (2014), pp. 61–103.</a:t>
            </a:r>
          </a:p>
        </p:txBody>
      </p:sp>
      <p:pic>
        <p:nvPicPr>
          <p:cNvPr id="6" name="Picture 5" descr="A double line graph of the U S and the world average corporate labor share shows percentage versus years 1975 to 2015. The plot for world average generally falls from 68% in 1975, to 61% in 1995, to 60% in 2012. The plot for the U S generally falls from 63% in 1975 through 62% in 1995, to 57% in 2012. All values estimated."/>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47800" y="1676400"/>
            <a:ext cx="6252070" cy="2914063"/>
          </a:xfrm>
          <a:prstGeom prst="rect">
            <a:avLst/>
          </a:prstGeom>
        </p:spPr>
      </p:pic>
      <p:sp>
        <p:nvSpPr>
          <p:cNvPr id="4" name="动作按钮: 转到主页 3">
            <a:hlinkClick r:id="rId4" action="ppaction://hlinksldjump" highlightClick="1"/>
            <a:extLst>
              <a:ext uri="{FF2B5EF4-FFF2-40B4-BE49-F238E27FC236}">
                <a16:creationId xmlns:a16="http://schemas.microsoft.com/office/drawing/2014/main" id="{FF268B53-24A1-FDFF-A69B-1A6BAA0F3F7C}"/>
              </a:ext>
            </a:extLst>
          </p:cNvPr>
          <p:cNvSpPr/>
          <p:nvPr/>
        </p:nvSpPr>
        <p:spPr>
          <a:xfrm>
            <a:off x="7837146" y="6147394"/>
            <a:ext cx="860540" cy="319908"/>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186711768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D08A1C-5E2E-4B32-DEF7-B27C790024F6}"/>
              </a:ext>
            </a:extLst>
          </p:cNvPr>
          <p:cNvSpPr>
            <a:spLocks noGrp="1"/>
          </p:cNvSpPr>
          <p:nvPr>
            <p:ph type="title"/>
          </p:nvPr>
        </p:nvSpPr>
        <p:spPr>
          <a:xfrm>
            <a:off x="420419" y="680989"/>
            <a:ext cx="8229600" cy="622828"/>
          </a:xfrm>
        </p:spPr>
        <p:txBody>
          <a:bodyPr/>
          <a:lstStyle/>
          <a:p>
            <a:r>
              <a:rPr lang="zh-CN" altLang="en-US" dirty="0"/>
              <a:t>不同的资源条件</a:t>
            </a:r>
            <a:r>
              <a:rPr lang="en-US" altLang="zh-CN" dirty="0">
                <a:sym typeface="Wingdings" panose="05000000000000000000" pitchFamily="2" charset="2"/>
              </a:rPr>
              <a:t> </a:t>
            </a:r>
            <a:r>
              <a:rPr lang="zh-CN" altLang="en-US" dirty="0">
                <a:sym typeface="Wingdings" panose="05000000000000000000" pitchFamily="2" charset="2"/>
              </a:rPr>
              <a:t>完全不同的产品</a:t>
            </a:r>
            <a:endParaRPr lang="zh-CN" altLang="en-US" dirty="0"/>
          </a:p>
        </p:txBody>
      </p:sp>
      <p:sp>
        <p:nvSpPr>
          <p:cNvPr id="4" name="文本占位符 3">
            <a:extLst>
              <a:ext uri="{FF2B5EF4-FFF2-40B4-BE49-F238E27FC236}">
                <a16:creationId xmlns:a16="http://schemas.microsoft.com/office/drawing/2014/main" id="{82364B14-DB58-74F5-6215-FD307A6AF621}"/>
              </a:ext>
            </a:extLst>
          </p:cNvPr>
          <p:cNvSpPr>
            <a:spLocks noGrp="1"/>
          </p:cNvSpPr>
          <p:nvPr>
            <p:ph type="body" sz="quarter" idx="14"/>
          </p:nvPr>
        </p:nvSpPr>
        <p:spPr/>
        <p:txBody>
          <a:bodyPr/>
          <a:lstStyle/>
          <a:p>
            <a:endParaRPr lang="zh-CN" altLang="en-US" dirty="0"/>
          </a:p>
        </p:txBody>
      </p:sp>
      <p:sp>
        <p:nvSpPr>
          <p:cNvPr id="5" name="文本占位符 4">
            <a:extLst>
              <a:ext uri="{FF2B5EF4-FFF2-40B4-BE49-F238E27FC236}">
                <a16:creationId xmlns:a16="http://schemas.microsoft.com/office/drawing/2014/main" id="{A83E073F-AB45-B92F-835E-B35088A65664}"/>
              </a:ext>
            </a:extLst>
          </p:cNvPr>
          <p:cNvSpPr>
            <a:spLocks noGrp="1"/>
          </p:cNvSpPr>
          <p:nvPr>
            <p:ph type="body" sz="quarter" idx="15"/>
          </p:nvPr>
        </p:nvSpPr>
        <p:spPr/>
        <p:txBody>
          <a:bodyPr/>
          <a:lstStyle/>
          <a:p>
            <a:endParaRPr lang="zh-CN" altLang="en-US" dirty="0"/>
          </a:p>
        </p:txBody>
      </p:sp>
      <p:pic>
        <p:nvPicPr>
          <p:cNvPr id="6" name="Picture 2" descr="第一次见到榴莲树是这样的">
            <a:extLst>
              <a:ext uri="{FF2B5EF4-FFF2-40B4-BE49-F238E27FC236}">
                <a16:creationId xmlns:a16="http://schemas.microsoft.com/office/drawing/2014/main" id="{A526206E-442C-6976-027D-E5B00F6C790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2338" y="1581244"/>
            <a:ext cx="1895805" cy="5105910"/>
          </a:xfrm>
          <a:prstGeom prst="rect">
            <a:avLst/>
          </a:prstGeom>
          <a:noFill/>
          <a:extLst>
            <a:ext uri="{909E8E84-426E-40DD-AFC4-6F175D3DCCD1}">
              <a14:hiddenFill xmlns:a14="http://schemas.microsoft.com/office/drawing/2010/main">
                <a:solidFill>
                  <a:srgbClr val="FFFFFF"/>
                </a:solidFill>
              </a14:hiddenFill>
            </a:ext>
          </a:extLst>
        </p:spPr>
      </p:pic>
      <p:pic>
        <p:nvPicPr>
          <p:cNvPr id="10242" name="Picture 2">
            <a:extLst>
              <a:ext uri="{FF2B5EF4-FFF2-40B4-BE49-F238E27FC236}">
                <a16:creationId xmlns:a16="http://schemas.microsoft.com/office/drawing/2014/main" id="{BA663E35-96C5-9DA6-8CAC-90230E14AA6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358143" y="2970122"/>
            <a:ext cx="2787774" cy="371703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a:extLst>
              <a:ext uri="{FF2B5EF4-FFF2-40B4-BE49-F238E27FC236}">
                <a16:creationId xmlns:a16="http://schemas.microsoft.com/office/drawing/2014/main" id="{463E2CCE-B3F8-F800-7966-09DC5FE705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427984" y="1622317"/>
            <a:ext cx="4325859" cy="24347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73815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afterEffect">
                                  <p:stCondLst>
                                    <p:cond delay="50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42"/>
                                        </p:tgtEl>
                                        <p:attrNameLst>
                                          <p:attrName>style.visibility</p:attrName>
                                        </p:attrNameLst>
                                      </p:cBhvr>
                                      <p:to>
                                        <p:strVal val="visible"/>
                                      </p:to>
                                    </p:set>
                                  </p:childTnLst>
                                </p:cTn>
                              </p:par>
                            </p:childTnLst>
                          </p:cTn>
                        </p:par>
                        <p:par>
                          <p:cTn id="11" fill="hold">
                            <p:stCondLst>
                              <p:cond delay="0"/>
                            </p:stCondLst>
                            <p:childTnLst>
                              <p:par>
                                <p:cTn id="12" presetID="1" presetClass="entr" presetSubtype="0" fill="hold" nodeType="afterEffect">
                                  <p:stCondLst>
                                    <p:cond delay="500"/>
                                  </p:stCondLst>
                                  <p:childTnLst>
                                    <p:set>
                                      <p:cBhvr>
                                        <p:cTn id="1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a:extLst>
              <a:ext uri="{FF2B5EF4-FFF2-40B4-BE49-F238E27FC236}">
                <a16:creationId xmlns:a16="http://schemas.microsoft.com/office/drawing/2014/main" id="{2807B788-2619-9686-CB44-B815C778805E}"/>
              </a:ext>
            </a:extLst>
          </p:cNvPr>
          <p:cNvSpPr>
            <a:spLocks noGrp="1" noChangeArrowheads="1"/>
          </p:cNvSpPr>
          <p:nvPr>
            <p:ph type="title" idx="4294967295"/>
          </p:nvPr>
        </p:nvSpPr>
        <p:spPr>
          <a:xfrm>
            <a:off x="457200" y="215372"/>
            <a:ext cx="8229600" cy="981380"/>
          </a:xfrm>
        </p:spPr>
        <p:txBody>
          <a:bodyPr/>
          <a:lstStyle/>
          <a:p>
            <a:r>
              <a:rPr lang="zh-CN" altLang="en-US" sz="3600" dirty="0">
                <a:latin typeface="Arial Black" panose="020B0A04020102020204" pitchFamily="34" charset="0"/>
                <a:ea typeface="宋体" panose="02010600030101010101" pitchFamily="2" charset="-122"/>
              </a:rPr>
              <a:t>同样的产品，不同的生产技术</a:t>
            </a:r>
            <a:endParaRPr lang="zh-CN" altLang="en-US" dirty="0"/>
          </a:p>
        </p:txBody>
      </p:sp>
      <p:pic>
        <p:nvPicPr>
          <p:cNvPr id="19461" name="Picture 6">
            <a:extLst>
              <a:ext uri="{FF2B5EF4-FFF2-40B4-BE49-F238E27FC236}">
                <a16:creationId xmlns:a16="http://schemas.microsoft.com/office/drawing/2014/main" id="{4B59AD99-F435-3249-78C3-B11015E1577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2250" y="1636713"/>
            <a:ext cx="4192588"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15" name="Picture 7">
            <a:extLst>
              <a:ext uri="{FF2B5EF4-FFF2-40B4-BE49-F238E27FC236}">
                <a16:creationId xmlns:a16="http://schemas.microsoft.com/office/drawing/2014/main" id="{65733A4E-017F-018A-BE1C-34C7FDF967D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38" y="1651000"/>
            <a:ext cx="4598987" cy="361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35" name="Picture 7">
            <a:extLst>
              <a:ext uri="{FF2B5EF4-FFF2-40B4-BE49-F238E27FC236}">
                <a16:creationId xmlns:a16="http://schemas.microsoft.com/office/drawing/2014/main" id="{31A0C7E1-C3A9-33CC-8C6C-F482917651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1670050"/>
            <a:ext cx="4622800" cy="355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6" name="Picture 8">
            <a:extLst>
              <a:ext uri="{FF2B5EF4-FFF2-40B4-BE49-F238E27FC236}">
                <a16:creationId xmlns:a16="http://schemas.microsoft.com/office/drawing/2014/main" id="{32222359-0C66-6C27-03E5-5550988675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14838" y="1670050"/>
            <a:ext cx="4306887" cy="392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2">
            <a:extLst>
              <a:ext uri="{FF2B5EF4-FFF2-40B4-BE49-F238E27FC236}">
                <a16:creationId xmlns:a16="http://schemas.microsoft.com/office/drawing/2014/main" id="{02367576-1EC7-2AD1-64D0-10DF2EFA5AC3}"/>
              </a:ext>
            </a:extLst>
          </p:cNvPr>
          <p:cNvSpPr txBox="1">
            <a:spLocks noChangeArrowheads="1"/>
          </p:cNvSpPr>
          <p:nvPr/>
        </p:nvSpPr>
        <p:spPr>
          <a:xfrm>
            <a:off x="457200" y="215372"/>
            <a:ext cx="8229600" cy="981380"/>
          </a:xfrm>
          <a:prstGeom prst="rect">
            <a:avLst/>
          </a:prstGeom>
        </p:spPr>
        <p:txBody>
          <a:bodyPr vert="horz" lIns="0" tIns="0" rIns="0" bIns="0" rtlCol="0" anchor="b">
            <a:noAutofit/>
          </a:bodyPr>
          <a:lstStyle>
            <a:lvl1pPr algn="l" defTabSz="914400" rtl="0" eaLnBrk="1" latinLnBrk="0" hangingPunct="1">
              <a:lnSpc>
                <a:spcPct val="100000"/>
              </a:lnSpc>
              <a:spcBef>
                <a:spcPct val="0"/>
              </a:spcBef>
              <a:buNone/>
              <a:defRPr sz="3400" b="1" kern="1200">
                <a:solidFill>
                  <a:srgbClr val="007FA3"/>
                </a:solidFill>
                <a:latin typeface="Times New Roman" panose="02020603050405020304" pitchFamily="18" charset="0"/>
                <a:ea typeface="+mj-ea"/>
                <a:cs typeface="Times New Roman" panose="02020603050405020304" pitchFamily="18" charset="0"/>
              </a:defRPr>
            </a:lvl1pPr>
          </a:lstStyle>
          <a:p>
            <a:r>
              <a:rPr lang="zh-CN" altLang="en-US" sz="3600" dirty="0">
                <a:latin typeface="Arial Black" panose="020B0A04020102020204" pitchFamily="34" charset="0"/>
                <a:ea typeface="宋体" panose="02010600030101010101" pitchFamily="2" charset="-122"/>
              </a:rPr>
              <a:t>同样的产品，不同的生产技术</a:t>
            </a:r>
            <a:endParaRPr lang="zh-CN" altLang="en-US" dirty="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314" name="Picture 2">
            <a:extLst>
              <a:ext uri="{FF2B5EF4-FFF2-40B4-BE49-F238E27FC236}">
                <a16:creationId xmlns:a16="http://schemas.microsoft.com/office/drawing/2014/main" id="{E412BF22-3D1F-26F7-7D81-9A238A88DF9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6024" y="764704"/>
            <a:ext cx="4355976" cy="2881297"/>
          </a:xfrm>
          <a:prstGeom prst="rect">
            <a:avLst/>
          </a:prstGeom>
          <a:noFill/>
          <a:extLst>
            <a:ext uri="{909E8E84-426E-40DD-AFC4-6F175D3DCCD1}">
              <a14:hiddenFill xmlns:a14="http://schemas.microsoft.com/office/drawing/2010/main">
                <a:solidFill>
                  <a:srgbClr val="FFFFFF"/>
                </a:solidFill>
              </a14:hiddenFill>
            </a:ext>
          </a:extLst>
        </p:spPr>
      </p:pic>
      <p:sp>
        <p:nvSpPr>
          <p:cNvPr id="2" name="AutoShape 4">
            <a:extLst>
              <a:ext uri="{FF2B5EF4-FFF2-40B4-BE49-F238E27FC236}">
                <a16:creationId xmlns:a16="http://schemas.microsoft.com/office/drawing/2014/main" id="{B54607D4-EF3E-64FB-1838-5D502B25C39F}"/>
              </a:ext>
            </a:extLst>
          </p:cNvPr>
          <p:cNvSpPr>
            <a:spLocks noChangeAspect="1" noChangeArrowheads="1"/>
          </p:cNvSpPr>
          <p:nvPr/>
        </p:nvSpPr>
        <p:spPr bwMode="auto">
          <a:xfrm>
            <a:off x="4419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3318" name="Picture 6">
            <a:extLst>
              <a:ext uri="{FF2B5EF4-FFF2-40B4-BE49-F238E27FC236}">
                <a16:creationId xmlns:a16="http://schemas.microsoft.com/office/drawing/2014/main" id="{166FB601-CE94-0D9D-389D-E2CA985EECA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741713"/>
            <a:ext cx="4203575" cy="290428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60382FF2-571F-2F09-D46E-F904578B5BA1}"/>
              </a:ext>
            </a:extLst>
          </p:cNvPr>
          <p:cNvSpPr txBox="1"/>
          <p:nvPr/>
        </p:nvSpPr>
        <p:spPr>
          <a:xfrm>
            <a:off x="1115616" y="341603"/>
            <a:ext cx="5832648" cy="400110"/>
          </a:xfrm>
          <a:prstGeom prst="rect">
            <a:avLst/>
          </a:prstGeom>
          <a:noFill/>
        </p:spPr>
        <p:txBody>
          <a:bodyPr wrap="square">
            <a:spAutoFit/>
          </a:bodyPr>
          <a:lstStyle/>
          <a:p>
            <a:pPr algn="l"/>
            <a:r>
              <a:rPr lang="zh-CN" altLang="en-US" sz="2000" b="1" dirty="0">
                <a:solidFill>
                  <a:srgbClr val="007FA3"/>
                </a:solidFill>
                <a:effectLst/>
                <a:latin typeface="MicrosoftYaHei Bold"/>
              </a:rPr>
              <a:t>中国和尼泊尔交界处的边境小镇</a:t>
            </a:r>
          </a:p>
        </p:txBody>
      </p:sp>
      <p:pic>
        <p:nvPicPr>
          <p:cNvPr id="13320" name="Picture 8">
            <a:extLst>
              <a:ext uri="{FF2B5EF4-FFF2-40B4-BE49-F238E27FC236}">
                <a16:creationId xmlns:a16="http://schemas.microsoft.com/office/drawing/2014/main" id="{84262EFB-3EE6-69B7-CD4B-36D5E537271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15347" y="4346752"/>
            <a:ext cx="3203848" cy="2403955"/>
          </a:xfrm>
          <a:prstGeom prst="rect">
            <a:avLst/>
          </a:prstGeom>
          <a:noFill/>
          <a:extLst>
            <a:ext uri="{909E8E84-426E-40DD-AFC4-6F175D3DCCD1}">
              <a14:hiddenFill xmlns:a14="http://schemas.microsoft.com/office/drawing/2010/main">
                <a:solidFill>
                  <a:srgbClr val="FFFFFF"/>
                </a:solidFill>
              </a14:hiddenFill>
            </a:ext>
          </a:extLst>
        </p:spPr>
      </p:pic>
      <p:pic>
        <p:nvPicPr>
          <p:cNvPr id="13322" name="Picture 10">
            <a:extLst>
              <a:ext uri="{FF2B5EF4-FFF2-40B4-BE49-F238E27FC236}">
                <a16:creationId xmlns:a16="http://schemas.microsoft.com/office/drawing/2014/main" id="{9AE6D1D7-EF48-9377-2FC6-1C19ADC1188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3347864" y="3862574"/>
            <a:ext cx="2211710" cy="2949857"/>
          </a:xfrm>
          <a:prstGeom prst="rect">
            <a:avLst/>
          </a:prstGeom>
          <a:noFill/>
          <a:extLst>
            <a:ext uri="{909E8E84-426E-40DD-AFC4-6F175D3DCCD1}">
              <a14:hiddenFill xmlns:a14="http://schemas.microsoft.com/office/drawing/2010/main">
                <a:solidFill>
                  <a:srgbClr val="FFFFFF"/>
                </a:solidFill>
              </a14:hiddenFill>
            </a:ext>
          </a:extLst>
        </p:spPr>
      </p:pic>
      <p:pic>
        <p:nvPicPr>
          <p:cNvPr id="13324" name="Picture 12">
            <a:extLst>
              <a:ext uri="{FF2B5EF4-FFF2-40B4-BE49-F238E27FC236}">
                <a16:creationId xmlns:a16="http://schemas.microsoft.com/office/drawing/2014/main" id="{B58489A5-9632-D6DA-7ABB-C804163892E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59574" y="4437112"/>
            <a:ext cx="3570159" cy="2223236"/>
          </a:xfrm>
          <a:prstGeom prst="rect">
            <a:avLst/>
          </a:prstGeom>
          <a:noFill/>
          <a:extLst>
            <a:ext uri="{909E8E84-426E-40DD-AFC4-6F175D3DCCD1}">
              <a14:hiddenFill xmlns:a14="http://schemas.microsoft.com/office/drawing/2010/main">
                <a:solidFill>
                  <a:srgbClr val="FFFFFF"/>
                </a:solidFill>
              </a14:hiddenFill>
            </a:ext>
          </a:extLst>
        </p:spPr>
      </p:pic>
      <p:sp>
        <p:nvSpPr>
          <p:cNvPr id="6" name="文本框 5">
            <a:extLst>
              <a:ext uri="{FF2B5EF4-FFF2-40B4-BE49-F238E27FC236}">
                <a16:creationId xmlns:a16="http://schemas.microsoft.com/office/drawing/2014/main" id="{97760F2D-2DEA-05B2-BD94-C012631DB7A5}"/>
              </a:ext>
            </a:extLst>
          </p:cNvPr>
          <p:cNvSpPr txBox="1"/>
          <p:nvPr/>
        </p:nvSpPr>
        <p:spPr>
          <a:xfrm>
            <a:off x="1115616" y="3953584"/>
            <a:ext cx="2211710" cy="400110"/>
          </a:xfrm>
          <a:prstGeom prst="rect">
            <a:avLst/>
          </a:prstGeom>
          <a:noFill/>
        </p:spPr>
        <p:txBody>
          <a:bodyPr wrap="square">
            <a:spAutoFit/>
          </a:bodyPr>
          <a:lstStyle/>
          <a:p>
            <a:r>
              <a:rPr lang="zh-CN" altLang="en-US" sz="2000" b="1" i="0" dirty="0">
                <a:solidFill>
                  <a:srgbClr val="007FA3"/>
                </a:solidFill>
                <a:effectLst/>
                <a:latin typeface="+mn-ea"/>
              </a:rPr>
              <a:t>美加边境</a:t>
            </a:r>
            <a:r>
              <a:rPr lang="en-US" altLang="zh-CN" sz="2000" b="1" i="0" dirty="0">
                <a:solidFill>
                  <a:srgbClr val="007FA3"/>
                </a:solidFill>
                <a:effectLst/>
                <a:latin typeface="+mn-ea"/>
              </a:rPr>
              <a:t>:</a:t>
            </a:r>
            <a:r>
              <a:rPr lang="zh-CN" altLang="en-US" sz="2000" b="1" i="0" dirty="0">
                <a:solidFill>
                  <a:srgbClr val="007FA3"/>
                </a:solidFill>
                <a:effectLst/>
                <a:latin typeface="+mn-ea"/>
              </a:rPr>
              <a:t>和平门</a:t>
            </a:r>
            <a:endParaRPr lang="zh-CN" altLang="en-US" sz="2000" b="1" dirty="0">
              <a:solidFill>
                <a:srgbClr val="007FA3"/>
              </a:solidFill>
              <a:latin typeface="+mn-ea"/>
            </a:endParaRPr>
          </a:p>
        </p:txBody>
      </p:sp>
      <p:sp>
        <p:nvSpPr>
          <p:cNvPr id="7" name="动作按钮: 转到主页 6">
            <a:hlinkClick r:id="rId7" action="ppaction://hlinksldjump" highlightClick="1"/>
            <a:extLst>
              <a:ext uri="{FF2B5EF4-FFF2-40B4-BE49-F238E27FC236}">
                <a16:creationId xmlns:a16="http://schemas.microsoft.com/office/drawing/2014/main" id="{2F4F20D2-22E4-AE6D-C7BF-C2354653DE82}"/>
              </a:ext>
            </a:extLst>
          </p:cNvPr>
          <p:cNvSpPr/>
          <p:nvPr/>
        </p:nvSpPr>
        <p:spPr>
          <a:xfrm>
            <a:off x="8261821" y="3862574"/>
            <a:ext cx="860540" cy="319908"/>
          </a:xfrm>
          <a:prstGeom prst="actionButtonHome">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err="1"/>
          </a:p>
        </p:txBody>
      </p:sp>
    </p:spTree>
    <p:extLst>
      <p:ext uri="{BB962C8B-B14F-4D97-AF65-F5344CB8AC3E}">
        <p14:creationId xmlns:p14="http://schemas.microsoft.com/office/powerpoint/2010/main" val="27183828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nodeType="afterEffect">
                                  <p:stCondLst>
                                    <p:cond delay="500"/>
                                  </p:stCondLst>
                                  <p:childTnLst>
                                    <p:set>
                                      <p:cBhvr>
                                        <p:cTn id="9" dur="1" fill="hold">
                                          <p:stCondLst>
                                            <p:cond delay="0"/>
                                          </p:stCondLst>
                                        </p:cTn>
                                        <p:tgtEl>
                                          <p:spTgt spid="13320"/>
                                        </p:tgtEl>
                                        <p:attrNameLst>
                                          <p:attrName>style.visibility</p:attrName>
                                        </p:attrNameLst>
                                      </p:cBhvr>
                                      <p:to>
                                        <p:strVal val="visible"/>
                                      </p:to>
                                    </p:set>
                                  </p:childTnLst>
                                </p:cTn>
                              </p:par>
                            </p:childTnLst>
                          </p:cTn>
                        </p:par>
                        <p:par>
                          <p:cTn id="10" fill="hold">
                            <p:stCondLst>
                              <p:cond delay="500"/>
                            </p:stCondLst>
                            <p:childTnLst>
                              <p:par>
                                <p:cTn id="11" presetID="1" presetClass="entr" presetSubtype="0" fill="hold" nodeType="afterEffect">
                                  <p:stCondLst>
                                    <p:cond delay="500"/>
                                  </p:stCondLst>
                                  <p:childTnLst>
                                    <p:set>
                                      <p:cBhvr>
                                        <p:cTn id="12" dur="1" fill="hold">
                                          <p:stCondLst>
                                            <p:cond delay="0"/>
                                          </p:stCondLst>
                                        </p:cTn>
                                        <p:tgtEl>
                                          <p:spTgt spid="13322"/>
                                        </p:tgtEl>
                                        <p:attrNameLst>
                                          <p:attrName>style.visibility</p:attrName>
                                        </p:attrNameLst>
                                      </p:cBhvr>
                                      <p:to>
                                        <p:strVal val="visible"/>
                                      </p:to>
                                    </p:set>
                                  </p:childTnLst>
                                </p:cTn>
                              </p:par>
                            </p:childTnLst>
                          </p:cTn>
                        </p:par>
                        <p:par>
                          <p:cTn id="13" fill="hold">
                            <p:stCondLst>
                              <p:cond delay="1000"/>
                            </p:stCondLst>
                            <p:childTnLst>
                              <p:par>
                                <p:cTn id="14" presetID="1" presetClass="entr" presetSubtype="0" fill="hold" nodeType="afterEffect">
                                  <p:stCondLst>
                                    <p:cond delay="500"/>
                                  </p:stCondLst>
                                  <p:childTnLst>
                                    <p:set>
                                      <p:cBhvr>
                                        <p:cTn id="15" dur="1" fill="hold">
                                          <p:stCondLst>
                                            <p:cond delay="0"/>
                                          </p:stCondLst>
                                        </p:cTn>
                                        <p:tgtEl>
                                          <p:spTgt spid="133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5">
            <a:extLst>
              <a:ext uri="{FF2B5EF4-FFF2-40B4-BE49-F238E27FC236}">
                <a16:creationId xmlns:a16="http://schemas.microsoft.com/office/drawing/2014/main" id="{EC5A31E4-E3EC-6487-6A59-AC5D13DE1150}"/>
              </a:ext>
            </a:extLst>
          </p:cNvPr>
          <p:cNvSpPr>
            <a:spLocks noChangeArrowheads="1"/>
          </p:cNvSpPr>
          <p:nvPr/>
        </p:nvSpPr>
        <p:spPr bwMode="auto">
          <a:xfrm>
            <a:off x="508000" y="306388"/>
            <a:ext cx="5511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110000"/>
              </a:lnSpc>
              <a:spcBef>
                <a:spcPts val="1800"/>
              </a:spcBef>
              <a:buClr>
                <a:srgbClr val="164487"/>
              </a:buClr>
              <a:buSzPct val="80000"/>
              <a:buFont typeface="Wingdings" panose="05000000000000000000" pitchFamily="2" charset="2"/>
              <a:buChar char="¦"/>
              <a:defRPr sz="2000">
                <a:solidFill>
                  <a:srgbClr val="164487"/>
                </a:solidFill>
                <a:latin typeface="Times New Roman" panose="02020603050405020304" pitchFamily="18" charset="0"/>
                <a:ea typeface="幼圆" panose="02010509060101010101" pitchFamily="49" charset="-122"/>
              </a:defRPr>
            </a:lvl1pPr>
            <a:lvl2pPr marL="742950" indent="-285750">
              <a:lnSpc>
                <a:spcPct val="130000"/>
              </a:lnSpc>
              <a:spcBef>
                <a:spcPts val="500"/>
              </a:spcBef>
              <a:buFont typeface="Calibri" panose="020F0502020204030204" pitchFamily="34" charset="0"/>
              <a:buChar char=" "/>
              <a:defRPr sz="1400">
                <a:solidFill>
                  <a:srgbClr val="7F7F7F"/>
                </a:solidFill>
                <a:latin typeface="Times New Roman" panose="02020603050405020304" pitchFamily="18" charset="0"/>
                <a:ea typeface="幼圆" panose="02010509060101010101" pitchFamily="49" charset="-122"/>
              </a:defRPr>
            </a:lvl2pPr>
            <a:lvl3pPr marL="11430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9pPr>
          </a:lstStyle>
          <a:p>
            <a:pPr eaLnBrk="1" hangingPunct="1">
              <a:lnSpc>
                <a:spcPct val="100000"/>
              </a:lnSpc>
              <a:spcBef>
                <a:spcPct val="20000"/>
              </a:spcBef>
              <a:buClrTx/>
              <a:buSzTx/>
              <a:buFont typeface="Arial" panose="020B0604020202020204" pitchFamily="34" charset="0"/>
              <a:buNone/>
            </a:pPr>
            <a:r>
              <a:rPr lang="en-US" altLang="zh-CN" sz="2800">
                <a:solidFill>
                  <a:srgbClr val="00B050"/>
                </a:solidFill>
                <a:latin typeface="Arial Black" panose="020B0A04020102020204" pitchFamily="34" charset="0"/>
                <a:ea typeface="宋体" panose="02010600030101010101" pitchFamily="2" charset="-122"/>
              </a:rPr>
              <a:t>Gold reserves of the U.S.</a:t>
            </a:r>
            <a:endParaRPr lang="zh-CN" altLang="en-US" sz="2800">
              <a:solidFill>
                <a:srgbClr val="00B050"/>
              </a:solidFill>
              <a:latin typeface="Arial Black" panose="020B0A04020102020204" pitchFamily="34" charset="0"/>
              <a:ea typeface="宋体" panose="02010600030101010101" pitchFamily="2" charset="-122"/>
            </a:endParaRPr>
          </a:p>
        </p:txBody>
      </p:sp>
      <p:grpSp>
        <p:nvGrpSpPr>
          <p:cNvPr id="101379" name="组合 4">
            <a:extLst>
              <a:ext uri="{FF2B5EF4-FFF2-40B4-BE49-F238E27FC236}">
                <a16:creationId xmlns:a16="http://schemas.microsoft.com/office/drawing/2014/main" id="{B8A541ED-F3CF-4D1A-4314-0DBC24961792}"/>
              </a:ext>
            </a:extLst>
          </p:cNvPr>
          <p:cNvGrpSpPr>
            <a:grpSpLocks/>
          </p:cNvGrpSpPr>
          <p:nvPr/>
        </p:nvGrpSpPr>
        <p:grpSpPr bwMode="auto">
          <a:xfrm>
            <a:off x="379413" y="1857375"/>
            <a:ext cx="6788150" cy="5000625"/>
            <a:chOff x="420688" y="1450976"/>
            <a:chExt cx="6245925" cy="4838846"/>
          </a:xfrm>
        </p:grpSpPr>
        <p:pic>
          <p:nvPicPr>
            <p:cNvPr id="101382" name="图片 2">
              <a:extLst>
                <a:ext uri="{FF2B5EF4-FFF2-40B4-BE49-F238E27FC236}">
                  <a16:creationId xmlns:a16="http://schemas.microsoft.com/office/drawing/2014/main" id="{EE58453B-D2FE-AF49-DC6D-5EF6CF0036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0688" y="1450976"/>
              <a:ext cx="6245925" cy="48388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矩形 3">
              <a:extLst>
                <a:ext uri="{FF2B5EF4-FFF2-40B4-BE49-F238E27FC236}">
                  <a16:creationId xmlns:a16="http://schemas.microsoft.com/office/drawing/2014/main" id="{7EBDB456-FFB0-A512-A7AC-C44B3BD7E522}"/>
                </a:ext>
              </a:extLst>
            </p:cNvPr>
            <p:cNvSpPr/>
            <p:nvPr/>
          </p:nvSpPr>
          <p:spPr bwMode="auto">
            <a:xfrm>
              <a:off x="1776211" y="5119282"/>
              <a:ext cx="2364862" cy="788041"/>
            </a:xfrm>
            <a:prstGeom prst="rect">
              <a:avLst/>
            </a:prstGeom>
            <a:solidFill>
              <a:schemeClr val="accent3">
                <a:lumMod val="85000"/>
              </a:schemeClr>
            </a:solidFill>
            <a:ln w="9525" cap="flat" cmpd="sng" algn="ctr">
              <a:noFill/>
              <a:prstDash val="solid"/>
              <a:round/>
              <a:headEnd type="none" w="med" len="med"/>
              <a:tailEnd type="none" w="med" len="med"/>
            </a:ln>
          </p:spPr>
          <p:txBody>
            <a:bodyPr/>
            <a:lstStyle/>
            <a:p>
              <a:pPr eaLnBrk="1" hangingPunct="1">
                <a:buFont typeface="Arial" panose="020B0604020202020204" pitchFamily="34" charset="0"/>
                <a:buNone/>
                <a:defRPr/>
              </a:pPr>
              <a:r>
                <a:rPr lang="en-US" altLang="zh-CN" sz="1600" b="1" dirty="0"/>
                <a:t>The U.S.</a:t>
              </a:r>
            </a:p>
            <a:p>
              <a:pPr marL="285750" indent="-285750" eaLnBrk="1" hangingPunct="1">
                <a:buFont typeface="Arial" panose="020B0604020202020204" pitchFamily="34" charset="0"/>
                <a:buChar char="•"/>
                <a:defRPr/>
              </a:pPr>
              <a:r>
                <a:rPr lang="en-US" altLang="zh-CN" sz="1600" b="1" dirty="0"/>
                <a:t>8 233.56 tons</a:t>
              </a:r>
            </a:p>
            <a:p>
              <a:pPr marL="285750" indent="-285750" eaLnBrk="1" hangingPunct="1">
                <a:buFont typeface="Arial" panose="020B0604020202020204" pitchFamily="34" charset="0"/>
                <a:buChar char="•"/>
                <a:defRPr/>
              </a:pPr>
              <a:r>
                <a:rPr lang="en-US" altLang="zh-CN" sz="1600" b="1" dirty="0">
                  <a:solidFill>
                    <a:srgbClr val="333333"/>
                  </a:solidFill>
                  <a:latin typeface="PingFang SC"/>
                </a:rPr>
                <a:t>&gt;78% in total reserves</a:t>
              </a:r>
              <a:endParaRPr lang="zh-CN" altLang="en-US" sz="1600" b="1" dirty="0"/>
            </a:p>
          </p:txBody>
        </p:sp>
      </p:grpSp>
      <p:sp>
        <p:nvSpPr>
          <p:cNvPr id="101380" name="文本框 10">
            <a:extLst>
              <a:ext uri="{FF2B5EF4-FFF2-40B4-BE49-F238E27FC236}">
                <a16:creationId xmlns:a16="http://schemas.microsoft.com/office/drawing/2014/main" id="{AFED48E7-3D1F-3D01-8785-48CBDDE7A17A}"/>
              </a:ext>
            </a:extLst>
          </p:cNvPr>
          <p:cNvSpPr txBox="1">
            <a:spLocks noChangeArrowheads="1"/>
          </p:cNvSpPr>
          <p:nvPr/>
        </p:nvSpPr>
        <p:spPr bwMode="auto">
          <a:xfrm>
            <a:off x="119062" y="847725"/>
            <a:ext cx="8845425" cy="101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lnSpc>
                <a:spcPct val="110000"/>
              </a:lnSpc>
              <a:spcBef>
                <a:spcPts val="1800"/>
              </a:spcBef>
              <a:buClr>
                <a:srgbClr val="164487"/>
              </a:buClr>
              <a:buSzPct val="80000"/>
              <a:buFont typeface="Wingdings" panose="05000000000000000000" pitchFamily="2" charset="2"/>
              <a:buChar char="¦"/>
              <a:defRPr sz="2000">
                <a:solidFill>
                  <a:srgbClr val="164487"/>
                </a:solidFill>
                <a:latin typeface="Times New Roman" panose="02020603050405020304" pitchFamily="18" charset="0"/>
                <a:ea typeface="幼圆" panose="02010509060101010101" pitchFamily="49" charset="-122"/>
              </a:defRPr>
            </a:lvl1pPr>
            <a:lvl2pPr marL="742950" indent="-285750">
              <a:lnSpc>
                <a:spcPct val="130000"/>
              </a:lnSpc>
              <a:spcBef>
                <a:spcPts val="500"/>
              </a:spcBef>
              <a:buFont typeface="Calibri" panose="020F0502020204030204" pitchFamily="34" charset="0"/>
              <a:buChar char=" "/>
              <a:defRPr sz="1400">
                <a:solidFill>
                  <a:srgbClr val="7F7F7F"/>
                </a:solidFill>
                <a:latin typeface="Times New Roman" panose="02020603050405020304" pitchFamily="18" charset="0"/>
                <a:ea typeface="幼圆" panose="02010509060101010101" pitchFamily="49" charset="-122"/>
              </a:defRPr>
            </a:lvl2pPr>
            <a:lvl3pPr marL="11430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9pPr>
          </a:lstStyle>
          <a:p>
            <a:pPr>
              <a:lnSpc>
                <a:spcPct val="100000"/>
              </a:lnSpc>
              <a:spcBef>
                <a:spcPct val="0"/>
              </a:spcBef>
              <a:buClrTx/>
              <a:buSzTx/>
              <a:buFont typeface="Arial" panose="020B0604020202020204" pitchFamily="34" charset="0"/>
              <a:buChar char="•"/>
            </a:pPr>
            <a:r>
              <a:rPr lang="en-US" altLang="zh-CN" b="1" dirty="0">
                <a:solidFill>
                  <a:schemeClr val="tx1"/>
                </a:solidFill>
                <a:latin typeface="Arial" panose="020B0604020202020204" pitchFamily="34" charset="0"/>
                <a:ea typeface="宋体" panose="02010600030101010101" pitchFamily="2" charset="-122"/>
                <a:cs typeface="Arial" panose="020B0604020202020204" pitchFamily="34" charset="0"/>
              </a:rPr>
              <a:t>After World War II, the United States owned about 30,000 tons of gold, accounting for </a:t>
            </a:r>
            <a:r>
              <a:rPr lang="en-US" altLang="zh-CN" b="1" dirty="0">
                <a:solidFill>
                  <a:srgbClr val="FF0000"/>
                </a:solidFill>
                <a:latin typeface="Arial" panose="020B0604020202020204" pitchFamily="34" charset="0"/>
                <a:ea typeface="宋体" panose="02010600030101010101" pitchFamily="2" charset="-122"/>
                <a:cs typeface="Arial" panose="020B0604020202020204" pitchFamily="34" charset="0"/>
              </a:rPr>
              <a:t>more than 75% </a:t>
            </a:r>
            <a:r>
              <a:rPr lang="en-US" altLang="zh-CN" b="1" dirty="0">
                <a:solidFill>
                  <a:schemeClr val="tx1"/>
                </a:solidFill>
                <a:latin typeface="Arial" panose="020B0604020202020204" pitchFamily="34" charset="0"/>
                <a:ea typeface="宋体" panose="02010600030101010101" pitchFamily="2" charset="-122"/>
                <a:cs typeface="Arial" panose="020B0604020202020204" pitchFamily="34" charset="0"/>
              </a:rPr>
              <a:t>of the total official gold reserves in the world. </a:t>
            </a:r>
            <a:endParaRPr lang="zh-CN" altLang="en-US" b="1" dirty="0">
              <a:solidFill>
                <a:schemeClr val="tx1"/>
              </a:solidFill>
              <a:latin typeface="Arial" panose="020B0604020202020204" pitchFamily="34" charset="0"/>
              <a:ea typeface="宋体" panose="02010600030101010101" pitchFamily="2" charset="-122"/>
              <a:cs typeface="Arial" panose="020B0604020202020204" pitchFamily="34" charset="0"/>
            </a:endParaRPr>
          </a:p>
        </p:txBody>
      </p:sp>
      <p:sp>
        <p:nvSpPr>
          <p:cNvPr id="101381" name="动作按钮: 转到主页 1">
            <a:hlinkClick r:id="rId4" action="ppaction://hlinksldjump" highlightClick="1"/>
            <a:extLst>
              <a:ext uri="{FF2B5EF4-FFF2-40B4-BE49-F238E27FC236}">
                <a16:creationId xmlns:a16="http://schemas.microsoft.com/office/drawing/2014/main" id="{349542B1-8C25-2E1C-CD24-147022CE281E}"/>
              </a:ext>
            </a:extLst>
          </p:cNvPr>
          <p:cNvSpPr>
            <a:spLocks noChangeArrowheads="1"/>
          </p:cNvSpPr>
          <p:nvPr/>
        </p:nvSpPr>
        <p:spPr bwMode="auto">
          <a:xfrm>
            <a:off x="8532813" y="6249988"/>
            <a:ext cx="508000" cy="427037"/>
          </a:xfrm>
          <a:prstGeom prst="actionButtonHome">
            <a:avLst/>
          </a:prstGeom>
          <a:solidFill>
            <a:schemeClr val="accent1"/>
          </a:solidFill>
          <a:ln w="9525" algn="ctr">
            <a:solidFill>
              <a:schemeClr val="tx1"/>
            </a:solidFill>
            <a:round/>
            <a:headEnd/>
            <a:tailEnd/>
          </a:ln>
        </p:spPr>
        <p:txBody>
          <a:bodyPr/>
          <a:lstStyle>
            <a:lvl1pPr>
              <a:lnSpc>
                <a:spcPct val="110000"/>
              </a:lnSpc>
              <a:spcBef>
                <a:spcPts val="1800"/>
              </a:spcBef>
              <a:buClr>
                <a:srgbClr val="164487"/>
              </a:buClr>
              <a:buSzPct val="80000"/>
              <a:buFont typeface="Wingdings" panose="05000000000000000000" pitchFamily="2" charset="2"/>
              <a:buChar char="¦"/>
              <a:defRPr sz="2000">
                <a:solidFill>
                  <a:srgbClr val="164487"/>
                </a:solidFill>
                <a:latin typeface="Times New Roman" panose="02020603050405020304" pitchFamily="18" charset="0"/>
                <a:ea typeface="幼圆" panose="02010509060101010101" pitchFamily="49" charset="-122"/>
              </a:defRPr>
            </a:lvl1pPr>
            <a:lvl2pPr marL="742950" indent="-285750">
              <a:lnSpc>
                <a:spcPct val="130000"/>
              </a:lnSpc>
              <a:spcBef>
                <a:spcPts val="500"/>
              </a:spcBef>
              <a:buFont typeface="Calibri" panose="020F0502020204030204" pitchFamily="34" charset="0"/>
              <a:buChar char=" "/>
              <a:defRPr sz="1400">
                <a:solidFill>
                  <a:srgbClr val="7F7F7F"/>
                </a:solidFill>
                <a:latin typeface="Times New Roman" panose="02020603050405020304" pitchFamily="18" charset="0"/>
                <a:ea typeface="幼圆" panose="02010509060101010101" pitchFamily="49" charset="-122"/>
              </a:defRPr>
            </a:lvl2pPr>
            <a:lvl3pPr marL="11430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3pPr>
            <a:lvl4pPr marL="16002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4pPr>
            <a:lvl5pPr marL="2057400" indent="-228600">
              <a:lnSpc>
                <a:spcPct val="90000"/>
              </a:lnSpc>
              <a:spcBef>
                <a:spcPts val="500"/>
              </a:spcBef>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5pPr>
            <a:lvl6pPr marL="25146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6pPr>
            <a:lvl7pPr marL="29718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7pPr>
            <a:lvl8pPr marL="34290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8pPr>
            <a:lvl9pPr marL="3886200" indent="-228600" eaLnBrk="0" fontAlgn="base" hangingPunct="0">
              <a:lnSpc>
                <a:spcPct val="90000"/>
              </a:lnSpc>
              <a:spcBef>
                <a:spcPts val="500"/>
              </a:spcBef>
              <a:spcAft>
                <a:spcPct val="0"/>
              </a:spcAft>
              <a:buFont typeface="Calibri" panose="020F0502020204030204" pitchFamily="34" charset="0"/>
              <a:buChar char="•"/>
              <a:defRPr sz="2000">
                <a:solidFill>
                  <a:schemeClr val="tx1"/>
                </a:solidFill>
                <a:latin typeface="Calibri" panose="020F0502020204030204" pitchFamily="34" charset="0"/>
                <a:ea typeface="幼圆" panose="02010509060101010101" pitchFamily="49" charset="-122"/>
              </a:defRPr>
            </a:lvl9pPr>
          </a:lstStyle>
          <a:p>
            <a:pPr eaLnBrk="1" hangingPunct="1">
              <a:lnSpc>
                <a:spcPct val="100000"/>
              </a:lnSpc>
              <a:spcBef>
                <a:spcPct val="0"/>
              </a:spcBef>
              <a:buClrTx/>
              <a:buSzTx/>
              <a:buFont typeface="Arial" panose="020B0604020202020204" pitchFamily="34" charset="0"/>
              <a:buNone/>
            </a:pPr>
            <a:endParaRPr lang="zh-CN" altLang="en-US" sz="1800">
              <a:solidFill>
                <a:schemeClr val="tx1"/>
              </a:solidFill>
              <a:latin typeface="Arial" panose="020B0604020202020204" pitchFamily="34" charset="0"/>
              <a:ea typeface="宋体" panose="02010600030101010101" pitchFamily="2" charset="-122"/>
            </a:endParaRPr>
          </a:p>
        </p:txBody>
      </p:sp>
      <p:sp>
        <p:nvSpPr>
          <p:cNvPr id="3" name="文本框 2">
            <a:extLst>
              <a:ext uri="{FF2B5EF4-FFF2-40B4-BE49-F238E27FC236}">
                <a16:creationId xmlns:a16="http://schemas.microsoft.com/office/drawing/2014/main" id="{792B20F8-3FE2-0F4C-84B9-B73E525F186C}"/>
              </a:ext>
            </a:extLst>
          </p:cNvPr>
          <p:cNvSpPr txBox="1"/>
          <p:nvPr/>
        </p:nvSpPr>
        <p:spPr>
          <a:xfrm>
            <a:off x="7473044" y="2274838"/>
            <a:ext cx="1536573" cy="2308324"/>
          </a:xfrm>
          <a:prstGeom prst="rect">
            <a:avLst/>
          </a:prstGeom>
          <a:noFill/>
        </p:spPr>
        <p:txBody>
          <a:bodyPr wrap="square">
            <a:spAutoFit/>
          </a:bodyPr>
          <a:lstStyle/>
          <a:p>
            <a:pPr marL="285750" indent="-285750">
              <a:buFont typeface="Arial" panose="020B0604020202020204" pitchFamily="34" charset="0"/>
              <a:buChar char="•"/>
            </a:pPr>
            <a:r>
              <a:rPr lang="en-US" altLang="zh-CN" sz="1800" dirty="0">
                <a:solidFill>
                  <a:schemeClr val="tx1"/>
                </a:solidFill>
                <a:latin typeface="Arial" panose="020B0604020202020204" pitchFamily="34" charset="0"/>
                <a:ea typeface="宋体" panose="02010600030101010101" pitchFamily="2" charset="-122"/>
              </a:rPr>
              <a:t>The US had only about 8% of the world’s population after the WWII.</a:t>
            </a:r>
            <a:endParaRPr lang="zh-CN" altLang="en-US" dirty="0"/>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sz="3600" dirty="0">
                <a:ea typeface="ヒラギノ角ゴ Pro W3" pitchFamily="-84" charset="-128"/>
              </a:rPr>
              <a:t>生产可能性</a:t>
            </a:r>
            <a:r>
              <a:rPr lang="en-US" altLang="en-US" sz="3600" dirty="0">
                <a:ea typeface="ヒラギノ角ゴ Pro W3" pitchFamily="-84" charset="-128"/>
              </a:rPr>
              <a:t> </a:t>
            </a:r>
            <a:r>
              <a:rPr lang="en-US" altLang="en-US" sz="2000" b="0" dirty="0">
                <a:ea typeface="ヒラギノ角ゴ Pro W3" pitchFamily="-84" charset="-128"/>
              </a:rPr>
              <a:t>(2 of 4)</a:t>
            </a:r>
            <a:endParaRPr lang="en-IN" sz="2000" b="0" dirty="0"/>
          </a:p>
        </p:txBody>
      </p:sp>
      <p:sp>
        <p:nvSpPr>
          <p:cNvPr id="3" name="Content Placeholder 2"/>
          <p:cNvSpPr>
            <a:spLocks noGrp="1"/>
          </p:cNvSpPr>
          <p:nvPr>
            <p:ph idx="1"/>
          </p:nvPr>
        </p:nvSpPr>
        <p:spPr>
          <a:xfrm>
            <a:off x="428596" y="1500175"/>
            <a:ext cx="8334404" cy="4572032"/>
          </a:xfrm>
          <a:solidFill>
            <a:schemeClr val="bg1"/>
          </a:solidFill>
        </p:spPr>
        <p:txBody>
          <a:bodyPr/>
          <a:lstStyle/>
          <a:p>
            <a:r>
              <a:rPr lang="zh-CN" altLang="en-US" sz="2400" dirty="0">
                <a:latin typeface="+mn-ea"/>
              </a:rPr>
              <a:t>生产可能性描述了在给定的要素禀赋和技术条件下可以生产的不同数量的棉布和食品。</a:t>
            </a:r>
            <a:endParaRPr lang="en-US" altLang="en-US" sz="2400" dirty="0">
              <a:latin typeface="+mn-ea"/>
            </a:endParaRPr>
          </a:p>
          <a:p>
            <a:r>
              <a:rPr lang="zh-CN" altLang="en-US" sz="2400" b="1" dirty="0">
                <a:ea typeface="ヒラギノ角ゴ Pro W3" pitchFamily="-84" charset="-128"/>
                <a:sym typeface="Wingdings" pitchFamily="2" charset="2"/>
              </a:rPr>
              <a:t>考虑资源约束：</a:t>
            </a:r>
            <a:endParaRPr lang="en-US" altLang="zh-CN" sz="2400" b="1" dirty="0">
              <a:ea typeface="ヒラギノ角ゴ Pro W3" pitchFamily="-84" charset="-128"/>
              <a:sym typeface="Wingdings" pitchFamily="2" charset="2"/>
            </a:endParaRPr>
          </a:p>
          <a:p>
            <a:endParaRPr lang="en-US" altLang="en-US" sz="2400" b="1" dirty="0">
              <a:ea typeface="ヒラギノ角ゴ Pro W3" pitchFamily="-84" charset="-128"/>
            </a:endParaRPr>
          </a:p>
          <a:p>
            <a:r>
              <a:rPr lang="zh-CN" altLang="en-US" sz="2400" dirty="0">
                <a:latin typeface="+mn-ea"/>
                <a:sym typeface="Wingdings" pitchFamily="2" charset="2"/>
              </a:rPr>
              <a:t> 介于（</a:t>
            </a:r>
            <a:r>
              <a:rPr lang="en-US" altLang="zh-CN" sz="2400" dirty="0">
                <a:latin typeface="+mn-ea"/>
                <a:sym typeface="Wingdings" pitchFamily="2" charset="2"/>
              </a:rPr>
              <a:t>1500,0</a:t>
            </a:r>
            <a:r>
              <a:rPr lang="zh-CN" altLang="en-US" sz="2400" dirty="0">
                <a:latin typeface="+mn-ea"/>
                <a:sym typeface="Wingdings" pitchFamily="2" charset="2"/>
              </a:rPr>
              <a:t>）和（</a:t>
            </a:r>
            <a:r>
              <a:rPr lang="en-US" altLang="zh-CN" sz="2400" dirty="0">
                <a:latin typeface="+mn-ea"/>
                <a:sym typeface="Wingdings" pitchFamily="2" charset="2"/>
              </a:rPr>
              <a:t>0,1000</a:t>
            </a:r>
            <a:r>
              <a:rPr lang="zh-CN" altLang="en-US" sz="2400" dirty="0">
                <a:latin typeface="+mn-ea"/>
                <a:sym typeface="Wingdings" pitchFamily="2" charset="2"/>
              </a:rPr>
              <a:t>）之间的直线</a:t>
            </a:r>
            <a:endParaRPr lang="en-US" altLang="en-US" sz="2400" dirty="0">
              <a:latin typeface="+mn-ea"/>
              <a:sym typeface="Wingdings" pitchFamily="2" charset="2"/>
            </a:endParaRPr>
          </a:p>
          <a:p>
            <a:pPr lvl="1"/>
            <a:r>
              <a:rPr lang="zh-CN" altLang="en-US" sz="2000" dirty="0">
                <a:latin typeface="+mn-ea"/>
                <a:sym typeface="Wingdings" pitchFamily="2" charset="2"/>
              </a:rPr>
              <a:t>与绘制李嘉图模型中生产可能性曲线的方式相同</a:t>
            </a:r>
            <a:endParaRPr lang="en-US" altLang="zh-CN" sz="2000" dirty="0">
              <a:latin typeface="+mn-ea"/>
              <a:sym typeface="Wingdings" pitchFamily="2" charset="2"/>
            </a:endParaRPr>
          </a:p>
          <a:p>
            <a:endParaRPr lang="en-US" altLang="en-US" sz="2400" dirty="0">
              <a:ea typeface="ヒラギノ角ゴ Pro W3" pitchFamily="-84" charset="-128"/>
              <a:sym typeface="Wingdings" pitchFamily="2" charset="2"/>
            </a:endParaRPr>
          </a:p>
          <a:p>
            <a:r>
              <a:rPr lang="en-US" altLang="en-US" sz="2400" dirty="0">
                <a:latin typeface="+mn-ea"/>
                <a:sym typeface="Wingdings" pitchFamily="2" charset="2"/>
              </a:rPr>
              <a:t>  </a:t>
            </a:r>
            <a:r>
              <a:rPr lang="zh-CN" altLang="en-US" sz="2400" dirty="0">
                <a:latin typeface="+mn-ea"/>
                <a:sym typeface="Wingdings" pitchFamily="2" charset="2"/>
              </a:rPr>
              <a:t>介于</a:t>
            </a:r>
            <a:r>
              <a:rPr lang="en-US" altLang="en-US" sz="2400" dirty="0">
                <a:latin typeface="+mn-ea"/>
                <a:sym typeface="Wingdings" pitchFamily="2" charset="2"/>
              </a:rPr>
              <a:t>(1000,0) </a:t>
            </a:r>
            <a:r>
              <a:rPr lang="zh-CN" altLang="en-US" sz="2400" dirty="0">
                <a:latin typeface="+mn-ea"/>
                <a:sym typeface="Wingdings" pitchFamily="2" charset="2"/>
              </a:rPr>
              <a:t>和</a:t>
            </a:r>
            <a:r>
              <a:rPr lang="en-US" altLang="en-US" sz="2400" dirty="0">
                <a:latin typeface="+mn-ea"/>
                <a:sym typeface="Wingdings" pitchFamily="2" charset="2"/>
              </a:rPr>
              <a:t> (0,2000) </a:t>
            </a:r>
            <a:r>
              <a:rPr lang="zh-CN" altLang="en-US" sz="2400" dirty="0">
                <a:latin typeface="+mn-ea"/>
                <a:sym typeface="Wingdings" pitchFamily="2" charset="2"/>
              </a:rPr>
              <a:t>之间的直线</a:t>
            </a:r>
            <a:endParaRPr lang="en-US" altLang="en-US" sz="2400" dirty="0">
              <a:latin typeface="+mn-ea"/>
              <a:sym typeface="Wingdings" pitchFamily="2" charset="2"/>
            </a:endParaRPr>
          </a:p>
          <a:p>
            <a:endParaRPr lang="en-US" altLang="en-US" sz="2400" dirty="0"/>
          </a:p>
        </p:txBody>
      </p:sp>
      <p:graphicFrame>
        <p:nvGraphicFramePr>
          <p:cNvPr id="4" name="Object 3"/>
          <p:cNvGraphicFramePr>
            <a:graphicFrameLocks noChangeAspect="1"/>
          </p:cNvGraphicFramePr>
          <p:nvPr>
            <p:extLst>
              <p:ext uri="{D42A27DB-BD31-4B8C-83A1-F6EECF244321}">
                <p14:modId xmlns:p14="http://schemas.microsoft.com/office/powerpoint/2010/main" val="1277051093"/>
              </p:ext>
            </p:extLst>
          </p:nvPr>
        </p:nvGraphicFramePr>
        <p:xfrm>
          <a:off x="4921498" y="2937798"/>
          <a:ext cx="2540000" cy="469900"/>
        </p:xfrm>
        <a:graphic>
          <a:graphicData uri="http://schemas.openxmlformats.org/presentationml/2006/ole">
            <mc:AlternateContent xmlns:mc="http://schemas.openxmlformats.org/markup-compatibility/2006">
              <mc:Choice xmlns:v="urn:schemas-microsoft-com:vml" Requires="v">
                <p:oleObj spid="_x0000_s3079" name="Equation" r:id="rId4" imgW="1219200" imgH="228600" progId="">
                  <p:embed/>
                </p:oleObj>
              </mc:Choice>
              <mc:Fallback>
                <p:oleObj name="Equation" r:id="rId4" imgW="1219200" imgH="228600" progId="">
                  <p:embed/>
                  <p:pic>
                    <p:nvPicPr>
                      <p:cNvPr id="0" name="Picture 2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921498" y="2937798"/>
                        <a:ext cx="25400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4"/>
          <p:cNvGraphicFramePr>
            <a:graphicFrameLocks noChangeAspect="1"/>
          </p:cNvGraphicFramePr>
          <p:nvPr>
            <p:extLst>
              <p:ext uri="{D42A27DB-BD31-4B8C-83A1-F6EECF244321}">
                <p14:modId xmlns:p14="http://schemas.microsoft.com/office/powerpoint/2010/main" val="3062249198"/>
              </p:ext>
            </p:extLst>
          </p:nvPr>
        </p:nvGraphicFramePr>
        <p:xfrm>
          <a:off x="5004048" y="4516913"/>
          <a:ext cx="2374900" cy="469900"/>
        </p:xfrm>
        <a:graphic>
          <a:graphicData uri="http://schemas.openxmlformats.org/presentationml/2006/ole">
            <mc:AlternateContent xmlns:mc="http://schemas.openxmlformats.org/markup-compatibility/2006">
              <mc:Choice xmlns:v="urn:schemas-microsoft-com:vml" Requires="v">
                <p:oleObj spid="_x0000_s3080" name="Equation" r:id="rId6" imgW="1143000" imgH="228600" progId="">
                  <p:embed/>
                </p:oleObj>
              </mc:Choice>
              <mc:Fallback>
                <p:oleObj name="Equation" r:id="rId6" imgW="1143000" imgH="228600" progId="">
                  <p:embed/>
                  <p:pic>
                    <p:nvPicPr>
                      <p:cNvPr id="0" name="Picture 3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004048" y="4516913"/>
                        <a:ext cx="2374900" cy="4699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矩形 5"/>
          <p:cNvSpPr/>
          <p:nvPr/>
        </p:nvSpPr>
        <p:spPr>
          <a:xfrm>
            <a:off x="2114570" y="2946033"/>
            <a:ext cx="2452916" cy="461665"/>
          </a:xfrm>
          <a:prstGeom prst="rect">
            <a:avLst/>
          </a:prstGeom>
        </p:spPr>
        <p:txBody>
          <a:bodyPr wrap="none">
            <a:spAutoFit/>
          </a:bodyPr>
          <a:lstStyle/>
          <a:p>
            <a:r>
              <a:rPr lang="zh-CN" altLang="en-US" sz="2400" b="1" dirty="0">
                <a:solidFill>
                  <a:srgbClr val="C00000"/>
                </a:solidFill>
              </a:rPr>
              <a:t>资本的资源约束</a:t>
            </a:r>
            <a:r>
              <a:rPr lang="en-US" altLang="zh-CN" sz="2400" b="1" dirty="0">
                <a:solidFill>
                  <a:srgbClr val="C00000"/>
                </a:solidFill>
              </a:rPr>
              <a:t>:</a:t>
            </a:r>
            <a:endParaRPr lang="zh-CN" altLang="en-US" sz="2400" b="1" dirty="0">
              <a:solidFill>
                <a:srgbClr val="C00000"/>
              </a:solidFill>
            </a:endParaRPr>
          </a:p>
        </p:txBody>
      </p:sp>
      <p:sp>
        <p:nvSpPr>
          <p:cNvPr id="7" name="矩形 6"/>
          <p:cNvSpPr/>
          <p:nvPr/>
        </p:nvSpPr>
        <p:spPr>
          <a:xfrm>
            <a:off x="2130083" y="4509120"/>
            <a:ext cx="2674130" cy="461665"/>
          </a:xfrm>
          <a:prstGeom prst="rect">
            <a:avLst/>
          </a:prstGeom>
        </p:spPr>
        <p:txBody>
          <a:bodyPr wrap="none">
            <a:spAutoFit/>
          </a:bodyPr>
          <a:lstStyle/>
          <a:p>
            <a:r>
              <a:rPr lang="zh-CN" altLang="en-US" sz="2400" b="1" dirty="0">
                <a:solidFill>
                  <a:srgbClr val="C00000"/>
                </a:solidFill>
              </a:rPr>
              <a:t>劳动的资源约束：</a:t>
            </a:r>
          </a:p>
        </p:txBody>
      </p:sp>
    </p:spTree>
    <p:extLst>
      <p:ext uri="{BB962C8B-B14F-4D97-AF65-F5344CB8AC3E}">
        <p14:creationId xmlns:p14="http://schemas.microsoft.com/office/powerpoint/2010/main" val="16658797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par>
                                <p:cTn id="8" presetID="3" presetClass="entr" presetSubtype="1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linds(horizontal)">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animEffect transition="in" filter="blinds(horizontal)">
                                      <p:cBhvr>
                                        <p:cTn id="15" dur="500"/>
                                        <p:tgtEl>
                                          <p:spTgt spid="3">
                                            <p:txEl>
                                              <p:pRg st="4" end="4"/>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blinds(horizontal)">
                                      <p:cBhvr>
                                        <p:cTn id="20" dur="5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Effect transition="in" filter="blinds(horizontal)">
                                      <p:cBhvr>
                                        <p:cTn id="25" dur="500"/>
                                        <p:tgtEl>
                                          <p:spTgt spid="7"/>
                                        </p:tgtEl>
                                      </p:cBhvr>
                                    </p:animEffect>
                                  </p:childTnLst>
                                </p:cTn>
                              </p:par>
                              <p:par>
                                <p:cTn id="26" presetID="3" presetClass="entr" presetSubtype="10" fill="hold" nodeType="withEffect">
                                  <p:stCondLst>
                                    <p:cond delay="0"/>
                                  </p:stCondLst>
                                  <p:childTnLst>
                                    <p:set>
                                      <p:cBhvr>
                                        <p:cTn id="27" dur="1" fill="hold">
                                          <p:stCondLst>
                                            <p:cond delay="0"/>
                                          </p:stCondLst>
                                        </p:cTn>
                                        <p:tgtEl>
                                          <p:spTgt spid="5"/>
                                        </p:tgtEl>
                                        <p:attrNameLst>
                                          <p:attrName>style.visibility</p:attrName>
                                        </p:attrNameLst>
                                      </p:cBhvr>
                                      <p:to>
                                        <p:strVal val="visible"/>
                                      </p:to>
                                    </p:set>
                                    <p:animEffect transition="in" filter="blinds(horizontal)">
                                      <p:cBhvr>
                                        <p:cTn id="28" dur="500"/>
                                        <p:tgtEl>
                                          <p:spTgt spid="5"/>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Effect transition="in" filter="blinds(horizontal)">
                                      <p:cBhvr>
                                        <p:cTn id="33"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theme/theme1.xml><?xml version="1.0" encoding="utf-8"?>
<a:theme xmlns:a="http://schemas.openxmlformats.org/drawingml/2006/main" name="508 Lecture">
  <a:themeElements>
    <a:clrScheme name="Custom 7">
      <a:dk1>
        <a:sysClr val="windowText" lastClr="000000"/>
      </a:dk1>
      <a:lt1>
        <a:sysClr val="window" lastClr="FFFFFF"/>
      </a:lt1>
      <a:dk2>
        <a:srgbClr val="000000"/>
      </a:dk2>
      <a:lt2>
        <a:srgbClr val="007FA3"/>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经典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sz="2000" dirty="0" err="1" smtClean="0"/>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tx1"/>
          </a:solidFill>
        </a:ln>
      </a:spPr>
      <a:bodyPr/>
      <a:lstStyle/>
      <a:style>
        <a:lnRef idx="1">
          <a:schemeClr val="accent1"/>
        </a:lnRef>
        <a:fillRef idx="0">
          <a:schemeClr val="accent1"/>
        </a:fillRef>
        <a:effectRef idx="0">
          <a:schemeClr val="accent1"/>
        </a:effectRef>
        <a:fontRef idx="minor">
          <a:schemeClr val="tx1"/>
        </a:fontRef>
      </a:style>
    </a:lnDef>
    <a:txDef>
      <a:spPr>
        <a:noFill/>
      </a:spPr>
      <a:bodyPr wrap="none" rtlCol="0">
        <a:spAutoFit/>
      </a:bodyPr>
      <a:lstStyle>
        <a:defPPr>
          <a:defRPr sz="2000" dirty="0" err="1" smtClean="0"/>
        </a:defPPr>
      </a:lstStyle>
    </a:txDef>
  </a:objectDefaults>
  <a:extraClrSchemeLst/>
</a:theme>
</file>

<file path=ppt/theme/theme2.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Pearson 508">
      <a:dk1>
        <a:sysClr val="windowText" lastClr="000000"/>
      </a:dk1>
      <a:lt1>
        <a:sysClr val="window" lastClr="FFFFFF"/>
      </a:lt1>
      <a:dk2>
        <a:srgbClr val="000000"/>
      </a:dk2>
      <a:lt2>
        <a:srgbClr val="EEEEEE"/>
      </a:lt2>
      <a:accent1>
        <a:srgbClr val="3C1581"/>
      </a:accent1>
      <a:accent2>
        <a:srgbClr val="1A6C7C"/>
      </a:accent2>
      <a:accent3>
        <a:srgbClr val="CC730D"/>
      </a:accent3>
      <a:accent4>
        <a:srgbClr val="B2AA00"/>
      </a:accent4>
      <a:accent5>
        <a:srgbClr val="1B9332"/>
      </a:accent5>
      <a:accent6>
        <a:srgbClr val="7F7F7F"/>
      </a:accent6>
      <a:hlink>
        <a:srgbClr val="3C1581"/>
      </a:hlink>
      <a:folHlink>
        <a:srgbClr val="7F7F7F"/>
      </a:folHlink>
    </a:clrScheme>
    <a:fontScheme name="Office Classic 2">
      <a:maj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Arial"/>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C03_KR</Template>
  <TotalTime>16073</TotalTime>
  <Words>9048</Words>
  <Application>Microsoft Macintosh PowerPoint</Application>
  <PresentationFormat>On-screen Show (4:3)</PresentationFormat>
  <Paragraphs>923</Paragraphs>
  <Slides>85</Slides>
  <Notes>66</Notes>
  <HiddenSlides>0</HiddenSlides>
  <MMClips>0</MMClips>
  <ScaleCrop>false</ScaleCrop>
  <HeadingPairs>
    <vt:vector size="8" baseType="variant">
      <vt:variant>
        <vt:lpstr>Fonts Used</vt:lpstr>
      </vt:variant>
      <vt:variant>
        <vt:i4>19</vt:i4>
      </vt:variant>
      <vt:variant>
        <vt:lpstr>Theme</vt:lpstr>
      </vt:variant>
      <vt:variant>
        <vt:i4>1</vt:i4>
      </vt:variant>
      <vt:variant>
        <vt:lpstr>Embedded OLE Servers</vt:lpstr>
      </vt:variant>
      <vt:variant>
        <vt:i4>2</vt:i4>
      </vt:variant>
      <vt:variant>
        <vt:lpstr>Slide Titles</vt:lpstr>
      </vt:variant>
      <vt:variant>
        <vt:i4>85</vt:i4>
      </vt:variant>
    </vt:vector>
  </HeadingPairs>
  <TitlesOfParts>
    <vt:vector size="107" baseType="lpstr">
      <vt:lpstr>楷体</vt:lpstr>
      <vt:lpstr>楷体_GB2312</vt:lpstr>
      <vt:lpstr>隶书</vt:lpstr>
      <vt:lpstr>MicrosoftYaHei</vt:lpstr>
      <vt:lpstr>MicrosoftYaHei Bold</vt:lpstr>
      <vt:lpstr>PingFang SC</vt:lpstr>
      <vt:lpstr>黑体</vt:lpstr>
      <vt:lpstr>宋体</vt:lpstr>
      <vt:lpstr>华文仿宋</vt:lpstr>
      <vt:lpstr>TimesNewRomanPSMT</vt:lpstr>
      <vt:lpstr>华光小标宋_CNKI</vt:lpstr>
      <vt:lpstr>Arial</vt:lpstr>
      <vt:lpstr>Arial</vt:lpstr>
      <vt:lpstr>Arial Black</vt:lpstr>
      <vt:lpstr>Arial Narrow</vt:lpstr>
      <vt:lpstr>Comic Sans MS</vt:lpstr>
      <vt:lpstr>Tahoma</vt:lpstr>
      <vt:lpstr>Times New Roman</vt:lpstr>
      <vt:lpstr>Wingdings</vt:lpstr>
      <vt:lpstr>508 Lecture</vt:lpstr>
      <vt:lpstr>Paint.Picture</vt:lpstr>
      <vt:lpstr>Equation</vt:lpstr>
      <vt:lpstr>International Economics: Theory and Policy     国际经济学 ：理论与政策</vt:lpstr>
      <vt:lpstr>学习目标</vt:lpstr>
      <vt:lpstr>引言</vt:lpstr>
      <vt:lpstr>引言</vt:lpstr>
      <vt:lpstr>引言</vt:lpstr>
      <vt:lpstr>目录</vt:lpstr>
      <vt:lpstr>1. 两要素 H-O 模型</vt:lpstr>
      <vt:lpstr>生产可能性 (1 of 4)</vt:lpstr>
      <vt:lpstr>生产可能性 (2 of 4)</vt:lpstr>
      <vt:lpstr>图 5.1 要素不可替代时的生产可能性边界</vt:lpstr>
      <vt:lpstr>图 5.1 要素不可替代时的生产可能性边界</vt:lpstr>
      <vt:lpstr>生产可能性(3 of 4)</vt:lpstr>
      <vt:lpstr>图5.2 要素可替代下的生产可能性边界</vt:lpstr>
      <vt:lpstr>生产可能性(4 of 4)</vt:lpstr>
      <vt:lpstr>图5.3 生产与价格</vt:lpstr>
      <vt:lpstr>投入组合的选择(1 of 3)</vt:lpstr>
      <vt:lpstr>投入组合的选择(2 of 3)</vt:lpstr>
      <vt:lpstr>投入组合的选择(3 of 3)</vt:lpstr>
      <vt:lpstr>要素价格与商品价格(1 of 3)</vt:lpstr>
      <vt:lpstr>图5.6 要素价格与商品价格</vt:lpstr>
      <vt:lpstr>要素价格与商品价格(2 of 3)</vt:lpstr>
      <vt:lpstr>图 5.6 要素价格与商品价格</vt:lpstr>
      <vt:lpstr>图 5.7 从产品价格到要素投入的选择</vt:lpstr>
      <vt:lpstr>要素价格与商品价格(3 of 3)</vt:lpstr>
      <vt:lpstr>图5-8:</vt:lpstr>
      <vt:lpstr>资源与产出 (1 of 3)</vt:lpstr>
      <vt:lpstr> 图 5--9: 资本供给的增加 </vt:lpstr>
      <vt:lpstr>  图 5-10: 资源与生产可能性 </vt:lpstr>
      <vt:lpstr>资源与产出(2 of 3)</vt:lpstr>
      <vt:lpstr>图5.8 资源与生产可能性</vt:lpstr>
      <vt:lpstr>资源与产出(3 of 3)</vt:lpstr>
      <vt:lpstr>2. 贸易对两要素经济的影响(1 of 4)</vt:lpstr>
      <vt:lpstr>2.贸易对两要素经济的影响(2 of 4)</vt:lpstr>
      <vt:lpstr>图 5.9 贸易使相对价格趋同</vt:lpstr>
      <vt:lpstr>2.贸易对两要素经济的影响(3 of 4)</vt:lpstr>
      <vt:lpstr>2.贸易对两要素经济的影响(4 of 4)</vt:lpstr>
      <vt:lpstr>贸易与收入分配(1 of 3)</vt:lpstr>
      <vt:lpstr>贸易与收入分配(2 of 3)</vt:lpstr>
      <vt:lpstr>贸易与收入分配(3 of 3)</vt:lpstr>
      <vt:lpstr>南北贸易与收入不平等(1 of 4)</vt:lpstr>
      <vt:lpstr>南北贸易与收入不平等(2 of 4)</vt:lpstr>
      <vt:lpstr>南北贸易与收入不平等(3 of 4)</vt:lpstr>
      <vt:lpstr>南北贸易与收入不平等(4 of 4)</vt:lpstr>
      <vt:lpstr>技能偏向型技术进步与收入不平等 (1 of 4)</vt:lpstr>
      <vt:lpstr>技能偏向型技术进步与收入不平等 (2 of 4)</vt:lpstr>
      <vt:lpstr>技能偏向型技术进步与收入不平等 (3 of 4)</vt:lpstr>
      <vt:lpstr>图5.11 美国非生产性-生产性工人就业率在四组产业中的变化</vt:lpstr>
      <vt:lpstr>技能偏向型技术进步与收入不平等 (4 of 4)</vt:lpstr>
      <vt:lpstr>资本技能互补性 (1 of 2)</vt:lpstr>
      <vt:lpstr>资本技能互补性(2 of 2)</vt:lpstr>
      <vt:lpstr>要素价格均等化 (1 of 3)</vt:lpstr>
      <vt:lpstr>表 5.1 各国工资率的比较   （美国=100）</vt:lpstr>
      <vt:lpstr>要素价格均等化(2 of 3)</vt:lpstr>
      <vt:lpstr>要素价格均等化(3 of 3)</vt:lpstr>
      <vt:lpstr>3. 对H-O模型的实证分析 (1 of 7)</vt:lpstr>
      <vt:lpstr>3.对H-O模型的实证分析 (2 of 7)</vt:lpstr>
      <vt:lpstr>表5.2 1962年美国进出口产品包含的要素含量</vt:lpstr>
      <vt:lpstr>3.对H-O模型的实证分析(3 of 7)</vt:lpstr>
      <vt:lpstr>3.对H-O模型的实证分析(4 of 7)</vt:lpstr>
      <vt:lpstr>表5.3 1983年估计技术效率    （美国=1）</vt:lpstr>
      <vt:lpstr>表 5.4 A更符合贸易要素含量的检验</vt:lpstr>
      <vt:lpstr>3.对H-O模型的实证分析(5 of 7)</vt:lpstr>
      <vt:lpstr>3.对H-O模型的实证分析(6 of 7)</vt:lpstr>
      <vt:lpstr>3.对H-O模型的实证分析(7 of 7)</vt:lpstr>
      <vt:lpstr>本章小结</vt:lpstr>
      <vt:lpstr>作业</vt:lpstr>
      <vt:lpstr>补充作业：</vt:lpstr>
      <vt:lpstr>本 章 完</vt:lpstr>
      <vt:lpstr>思考题</vt:lpstr>
      <vt:lpstr>思考题</vt:lpstr>
      <vt:lpstr>PowerPoint Presentation</vt:lpstr>
      <vt:lpstr>要素禀赋(factor endowments)</vt:lpstr>
      <vt:lpstr>要素禀赋的物质定义法</vt:lpstr>
      <vt:lpstr>要素禀赋的价格定义法</vt:lpstr>
      <vt:lpstr>要素密集度(factor intensity)</vt:lpstr>
      <vt:lpstr>等产量曲线</vt:lpstr>
      <vt:lpstr> 两种特殊的等产量曲线</vt:lpstr>
      <vt:lpstr>要素密集度与等产量线图示</vt:lpstr>
      <vt:lpstr>要素禀赋和生产可能性曲线的形状</vt:lpstr>
      <vt:lpstr>图 5.12 美国和世界平均的企业劳动份额</vt:lpstr>
      <vt:lpstr>不同的资源条件 完全不同的产品</vt:lpstr>
      <vt:lpstr>同样的产品，不同的生产技术</vt:lpstr>
      <vt:lpstr>PowerPoint Presentation</vt:lpstr>
      <vt:lpstr>PowerPoint Presentation</vt:lpstr>
      <vt:lpstr>PowerPoint Presentation</vt:lpstr>
    </vt:vector>
  </TitlesOfParts>
  <Company>SPi</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International Economics: Theory and Policy, Eleventh Edition</dc:title>
  <dc:subject>Business</dc:subject>
  <dc:creator>Krugman/Obstfeld/Melitz</dc:creator>
  <cp:lastModifiedBy>Aizhen Chen</cp:lastModifiedBy>
  <cp:revision>2071</cp:revision>
  <dcterms:created xsi:type="dcterms:W3CDTF">2014-07-14T20:04:21Z</dcterms:created>
  <dcterms:modified xsi:type="dcterms:W3CDTF">2024-03-15T04:57:37Z</dcterms:modified>
</cp:coreProperties>
</file>